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3" r:id="rId3"/>
    <p:sldId id="257" r:id="rId4"/>
    <p:sldId id="277" r:id="rId5"/>
    <p:sldId id="266" r:id="rId6"/>
    <p:sldId id="265" r:id="rId7"/>
    <p:sldId id="280" r:id="rId8"/>
    <p:sldId id="274" r:id="rId9"/>
    <p:sldId id="278" r:id="rId10"/>
    <p:sldId id="267" r:id="rId11"/>
    <p:sldId id="281" r:id="rId12"/>
    <p:sldId id="270" r:id="rId14"/>
    <p:sldId id="271" r:id="rId15"/>
    <p:sldId id="276" r:id="rId16"/>
    <p:sldId id="275" r:id="rId17"/>
    <p:sldId id="269" r:id="rId18"/>
    <p:sldId id="268" r:id="rId19"/>
    <p:sldId id="279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6600"/>
    <a:srgbClr val="CC3300"/>
    <a:srgbClr val="FFCC00"/>
    <a:srgbClr val="990033"/>
    <a:srgbClr val="24486C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4"/>
    <p:restoredTop sz="93459"/>
  </p:normalViewPr>
  <p:slideViewPr>
    <p:cSldViewPr showGuides="1">
      <p:cViewPr>
        <p:scale>
          <a:sx n="75" d="100"/>
          <a:sy n="75" d="100"/>
        </p:scale>
        <p:origin x="-142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7" Type="http://schemas.openxmlformats.org/officeDocument/2006/relationships/image" Target="../media/image9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7" Type="http://schemas.openxmlformats.org/officeDocument/2006/relationships/image" Target="../media/image40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3" Type="http://schemas.openxmlformats.org/officeDocument/2006/relationships/image" Target="../media/image9.wmf"/><Relationship Id="rId2" Type="http://schemas.openxmlformats.org/officeDocument/2006/relationships/image" Target="../media/image6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3EA8D9-98B4-4460-BFA3-77EBC2AE367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/>
          <p:nvPr userDrawn="1"/>
        </p:nvGrpSpPr>
        <p:grpSpPr>
          <a:xfrm>
            <a:off x="7740650" y="5373688"/>
            <a:ext cx="1403350" cy="1484312"/>
            <a:chOff x="1066" y="2296"/>
            <a:chExt cx="884" cy="935"/>
          </a:xfrm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1066" y="2296"/>
              <a:ext cx="884" cy="935"/>
            </a:xfrm>
            <a:custGeom>
              <a:avLst/>
              <a:gdLst/>
              <a:ahLst/>
              <a:cxnLst>
                <a:cxn ang="0">
                  <a:pos x="73" y="521"/>
                </a:cxn>
                <a:cxn ang="0">
                  <a:pos x="63" y="493"/>
                </a:cxn>
                <a:cxn ang="0">
                  <a:pos x="72" y="397"/>
                </a:cxn>
                <a:cxn ang="0">
                  <a:pos x="73" y="343"/>
                </a:cxn>
                <a:cxn ang="0">
                  <a:pos x="61" y="289"/>
                </a:cxn>
                <a:cxn ang="0">
                  <a:pos x="37" y="292"/>
                </a:cxn>
                <a:cxn ang="0">
                  <a:pos x="121" y="237"/>
                </a:cxn>
                <a:cxn ang="0">
                  <a:pos x="418" y="194"/>
                </a:cxn>
                <a:cxn ang="0">
                  <a:pos x="392" y="98"/>
                </a:cxn>
                <a:cxn ang="0">
                  <a:pos x="486" y="52"/>
                </a:cxn>
                <a:cxn ang="0">
                  <a:pos x="508" y="93"/>
                </a:cxn>
                <a:cxn ang="0">
                  <a:pos x="540" y="129"/>
                </a:cxn>
                <a:cxn ang="0">
                  <a:pos x="555" y="146"/>
                </a:cxn>
                <a:cxn ang="0">
                  <a:pos x="628" y="136"/>
                </a:cxn>
                <a:cxn ang="0">
                  <a:pos x="512" y="202"/>
                </a:cxn>
                <a:cxn ang="0">
                  <a:pos x="681" y="230"/>
                </a:cxn>
                <a:cxn ang="0">
                  <a:pos x="705" y="213"/>
                </a:cxn>
                <a:cxn ang="0">
                  <a:pos x="674" y="332"/>
                </a:cxn>
                <a:cxn ang="0">
                  <a:pos x="675" y="387"/>
                </a:cxn>
                <a:cxn ang="0">
                  <a:pos x="686" y="402"/>
                </a:cxn>
                <a:cxn ang="0">
                  <a:pos x="676" y="512"/>
                </a:cxn>
                <a:cxn ang="0">
                  <a:pos x="383" y="704"/>
                </a:cxn>
                <a:cxn ang="0">
                  <a:pos x="94" y="306"/>
                </a:cxn>
                <a:cxn ang="0">
                  <a:pos x="653" y="297"/>
                </a:cxn>
                <a:cxn ang="0">
                  <a:pos x="371" y="683"/>
                </a:cxn>
                <a:cxn ang="0">
                  <a:pos x="358" y="307"/>
                </a:cxn>
                <a:cxn ang="0">
                  <a:pos x="466" y="295"/>
                </a:cxn>
                <a:cxn ang="0">
                  <a:pos x="316" y="286"/>
                </a:cxn>
                <a:cxn ang="0">
                  <a:pos x="258" y="305"/>
                </a:cxn>
                <a:cxn ang="0">
                  <a:pos x="291" y="311"/>
                </a:cxn>
                <a:cxn ang="0">
                  <a:pos x="515" y="253"/>
                </a:cxn>
                <a:cxn ang="0">
                  <a:pos x="139" y="289"/>
                </a:cxn>
                <a:cxn ang="0">
                  <a:pos x="174" y="270"/>
                </a:cxn>
                <a:cxn ang="0">
                  <a:pos x="109" y="287"/>
                </a:cxn>
                <a:cxn ang="0">
                  <a:pos x="313" y="273"/>
                </a:cxn>
                <a:cxn ang="0">
                  <a:pos x="350" y="267"/>
                </a:cxn>
                <a:cxn ang="0">
                  <a:pos x="75" y="219"/>
                </a:cxn>
                <a:cxn ang="0">
                  <a:pos x="21" y="181"/>
                </a:cxn>
                <a:cxn ang="0">
                  <a:pos x="87" y="162"/>
                </a:cxn>
                <a:cxn ang="0">
                  <a:pos x="148" y="147"/>
                </a:cxn>
                <a:cxn ang="0">
                  <a:pos x="156" y="138"/>
                </a:cxn>
                <a:cxn ang="0">
                  <a:pos x="149" y="109"/>
                </a:cxn>
                <a:cxn ang="0">
                  <a:pos x="113" y="104"/>
                </a:cxn>
                <a:cxn ang="0">
                  <a:pos x="126" y="65"/>
                </a:cxn>
                <a:cxn ang="0">
                  <a:pos x="159" y="89"/>
                </a:cxn>
                <a:cxn ang="0">
                  <a:pos x="317" y="62"/>
                </a:cxn>
                <a:cxn ang="0">
                  <a:pos x="335" y="29"/>
                </a:cxn>
                <a:cxn ang="0">
                  <a:pos x="291" y="116"/>
                </a:cxn>
                <a:cxn ang="0">
                  <a:pos x="323" y="162"/>
                </a:cxn>
                <a:cxn ang="0">
                  <a:pos x="345" y="173"/>
                </a:cxn>
                <a:cxn ang="0">
                  <a:pos x="371" y="178"/>
                </a:cxn>
                <a:cxn ang="0">
                  <a:pos x="389" y="194"/>
                </a:cxn>
                <a:cxn ang="0">
                  <a:pos x="247" y="103"/>
                </a:cxn>
                <a:cxn ang="0">
                  <a:pos x="349" y="102"/>
                </a:cxn>
                <a:cxn ang="0">
                  <a:pos x="380" y="91"/>
                </a:cxn>
                <a:cxn ang="0">
                  <a:pos x="356" y="643"/>
                </a:cxn>
                <a:cxn ang="0">
                  <a:pos x="355" y="444"/>
                </a:cxn>
                <a:cxn ang="0">
                  <a:pos x="628" y="591"/>
                </a:cxn>
              </a:cxnLst>
              <a:rect l="0" t="0" r="r" b="b"/>
              <a:pathLst>
                <a:path w="733" h="705">
                  <a:moveTo>
                    <a:pt x="368" y="705"/>
                  </a:moveTo>
                  <a:cubicBezTo>
                    <a:pt x="367" y="703"/>
                    <a:pt x="367" y="703"/>
                    <a:pt x="351" y="697"/>
                  </a:cubicBezTo>
                  <a:cubicBezTo>
                    <a:pt x="277" y="671"/>
                    <a:pt x="203" y="654"/>
                    <a:pt x="125" y="642"/>
                  </a:cubicBezTo>
                  <a:cubicBezTo>
                    <a:pt x="108" y="640"/>
                    <a:pt x="91" y="638"/>
                    <a:pt x="74" y="636"/>
                  </a:cubicBezTo>
                  <a:cubicBezTo>
                    <a:pt x="74" y="598"/>
                    <a:pt x="73" y="559"/>
                    <a:pt x="73" y="521"/>
                  </a:cubicBezTo>
                  <a:cubicBezTo>
                    <a:pt x="69" y="521"/>
                    <a:pt x="63" y="528"/>
                    <a:pt x="60" y="530"/>
                  </a:cubicBezTo>
                  <a:cubicBezTo>
                    <a:pt x="42" y="538"/>
                    <a:pt x="46" y="523"/>
                    <a:pt x="46" y="507"/>
                  </a:cubicBezTo>
                  <a:cubicBezTo>
                    <a:pt x="49" y="485"/>
                    <a:pt x="49" y="485"/>
                    <a:pt x="51" y="477"/>
                  </a:cubicBezTo>
                  <a:cubicBezTo>
                    <a:pt x="52" y="483"/>
                    <a:pt x="54" y="488"/>
                    <a:pt x="57" y="493"/>
                  </a:cubicBezTo>
                  <a:cubicBezTo>
                    <a:pt x="59" y="493"/>
                    <a:pt x="61" y="493"/>
                    <a:pt x="63" y="493"/>
                  </a:cubicBezTo>
                  <a:cubicBezTo>
                    <a:pt x="82" y="468"/>
                    <a:pt x="68" y="435"/>
                    <a:pt x="58" y="409"/>
                  </a:cubicBezTo>
                  <a:cubicBezTo>
                    <a:pt x="55" y="407"/>
                    <a:pt x="54" y="407"/>
                    <a:pt x="50" y="407"/>
                  </a:cubicBezTo>
                  <a:cubicBezTo>
                    <a:pt x="46" y="411"/>
                    <a:pt x="46" y="419"/>
                    <a:pt x="45" y="425"/>
                  </a:cubicBezTo>
                  <a:cubicBezTo>
                    <a:pt x="36" y="408"/>
                    <a:pt x="37" y="381"/>
                    <a:pt x="62" y="384"/>
                  </a:cubicBezTo>
                  <a:cubicBezTo>
                    <a:pt x="66" y="387"/>
                    <a:pt x="69" y="396"/>
                    <a:pt x="72" y="397"/>
                  </a:cubicBezTo>
                  <a:cubicBezTo>
                    <a:pt x="75" y="395"/>
                    <a:pt x="73" y="382"/>
                    <a:pt x="73" y="378"/>
                  </a:cubicBezTo>
                  <a:cubicBezTo>
                    <a:pt x="63" y="366"/>
                    <a:pt x="62" y="367"/>
                    <a:pt x="50" y="377"/>
                  </a:cubicBezTo>
                  <a:cubicBezTo>
                    <a:pt x="49" y="362"/>
                    <a:pt x="45" y="348"/>
                    <a:pt x="56" y="336"/>
                  </a:cubicBezTo>
                  <a:cubicBezTo>
                    <a:pt x="63" y="337"/>
                    <a:pt x="67" y="337"/>
                    <a:pt x="71" y="343"/>
                  </a:cubicBezTo>
                  <a:cubicBezTo>
                    <a:pt x="71" y="343"/>
                    <a:pt x="72" y="343"/>
                    <a:pt x="73" y="343"/>
                  </a:cubicBezTo>
                  <a:cubicBezTo>
                    <a:pt x="73" y="324"/>
                    <a:pt x="73" y="305"/>
                    <a:pt x="74" y="286"/>
                  </a:cubicBezTo>
                  <a:cubicBezTo>
                    <a:pt x="70" y="281"/>
                    <a:pt x="66" y="276"/>
                    <a:pt x="62" y="272"/>
                  </a:cubicBezTo>
                  <a:cubicBezTo>
                    <a:pt x="61" y="257"/>
                    <a:pt x="61" y="257"/>
                    <a:pt x="60" y="256"/>
                  </a:cubicBezTo>
                  <a:cubicBezTo>
                    <a:pt x="58" y="256"/>
                    <a:pt x="57" y="256"/>
                    <a:pt x="56" y="256"/>
                  </a:cubicBezTo>
                  <a:cubicBezTo>
                    <a:pt x="47" y="269"/>
                    <a:pt x="54" y="277"/>
                    <a:pt x="61" y="289"/>
                  </a:cubicBezTo>
                  <a:cubicBezTo>
                    <a:pt x="59" y="289"/>
                    <a:pt x="59" y="289"/>
                    <a:pt x="44" y="282"/>
                  </a:cubicBezTo>
                  <a:cubicBezTo>
                    <a:pt x="36" y="276"/>
                    <a:pt x="33" y="269"/>
                    <a:pt x="39" y="259"/>
                  </a:cubicBezTo>
                  <a:cubicBezTo>
                    <a:pt x="39" y="258"/>
                    <a:pt x="39" y="257"/>
                    <a:pt x="39" y="256"/>
                  </a:cubicBezTo>
                  <a:cubicBezTo>
                    <a:pt x="37" y="254"/>
                    <a:pt x="37" y="254"/>
                    <a:pt x="32" y="254"/>
                  </a:cubicBezTo>
                  <a:cubicBezTo>
                    <a:pt x="16" y="262"/>
                    <a:pt x="31" y="284"/>
                    <a:pt x="37" y="292"/>
                  </a:cubicBezTo>
                  <a:cubicBezTo>
                    <a:pt x="31" y="292"/>
                    <a:pt x="24" y="288"/>
                    <a:pt x="19" y="284"/>
                  </a:cubicBezTo>
                  <a:cubicBezTo>
                    <a:pt x="7" y="271"/>
                    <a:pt x="0" y="264"/>
                    <a:pt x="10" y="247"/>
                  </a:cubicBezTo>
                  <a:cubicBezTo>
                    <a:pt x="22" y="238"/>
                    <a:pt x="33" y="230"/>
                    <a:pt x="49" y="230"/>
                  </a:cubicBezTo>
                  <a:cubicBezTo>
                    <a:pt x="58" y="233"/>
                    <a:pt x="68" y="235"/>
                    <a:pt x="78" y="238"/>
                  </a:cubicBezTo>
                  <a:cubicBezTo>
                    <a:pt x="90" y="240"/>
                    <a:pt x="111" y="243"/>
                    <a:pt x="121" y="237"/>
                  </a:cubicBezTo>
                  <a:cubicBezTo>
                    <a:pt x="124" y="223"/>
                    <a:pt x="122" y="219"/>
                    <a:pt x="137" y="219"/>
                  </a:cubicBezTo>
                  <a:cubicBezTo>
                    <a:pt x="144" y="223"/>
                    <a:pt x="148" y="226"/>
                    <a:pt x="156" y="226"/>
                  </a:cubicBezTo>
                  <a:cubicBezTo>
                    <a:pt x="174" y="215"/>
                    <a:pt x="191" y="214"/>
                    <a:pt x="211" y="214"/>
                  </a:cubicBezTo>
                  <a:cubicBezTo>
                    <a:pt x="250" y="217"/>
                    <a:pt x="289" y="222"/>
                    <a:pt x="327" y="221"/>
                  </a:cubicBezTo>
                  <a:cubicBezTo>
                    <a:pt x="358" y="213"/>
                    <a:pt x="388" y="206"/>
                    <a:pt x="418" y="194"/>
                  </a:cubicBezTo>
                  <a:cubicBezTo>
                    <a:pt x="429" y="187"/>
                    <a:pt x="475" y="154"/>
                    <a:pt x="455" y="138"/>
                  </a:cubicBezTo>
                  <a:cubicBezTo>
                    <a:pt x="433" y="133"/>
                    <a:pt x="408" y="127"/>
                    <a:pt x="387" y="138"/>
                  </a:cubicBezTo>
                  <a:cubicBezTo>
                    <a:pt x="386" y="138"/>
                    <a:pt x="385" y="138"/>
                    <a:pt x="384" y="138"/>
                  </a:cubicBezTo>
                  <a:cubicBezTo>
                    <a:pt x="379" y="127"/>
                    <a:pt x="372" y="119"/>
                    <a:pt x="363" y="112"/>
                  </a:cubicBezTo>
                  <a:cubicBezTo>
                    <a:pt x="371" y="104"/>
                    <a:pt x="383" y="104"/>
                    <a:pt x="392" y="98"/>
                  </a:cubicBezTo>
                  <a:cubicBezTo>
                    <a:pt x="402" y="83"/>
                    <a:pt x="410" y="73"/>
                    <a:pt x="427" y="65"/>
                  </a:cubicBezTo>
                  <a:cubicBezTo>
                    <a:pt x="442" y="60"/>
                    <a:pt x="442" y="60"/>
                    <a:pt x="444" y="60"/>
                  </a:cubicBezTo>
                  <a:cubicBezTo>
                    <a:pt x="436" y="67"/>
                    <a:pt x="424" y="75"/>
                    <a:pt x="424" y="86"/>
                  </a:cubicBezTo>
                  <a:cubicBezTo>
                    <a:pt x="429" y="90"/>
                    <a:pt x="438" y="82"/>
                    <a:pt x="442" y="79"/>
                  </a:cubicBezTo>
                  <a:cubicBezTo>
                    <a:pt x="452" y="63"/>
                    <a:pt x="464" y="50"/>
                    <a:pt x="486" y="52"/>
                  </a:cubicBezTo>
                  <a:cubicBezTo>
                    <a:pt x="475" y="58"/>
                    <a:pt x="460" y="72"/>
                    <a:pt x="471" y="85"/>
                  </a:cubicBezTo>
                  <a:cubicBezTo>
                    <a:pt x="480" y="85"/>
                    <a:pt x="489" y="63"/>
                    <a:pt x="493" y="57"/>
                  </a:cubicBezTo>
                  <a:cubicBezTo>
                    <a:pt x="496" y="54"/>
                    <a:pt x="499" y="52"/>
                    <a:pt x="503" y="50"/>
                  </a:cubicBezTo>
                  <a:cubicBezTo>
                    <a:pt x="518" y="50"/>
                    <a:pt x="526" y="51"/>
                    <a:pt x="538" y="63"/>
                  </a:cubicBezTo>
                  <a:cubicBezTo>
                    <a:pt x="522" y="65"/>
                    <a:pt x="499" y="73"/>
                    <a:pt x="508" y="93"/>
                  </a:cubicBezTo>
                  <a:cubicBezTo>
                    <a:pt x="514" y="96"/>
                    <a:pt x="525" y="84"/>
                    <a:pt x="530" y="80"/>
                  </a:cubicBezTo>
                  <a:cubicBezTo>
                    <a:pt x="544" y="75"/>
                    <a:pt x="557" y="72"/>
                    <a:pt x="571" y="81"/>
                  </a:cubicBezTo>
                  <a:cubicBezTo>
                    <a:pt x="579" y="96"/>
                    <a:pt x="570" y="109"/>
                    <a:pt x="561" y="122"/>
                  </a:cubicBezTo>
                  <a:cubicBezTo>
                    <a:pt x="561" y="108"/>
                    <a:pt x="560" y="104"/>
                    <a:pt x="548" y="96"/>
                  </a:cubicBezTo>
                  <a:cubicBezTo>
                    <a:pt x="520" y="88"/>
                    <a:pt x="527" y="117"/>
                    <a:pt x="540" y="129"/>
                  </a:cubicBezTo>
                  <a:cubicBezTo>
                    <a:pt x="554" y="129"/>
                    <a:pt x="568" y="124"/>
                    <a:pt x="583" y="125"/>
                  </a:cubicBezTo>
                  <a:cubicBezTo>
                    <a:pt x="584" y="127"/>
                    <a:pt x="586" y="128"/>
                    <a:pt x="588" y="130"/>
                  </a:cubicBezTo>
                  <a:cubicBezTo>
                    <a:pt x="601" y="152"/>
                    <a:pt x="580" y="162"/>
                    <a:pt x="561" y="171"/>
                  </a:cubicBezTo>
                  <a:cubicBezTo>
                    <a:pt x="560" y="171"/>
                    <a:pt x="560" y="171"/>
                    <a:pt x="559" y="171"/>
                  </a:cubicBezTo>
                  <a:cubicBezTo>
                    <a:pt x="566" y="160"/>
                    <a:pt x="565" y="155"/>
                    <a:pt x="555" y="146"/>
                  </a:cubicBezTo>
                  <a:cubicBezTo>
                    <a:pt x="536" y="146"/>
                    <a:pt x="532" y="160"/>
                    <a:pt x="532" y="175"/>
                  </a:cubicBezTo>
                  <a:cubicBezTo>
                    <a:pt x="548" y="197"/>
                    <a:pt x="589" y="201"/>
                    <a:pt x="613" y="194"/>
                  </a:cubicBezTo>
                  <a:cubicBezTo>
                    <a:pt x="621" y="188"/>
                    <a:pt x="639" y="174"/>
                    <a:pt x="631" y="163"/>
                  </a:cubicBezTo>
                  <a:cubicBezTo>
                    <a:pt x="615" y="156"/>
                    <a:pt x="607" y="164"/>
                    <a:pt x="595" y="174"/>
                  </a:cubicBezTo>
                  <a:cubicBezTo>
                    <a:pt x="595" y="152"/>
                    <a:pt x="604" y="136"/>
                    <a:pt x="628" y="136"/>
                  </a:cubicBezTo>
                  <a:cubicBezTo>
                    <a:pt x="648" y="141"/>
                    <a:pt x="656" y="152"/>
                    <a:pt x="656" y="172"/>
                  </a:cubicBezTo>
                  <a:cubicBezTo>
                    <a:pt x="647" y="194"/>
                    <a:pt x="628" y="203"/>
                    <a:pt x="607" y="210"/>
                  </a:cubicBezTo>
                  <a:cubicBezTo>
                    <a:pt x="579" y="214"/>
                    <a:pt x="550" y="206"/>
                    <a:pt x="524" y="196"/>
                  </a:cubicBezTo>
                  <a:cubicBezTo>
                    <a:pt x="518" y="196"/>
                    <a:pt x="517" y="195"/>
                    <a:pt x="512" y="198"/>
                  </a:cubicBezTo>
                  <a:cubicBezTo>
                    <a:pt x="512" y="200"/>
                    <a:pt x="512" y="201"/>
                    <a:pt x="512" y="202"/>
                  </a:cubicBezTo>
                  <a:cubicBezTo>
                    <a:pt x="525" y="214"/>
                    <a:pt x="547" y="220"/>
                    <a:pt x="564" y="226"/>
                  </a:cubicBezTo>
                  <a:cubicBezTo>
                    <a:pt x="569" y="227"/>
                    <a:pt x="668" y="254"/>
                    <a:pt x="655" y="217"/>
                  </a:cubicBezTo>
                  <a:cubicBezTo>
                    <a:pt x="644" y="212"/>
                    <a:pt x="627" y="221"/>
                    <a:pt x="617" y="224"/>
                  </a:cubicBezTo>
                  <a:cubicBezTo>
                    <a:pt x="619" y="210"/>
                    <a:pt x="635" y="200"/>
                    <a:pt x="648" y="196"/>
                  </a:cubicBezTo>
                  <a:cubicBezTo>
                    <a:pt x="667" y="198"/>
                    <a:pt x="681" y="210"/>
                    <a:pt x="681" y="230"/>
                  </a:cubicBezTo>
                  <a:cubicBezTo>
                    <a:pt x="674" y="254"/>
                    <a:pt x="636" y="255"/>
                    <a:pt x="617" y="254"/>
                  </a:cubicBezTo>
                  <a:cubicBezTo>
                    <a:pt x="605" y="250"/>
                    <a:pt x="511" y="216"/>
                    <a:pt x="507" y="221"/>
                  </a:cubicBezTo>
                  <a:cubicBezTo>
                    <a:pt x="511" y="226"/>
                    <a:pt x="517" y="230"/>
                    <a:pt x="518" y="237"/>
                  </a:cubicBezTo>
                  <a:cubicBezTo>
                    <a:pt x="567" y="254"/>
                    <a:pt x="624" y="277"/>
                    <a:pt x="676" y="265"/>
                  </a:cubicBezTo>
                  <a:cubicBezTo>
                    <a:pt x="698" y="255"/>
                    <a:pt x="715" y="238"/>
                    <a:pt x="705" y="213"/>
                  </a:cubicBezTo>
                  <a:cubicBezTo>
                    <a:pt x="694" y="200"/>
                    <a:pt x="685" y="198"/>
                    <a:pt x="669" y="197"/>
                  </a:cubicBezTo>
                  <a:cubicBezTo>
                    <a:pt x="684" y="184"/>
                    <a:pt x="703" y="185"/>
                    <a:pt x="719" y="195"/>
                  </a:cubicBezTo>
                  <a:cubicBezTo>
                    <a:pt x="733" y="222"/>
                    <a:pt x="720" y="251"/>
                    <a:pt x="701" y="272"/>
                  </a:cubicBezTo>
                  <a:cubicBezTo>
                    <a:pt x="689" y="280"/>
                    <a:pt x="689" y="280"/>
                    <a:pt x="674" y="288"/>
                  </a:cubicBezTo>
                  <a:cubicBezTo>
                    <a:pt x="674" y="303"/>
                    <a:pt x="674" y="318"/>
                    <a:pt x="674" y="332"/>
                  </a:cubicBezTo>
                  <a:cubicBezTo>
                    <a:pt x="674" y="332"/>
                    <a:pt x="675" y="333"/>
                    <a:pt x="675" y="333"/>
                  </a:cubicBezTo>
                  <a:cubicBezTo>
                    <a:pt x="698" y="310"/>
                    <a:pt x="695" y="357"/>
                    <a:pt x="695" y="367"/>
                  </a:cubicBezTo>
                  <a:cubicBezTo>
                    <a:pt x="691" y="364"/>
                    <a:pt x="688" y="361"/>
                    <a:pt x="683" y="359"/>
                  </a:cubicBezTo>
                  <a:cubicBezTo>
                    <a:pt x="671" y="364"/>
                    <a:pt x="674" y="376"/>
                    <a:pt x="674" y="387"/>
                  </a:cubicBezTo>
                  <a:cubicBezTo>
                    <a:pt x="674" y="387"/>
                    <a:pt x="674" y="387"/>
                    <a:pt x="675" y="387"/>
                  </a:cubicBezTo>
                  <a:cubicBezTo>
                    <a:pt x="677" y="383"/>
                    <a:pt x="680" y="379"/>
                    <a:pt x="682" y="375"/>
                  </a:cubicBezTo>
                  <a:cubicBezTo>
                    <a:pt x="705" y="364"/>
                    <a:pt x="705" y="399"/>
                    <a:pt x="701" y="412"/>
                  </a:cubicBezTo>
                  <a:cubicBezTo>
                    <a:pt x="700" y="412"/>
                    <a:pt x="700" y="412"/>
                    <a:pt x="699" y="412"/>
                  </a:cubicBezTo>
                  <a:cubicBezTo>
                    <a:pt x="698" y="405"/>
                    <a:pt x="698" y="397"/>
                    <a:pt x="690" y="397"/>
                  </a:cubicBezTo>
                  <a:cubicBezTo>
                    <a:pt x="689" y="399"/>
                    <a:pt x="688" y="401"/>
                    <a:pt x="686" y="402"/>
                  </a:cubicBezTo>
                  <a:cubicBezTo>
                    <a:pt x="678" y="428"/>
                    <a:pt x="666" y="458"/>
                    <a:pt x="683" y="483"/>
                  </a:cubicBezTo>
                  <a:cubicBezTo>
                    <a:pt x="685" y="483"/>
                    <a:pt x="687" y="483"/>
                    <a:pt x="689" y="483"/>
                  </a:cubicBezTo>
                  <a:cubicBezTo>
                    <a:pt x="692" y="479"/>
                    <a:pt x="693" y="473"/>
                    <a:pt x="694" y="468"/>
                  </a:cubicBezTo>
                  <a:cubicBezTo>
                    <a:pt x="698" y="484"/>
                    <a:pt x="698" y="484"/>
                    <a:pt x="699" y="495"/>
                  </a:cubicBezTo>
                  <a:cubicBezTo>
                    <a:pt x="699" y="521"/>
                    <a:pt x="698" y="534"/>
                    <a:pt x="676" y="512"/>
                  </a:cubicBezTo>
                  <a:cubicBezTo>
                    <a:pt x="676" y="512"/>
                    <a:pt x="675" y="512"/>
                    <a:pt x="675" y="513"/>
                  </a:cubicBezTo>
                  <a:cubicBezTo>
                    <a:pt x="675" y="613"/>
                    <a:pt x="675" y="613"/>
                    <a:pt x="674" y="631"/>
                  </a:cubicBezTo>
                  <a:cubicBezTo>
                    <a:pt x="673" y="632"/>
                    <a:pt x="673" y="633"/>
                    <a:pt x="673" y="633"/>
                  </a:cubicBezTo>
                  <a:cubicBezTo>
                    <a:pt x="582" y="649"/>
                    <a:pt x="493" y="665"/>
                    <a:pt x="405" y="694"/>
                  </a:cubicBezTo>
                  <a:cubicBezTo>
                    <a:pt x="398" y="697"/>
                    <a:pt x="390" y="700"/>
                    <a:pt x="383" y="704"/>
                  </a:cubicBezTo>
                  <a:cubicBezTo>
                    <a:pt x="378" y="704"/>
                    <a:pt x="373" y="704"/>
                    <a:pt x="368" y="705"/>
                  </a:cubicBezTo>
                  <a:close/>
                  <a:moveTo>
                    <a:pt x="371" y="683"/>
                  </a:moveTo>
                  <a:cubicBezTo>
                    <a:pt x="282" y="648"/>
                    <a:pt x="190" y="631"/>
                    <a:pt x="96" y="618"/>
                  </a:cubicBezTo>
                  <a:cubicBezTo>
                    <a:pt x="95" y="617"/>
                    <a:pt x="94" y="617"/>
                    <a:pt x="94" y="616"/>
                  </a:cubicBezTo>
                  <a:cubicBezTo>
                    <a:pt x="94" y="513"/>
                    <a:pt x="94" y="409"/>
                    <a:pt x="94" y="306"/>
                  </a:cubicBezTo>
                  <a:cubicBezTo>
                    <a:pt x="96" y="304"/>
                    <a:pt x="106" y="306"/>
                    <a:pt x="110" y="306"/>
                  </a:cubicBezTo>
                  <a:cubicBezTo>
                    <a:pt x="197" y="319"/>
                    <a:pt x="285" y="329"/>
                    <a:pt x="372" y="341"/>
                  </a:cubicBezTo>
                  <a:cubicBezTo>
                    <a:pt x="386" y="339"/>
                    <a:pt x="400" y="337"/>
                    <a:pt x="414" y="336"/>
                  </a:cubicBezTo>
                  <a:cubicBezTo>
                    <a:pt x="494" y="322"/>
                    <a:pt x="624" y="302"/>
                    <a:pt x="640" y="298"/>
                  </a:cubicBezTo>
                  <a:cubicBezTo>
                    <a:pt x="644" y="298"/>
                    <a:pt x="648" y="298"/>
                    <a:pt x="653" y="297"/>
                  </a:cubicBezTo>
                  <a:cubicBezTo>
                    <a:pt x="653" y="299"/>
                    <a:pt x="653" y="299"/>
                    <a:pt x="653" y="615"/>
                  </a:cubicBezTo>
                  <a:cubicBezTo>
                    <a:pt x="653" y="615"/>
                    <a:pt x="652" y="616"/>
                    <a:pt x="651" y="616"/>
                  </a:cubicBezTo>
                  <a:cubicBezTo>
                    <a:pt x="594" y="625"/>
                    <a:pt x="537" y="638"/>
                    <a:pt x="481" y="650"/>
                  </a:cubicBezTo>
                  <a:cubicBezTo>
                    <a:pt x="447" y="659"/>
                    <a:pt x="412" y="668"/>
                    <a:pt x="380" y="683"/>
                  </a:cubicBezTo>
                  <a:cubicBezTo>
                    <a:pt x="377" y="683"/>
                    <a:pt x="374" y="683"/>
                    <a:pt x="371" y="683"/>
                  </a:cubicBezTo>
                  <a:close/>
                  <a:moveTo>
                    <a:pt x="357" y="320"/>
                  </a:moveTo>
                  <a:cubicBezTo>
                    <a:pt x="348" y="317"/>
                    <a:pt x="344" y="311"/>
                    <a:pt x="340" y="303"/>
                  </a:cubicBezTo>
                  <a:cubicBezTo>
                    <a:pt x="340" y="295"/>
                    <a:pt x="346" y="292"/>
                    <a:pt x="352" y="288"/>
                  </a:cubicBezTo>
                  <a:cubicBezTo>
                    <a:pt x="357" y="288"/>
                    <a:pt x="367" y="288"/>
                    <a:pt x="370" y="291"/>
                  </a:cubicBezTo>
                  <a:cubicBezTo>
                    <a:pt x="366" y="301"/>
                    <a:pt x="357" y="291"/>
                    <a:pt x="358" y="307"/>
                  </a:cubicBezTo>
                  <a:cubicBezTo>
                    <a:pt x="362" y="311"/>
                    <a:pt x="368" y="315"/>
                    <a:pt x="369" y="319"/>
                  </a:cubicBezTo>
                  <a:cubicBezTo>
                    <a:pt x="365" y="320"/>
                    <a:pt x="361" y="320"/>
                    <a:pt x="357" y="320"/>
                  </a:cubicBezTo>
                  <a:close/>
                  <a:moveTo>
                    <a:pt x="389" y="319"/>
                  </a:moveTo>
                  <a:cubicBezTo>
                    <a:pt x="385" y="316"/>
                    <a:pt x="386" y="311"/>
                    <a:pt x="386" y="306"/>
                  </a:cubicBezTo>
                  <a:cubicBezTo>
                    <a:pt x="394" y="281"/>
                    <a:pt x="447" y="286"/>
                    <a:pt x="466" y="295"/>
                  </a:cubicBezTo>
                  <a:cubicBezTo>
                    <a:pt x="466" y="297"/>
                    <a:pt x="466" y="299"/>
                    <a:pt x="466" y="300"/>
                  </a:cubicBezTo>
                  <a:cubicBezTo>
                    <a:pt x="464" y="302"/>
                    <a:pt x="462" y="305"/>
                    <a:pt x="460" y="307"/>
                  </a:cubicBezTo>
                  <a:cubicBezTo>
                    <a:pt x="457" y="308"/>
                    <a:pt x="429" y="312"/>
                    <a:pt x="389" y="319"/>
                  </a:cubicBezTo>
                  <a:close/>
                  <a:moveTo>
                    <a:pt x="318" y="314"/>
                  </a:moveTo>
                  <a:cubicBezTo>
                    <a:pt x="305" y="310"/>
                    <a:pt x="305" y="292"/>
                    <a:pt x="316" y="286"/>
                  </a:cubicBezTo>
                  <a:cubicBezTo>
                    <a:pt x="321" y="286"/>
                    <a:pt x="328" y="284"/>
                    <a:pt x="328" y="290"/>
                  </a:cubicBezTo>
                  <a:cubicBezTo>
                    <a:pt x="316" y="298"/>
                    <a:pt x="321" y="302"/>
                    <a:pt x="322" y="313"/>
                  </a:cubicBezTo>
                  <a:cubicBezTo>
                    <a:pt x="321" y="313"/>
                    <a:pt x="319" y="314"/>
                    <a:pt x="318" y="314"/>
                  </a:cubicBezTo>
                  <a:close/>
                  <a:moveTo>
                    <a:pt x="291" y="311"/>
                  </a:moveTo>
                  <a:cubicBezTo>
                    <a:pt x="280" y="309"/>
                    <a:pt x="269" y="307"/>
                    <a:pt x="258" y="305"/>
                  </a:cubicBezTo>
                  <a:cubicBezTo>
                    <a:pt x="258" y="293"/>
                    <a:pt x="289" y="275"/>
                    <a:pt x="301" y="275"/>
                  </a:cubicBezTo>
                  <a:cubicBezTo>
                    <a:pt x="302" y="276"/>
                    <a:pt x="302" y="276"/>
                    <a:pt x="302" y="277"/>
                  </a:cubicBezTo>
                  <a:cubicBezTo>
                    <a:pt x="296" y="285"/>
                    <a:pt x="291" y="289"/>
                    <a:pt x="291" y="300"/>
                  </a:cubicBezTo>
                  <a:cubicBezTo>
                    <a:pt x="293" y="303"/>
                    <a:pt x="296" y="306"/>
                    <a:pt x="297" y="310"/>
                  </a:cubicBezTo>
                  <a:cubicBezTo>
                    <a:pt x="295" y="310"/>
                    <a:pt x="293" y="310"/>
                    <a:pt x="291" y="311"/>
                  </a:cubicBezTo>
                  <a:close/>
                  <a:moveTo>
                    <a:pt x="522" y="297"/>
                  </a:moveTo>
                  <a:cubicBezTo>
                    <a:pt x="522" y="294"/>
                    <a:pt x="523" y="290"/>
                    <a:pt x="523" y="287"/>
                  </a:cubicBezTo>
                  <a:cubicBezTo>
                    <a:pt x="510" y="278"/>
                    <a:pt x="476" y="280"/>
                    <a:pt x="468" y="265"/>
                  </a:cubicBezTo>
                  <a:cubicBezTo>
                    <a:pt x="468" y="236"/>
                    <a:pt x="489" y="247"/>
                    <a:pt x="502" y="261"/>
                  </a:cubicBezTo>
                  <a:cubicBezTo>
                    <a:pt x="507" y="261"/>
                    <a:pt x="512" y="256"/>
                    <a:pt x="515" y="253"/>
                  </a:cubicBezTo>
                  <a:cubicBezTo>
                    <a:pt x="542" y="256"/>
                    <a:pt x="573" y="271"/>
                    <a:pt x="597" y="282"/>
                  </a:cubicBezTo>
                  <a:cubicBezTo>
                    <a:pt x="597" y="283"/>
                    <a:pt x="597" y="284"/>
                    <a:pt x="597" y="285"/>
                  </a:cubicBezTo>
                  <a:cubicBezTo>
                    <a:pt x="590" y="287"/>
                    <a:pt x="590" y="287"/>
                    <a:pt x="522" y="297"/>
                  </a:cubicBezTo>
                  <a:close/>
                  <a:moveTo>
                    <a:pt x="174" y="295"/>
                  </a:moveTo>
                  <a:cubicBezTo>
                    <a:pt x="162" y="293"/>
                    <a:pt x="150" y="291"/>
                    <a:pt x="139" y="289"/>
                  </a:cubicBezTo>
                  <a:cubicBezTo>
                    <a:pt x="138" y="289"/>
                    <a:pt x="138" y="288"/>
                    <a:pt x="138" y="288"/>
                  </a:cubicBezTo>
                  <a:cubicBezTo>
                    <a:pt x="146" y="285"/>
                    <a:pt x="156" y="280"/>
                    <a:pt x="156" y="269"/>
                  </a:cubicBezTo>
                  <a:cubicBezTo>
                    <a:pt x="154" y="267"/>
                    <a:pt x="152" y="264"/>
                    <a:pt x="150" y="262"/>
                  </a:cubicBezTo>
                  <a:cubicBezTo>
                    <a:pt x="140" y="255"/>
                    <a:pt x="130" y="251"/>
                    <a:pt x="144" y="245"/>
                  </a:cubicBezTo>
                  <a:cubicBezTo>
                    <a:pt x="162" y="245"/>
                    <a:pt x="164" y="258"/>
                    <a:pt x="174" y="270"/>
                  </a:cubicBezTo>
                  <a:cubicBezTo>
                    <a:pt x="191" y="275"/>
                    <a:pt x="193" y="263"/>
                    <a:pt x="196" y="251"/>
                  </a:cubicBezTo>
                  <a:cubicBezTo>
                    <a:pt x="202" y="248"/>
                    <a:pt x="210" y="249"/>
                    <a:pt x="218" y="249"/>
                  </a:cubicBezTo>
                  <a:cubicBezTo>
                    <a:pt x="247" y="260"/>
                    <a:pt x="186" y="291"/>
                    <a:pt x="181" y="294"/>
                  </a:cubicBezTo>
                  <a:cubicBezTo>
                    <a:pt x="179" y="294"/>
                    <a:pt x="176" y="295"/>
                    <a:pt x="174" y="295"/>
                  </a:cubicBezTo>
                  <a:close/>
                  <a:moveTo>
                    <a:pt x="109" y="287"/>
                  </a:moveTo>
                  <a:cubicBezTo>
                    <a:pt x="100" y="286"/>
                    <a:pt x="84" y="285"/>
                    <a:pt x="78" y="278"/>
                  </a:cubicBezTo>
                  <a:cubicBezTo>
                    <a:pt x="69" y="239"/>
                    <a:pt x="151" y="268"/>
                    <a:pt x="120" y="287"/>
                  </a:cubicBezTo>
                  <a:cubicBezTo>
                    <a:pt x="116" y="287"/>
                    <a:pt x="112" y="287"/>
                    <a:pt x="109" y="287"/>
                  </a:cubicBezTo>
                  <a:close/>
                  <a:moveTo>
                    <a:pt x="313" y="274"/>
                  </a:moveTo>
                  <a:cubicBezTo>
                    <a:pt x="313" y="274"/>
                    <a:pt x="313" y="273"/>
                    <a:pt x="313" y="273"/>
                  </a:cubicBezTo>
                  <a:cubicBezTo>
                    <a:pt x="314" y="269"/>
                    <a:pt x="332" y="267"/>
                    <a:pt x="336" y="266"/>
                  </a:cubicBezTo>
                  <a:cubicBezTo>
                    <a:pt x="336" y="266"/>
                    <a:pt x="337" y="267"/>
                    <a:pt x="337" y="267"/>
                  </a:cubicBezTo>
                  <a:cubicBezTo>
                    <a:pt x="336" y="270"/>
                    <a:pt x="318" y="273"/>
                    <a:pt x="313" y="274"/>
                  </a:cubicBezTo>
                  <a:close/>
                  <a:moveTo>
                    <a:pt x="368" y="273"/>
                  </a:moveTo>
                  <a:cubicBezTo>
                    <a:pt x="362" y="272"/>
                    <a:pt x="356" y="269"/>
                    <a:pt x="350" y="267"/>
                  </a:cubicBezTo>
                  <a:cubicBezTo>
                    <a:pt x="341" y="267"/>
                    <a:pt x="341" y="267"/>
                    <a:pt x="341" y="266"/>
                  </a:cubicBezTo>
                  <a:cubicBezTo>
                    <a:pt x="361" y="262"/>
                    <a:pt x="381" y="258"/>
                    <a:pt x="401" y="254"/>
                  </a:cubicBezTo>
                  <a:cubicBezTo>
                    <a:pt x="410" y="250"/>
                    <a:pt x="440" y="231"/>
                    <a:pt x="443" y="251"/>
                  </a:cubicBezTo>
                  <a:cubicBezTo>
                    <a:pt x="424" y="273"/>
                    <a:pt x="396" y="270"/>
                    <a:pt x="368" y="273"/>
                  </a:cubicBezTo>
                  <a:close/>
                  <a:moveTo>
                    <a:pt x="75" y="219"/>
                  </a:moveTo>
                  <a:cubicBezTo>
                    <a:pt x="49" y="214"/>
                    <a:pt x="29" y="205"/>
                    <a:pt x="16" y="181"/>
                  </a:cubicBezTo>
                  <a:cubicBezTo>
                    <a:pt x="14" y="156"/>
                    <a:pt x="30" y="150"/>
                    <a:pt x="51" y="150"/>
                  </a:cubicBezTo>
                  <a:cubicBezTo>
                    <a:pt x="64" y="156"/>
                    <a:pt x="57" y="173"/>
                    <a:pt x="45" y="176"/>
                  </a:cubicBezTo>
                  <a:cubicBezTo>
                    <a:pt x="46" y="169"/>
                    <a:pt x="55" y="164"/>
                    <a:pt x="49" y="157"/>
                  </a:cubicBezTo>
                  <a:cubicBezTo>
                    <a:pt x="29" y="148"/>
                    <a:pt x="16" y="161"/>
                    <a:pt x="21" y="181"/>
                  </a:cubicBezTo>
                  <a:cubicBezTo>
                    <a:pt x="37" y="211"/>
                    <a:pt x="85" y="220"/>
                    <a:pt x="115" y="211"/>
                  </a:cubicBezTo>
                  <a:cubicBezTo>
                    <a:pt x="121" y="208"/>
                    <a:pt x="121" y="208"/>
                    <a:pt x="127" y="202"/>
                  </a:cubicBezTo>
                  <a:cubicBezTo>
                    <a:pt x="126" y="189"/>
                    <a:pt x="123" y="184"/>
                    <a:pt x="109" y="188"/>
                  </a:cubicBezTo>
                  <a:cubicBezTo>
                    <a:pt x="108" y="190"/>
                    <a:pt x="108" y="190"/>
                    <a:pt x="108" y="198"/>
                  </a:cubicBezTo>
                  <a:cubicBezTo>
                    <a:pt x="88" y="192"/>
                    <a:pt x="87" y="181"/>
                    <a:pt x="87" y="162"/>
                  </a:cubicBezTo>
                  <a:cubicBezTo>
                    <a:pt x="89" y="156"/>
                    <a:pt x="89" y="156"/>
                    <a:pt x="90" y="154"/>
                  </a:cubicBezTo>
                  <a:cubicBezTo>
                    <a:pt x="95" y="154"/>
                    <a:pt x="100" y="160"/>
                    <a:pt x="104" y="163"/>
                  </a:cubicBezTo>
                  <a:cubicBezTo>
                    <a:pt x="120" y="168"/>
                    <a:pt x="138" y="162"/>
                    <a:pt x="154" y="158"/>
                  </a:cubicBezTo>
                  <a:cubicBezTo>
                    <a:pt x="166" y="159"/>
                    <a:pt x="207" y="167"/>
                    <a:pt x="214" y="153"/>
                  </a:cubicBezTo>
                  <a:cubicBezTo>
                    <a:pt x="208" y="142"/>
                    <a:pt x="158" y="147"/>
                    <a:pt x="148" y="147"/>
                  </a:cubicBezTo>
                  <a:cubicBezTo>
                    <a:pt x="137" y="149"/>
                    <a:pt x="126" y="151"/>
                    <a:pt x="114" y="151"/>
                  </a:cubicBezTo>
                  <a:cubicBezTo>
                    <a:pt x="105" y="148"/>
                    <a:pt x="76" y="138"/>
                    <a:pt x="76" y="124"/>
                  </a:cubicBezTo>
                  <a:cubicBezTo>
                    <a:pt x="88" y="123"/>
                    <a:pt x="95" y="129"/>
                    <a:pt x="104" y="136"/>
                  </a:cubicBezTo>
                  <a:cubicBezTo>
                    <a:pt x="108" y="137"/>
                    <a:pt x="113" y="139"/>
                    <a:pt x="117" y="140"/>
                  </a:cubicBezTo>
                  <a:cubicBezTo>
                    <a:pt x="128" y="140"/>
                    <a:pt x="128" y="140"/>
                    <a:pt x="156" y="138"/>
                  </a:cubicBezTo>
                  <a:cubicBezTo>
                    <a:pt x="180" y="138"/>
                    <a:pt x="204" y="141"/>
                    <a:pt x="228" y="145"/>
                  </a:cubicBezTo>
                  <a:cubicBezTo>
                    <a:pt x="243" y="149"/>
                    <a:pt x="308" y="173"/>
                    <a:pt x="308" y="138"/>
                  </a:cubicBezTo>
                  <a:cubicBezTo>
                    <a:pt x="297" y="130"/>
                    <a:pt x="272" y="139"/>
                    <a:pt x="260" y="140"/>
                  </a:cubicBezTo>
                  <a:cubicBezTo>
                    <a:pt x="229" y="133"/>
                    <a:pt x="199" y="127"/>
                    <a:pt x="169" y="120"/>
                  </a:cubicBezTo>
                  <a:cubicBezTo>
                    <a:pt x="163" y="117"/>
                    <a:pt x="156" y="109"/>
                    <a:pt x="149" y="109"/>
                  </a:cubicBezTo>
                  <a:cubicBezTo>
                    <a:pt x="145" y="114"/>
                    <a:pt x="145" y="122"/>
                    <a:pt x="147" y="128"/>
                  </a:cubicBezTo>
                  <a:cubicBezTo>
                    <a:pt x="145" y="127"/>
                    <a:pt x="143" y="127"/>
                    <a:pt x="141" y="126"/>
                  </a:cubicBezTo>
                  <a:cubicBezTo>
                    <a:pt x="139" y="121"/>
                    <a:pt x="134" y="103"/>
                    <a:pt x="131" y="103"/>
                  </a:cubicBezTo>
                  <a:cubicBezTo>
                    <a:pt x="127" y="111"/>
                    <a:pt x="127" y="115"/>
                    <a:pt x="126" y="123"/>
                  </a:cubicBezTo>
                  <a:cubicBezTo>
                    <a:pt x="120" y="117"/>
                    <a:pt x="117" y="111"/>
                    <a:pt x="113" y="104"/>
                  </a:cubicBezTo>
                  <a:cubicBezTo>
                    <a:pt x="110" y="101"/>
                    <a:pt x="106" y="98"/>
                    <a:pt x="103" y="95"/>
                  </a:cubicBezTo>
                  <a:cubicBezTo>
                    <a:pt x="91" y="90"/>
                    <a:pt x="89" y="87"/>
                    <a:pt x="89" y="74"/>
                  </a:cubicBezTo>
                  <a:cubicBezTo>
                    <a:pt x="93" y="72"/>
                    <a:pt x="96" y="71"/>
                    <a:pt x="101" y="71"/>
                  </a:cubicBezTo>
                  <a:cubicBezTo>
                    <a:pt x="102" y="69"/>
                    <a:pt x="102" y="69"/>
                    <a:pt x="104" y="60"/>
                  </a:cubicBezTo>
                  <a:cubicBezTo>
                    <a:pt x="113" y="54"/>
                    <a:pt x="121" y="58"/>
                    <a:pt x="126" y="65"/>
                  </a:cubicBezTo>
                  <a:cubicBezTo>
                    <a:pt x="129" y="76"/>
                    <a:pt x="129" y="76"/>
                    <a:pt x="130" y="78"/>
                  </a:cubicBezTo>
                  <a:cubicBezTo>
                    <a:pt x="130" y="78"/>
                    <a:pt x="131" y="78"/>
                    <a:pt x="132" y="78"/>
                  </a:cubicBezTo>
                  <a:cubicBezTo>
                    <a:pt x="133" y="75"/>
                    <a:pt x="135" y="73"/>
                    <a:pt x="137" y="70"/>
                  </a:cubicBezTo>
                  <a:cubicBezTo>
                    <a:pt x="139" y="70"/>
                    <a:pt x="141" y="70"/>
                    <a:pt x="144" y="70"/>
                  </a:cubicBezTo>
                  <a:cubicBezTo>
                    <a:pt x="149" y="76"/>
                    <a:pt x="154" y="82"/>
                    <a:pt x="159" y="89"/>
                  </a:cubicBezTo>
                  <a:cubicBezTo>
                    <a:pt x="171" y="95"/>
                    <a:pt x="209" y="108"/>
                    <a:pt x="219" y="93"/>
                  </a:cubicBezTo>
                  <a:cubicBezTo>
                    <a:pt x="217" y="88"/>
                    <a:pt x="214" y="86"/>
                    <a:pt x="210" y="83"/>
                  </a:cubicBezTo>
                  <a:cubicBezTo>
                    <a:pt x="204" y="66"/>
                    <a:pt x="225" y="60"/>
                    <a:pt x="238" y="63"/>
                  </a:cubicBezTo>
                  <a:cubicBezTo>
                    <a:pt x="248" y="69"/>
                    <a:pt x="253" y="74"/>
                    <a:pt x="260" y="78"/>
                  </a:cubicBezTo>
                  <a:cubicBezTo>
                    <a:pt x="284" y="81"/>
                    <a:pt x="305" y="89"/>
                    <a:pt x="317" y="62"/>
                  </a:cubicBezTo>
                  <a:cubicBezTo>
                    <a:pt x="317" y="51"/>
                    <a:pt x="315" y="40"/>
                    <a:pt x="315" y="29"/>
                  </a:cubicBezTo>
                  <a:cubicBezTo>
                    <a:pt x="317" y="26"/>
                    <a:pt x="319" y="24"/>
                    <a:pt x="320" y="21"/>
                  </a:cubicBezTo>
                  <a:cubicBezTo>
                    <a:pt x="322" y="21"/>
                    <a:pt x="324" y="21"/>
                    <a:pt x="326" y="20"/>
                  </a:cubicBezTo>
                  <a:cubicBezTo>
                    <a:pt x="329" y="23"/>
                    <a:pt x="331" y="26"/>
                    <a:pt x="333" y="29"/>
                  </a:cubicBezTo>
                  <a:cubicBezTo>
                    <a:pt x="333" y="29"/>
                    <a:pt x="334" y="29"/>
                    <a:pt x="335" y="29"/>
                  </a:cubicBezTo>
                  <a:cubicBezTo>
                    <a:pt x="344" y="13"/>
                    <a:pt x="342" y="3"/>
                    <a:pt x="363" y="0"/>
                  </a:cubicBezTo>
                  <a:cubicBezTo>
                    <a:pt x="382" y="17"/>
                    <a:pt x="360" y="38"/>
                    <a:pt x="348" y="52"/>
                  </a:cubicBezTo>
                  <a:cubicBezTo>
                    <a:pt x="333" y="82"/>
                    <a:pt x="316" y="113"/>
                    <a:pt x="278" y="99"/>
                  </a:cubicBezTo>
                  <a:cubicBezTo>
                    <a:pt x="270" y="94"/>
                    <a:pt x="235" y="74"/>
                    <a:pt x="235" y="98"/>
                  </a:cubicBezTo>
                  <a:cubicBezTo>
                    <a:pt x="245" y="112"/>
                    <a:pt x="274" y="122"/>
                    <a:pt x="291" y="116"/>
                  </a:cubicBezTo>
                  <a:cubicBezTo>
                    <a:pt x="305" y="109"/>
                    <a:pt x="308" y="107"/>
                    <a:pt x="323" y="107"/>
                  </a:cubicBezTo>
                  <a:cubicBezTo>
                    <a:pt x="344" y="112"/>
                    <a:pt x="344" y="112"/>
                    <a:pt x="356" y="114"/>
                  </a:cubicBezTo>
                  <a:cubicBezTo>
                    <a:pt x="365" y="123"/>
                    <a:pt x="372" y="130"/>
                    <a:pt x="371" y="143"/>
                  </a:cubicBezTo>
                  <a:cubicBezTo>
                    <a:pt x="367" y="145"/>
                    <a:pt x="362" y="147"/>
                    <a:pt x="358" y="150"/>
                  </a:cubicBezTo>
                  <a:cubicBezTo>
                    <a:pt x="347" y="153"/>
                    <a:pt x="330" y="152"/>
                    <a:pt x="323" y="162"/>
                  </a:cubicBezTo>
                  <a:cubicBezTo>
                    <a:pt x="323" y="163"/>
                    <a:pt x="324" y="164"/>
                    <a:pt x="325" y="166"/>
                  </a:cubicBezTo>
                  <a:cubicBezTo>
                    <a:pt x="332" y="166"/>
                    <a:pt x="340" y="164"/>
                    <a:pt x="347" y="162"/>
                  </a:cubicBezTo>
                  <a:cubicBezTo>
                    <a:pt x="401" y="142"/>
                    <a:pt x="405" y="139"/>
                    <a:pt x="407" y="140"/>
                  </a:cubicBezTo>
                  <a:cubicBezTo>
                    <a:pt x="394" y="149"/>
                    <a:pt x="394" y="149"/>
                    <a:pt x="382" y="156"/>
                  </a:cubicBezTo>
                  <a:cubicBezTo>
                    <a:pt x="371" y="160"/>
                    <a:pt x="354" y="165"/>
                    <a:pt x="345" y="173"/>
                  </a:cubicBezTo>
                  <a:cubicBezTo>
                    <a:pt x="346" y="174"/>
                    <a:pt x="346" y="174"/>
                    <a:pt x="346" y="175"/>
                  </a:cubicBezTo>
                  <a:cubicBezTo>
                    <a:pt x="367" y="175"/>
                    <a:pt x="389" y="164"/>
                    <a:pt x="408" y="158"/>
                  </a:cubicBezTo>
                  <a:cubicBezTo>
                    <a:pt x="428" y="148"/>
                    <a:pt x="428" y="148"/>
                    <a:pt x="431" y="145"/>
                  </a:cubicBezTo>
                  <a:cubicBezTo>
                    <a:pt x="432" y="145"/>
                    <a:pt x="432" y="145"/>
                    <a:pt x="433" y="146"/>
                  </a:cubicBezTo>
                  <a:cubicBezTo>
                    <a:pt x="417" y="161"/>
                    <a:pt x="391" y="170"/>
                    <a:pt x="371" y="178"/>
                  </a:cubicBezTo>
                  <a:cubicBezTo>
                    <a:pt x="371" y="178"/>
                    <a:pt x="371" y="179"/>
                    <a:pt x="371" y="179"/>
                  </a:cubicBezTo>
                  <a:cubicBezTo>
                    <a:pt x="398" y="178"/>
                    <a:pt x="425" y="170"/>
                    <a:pt x="449" y="155"/>
                  </a:cubicBezTo>
                  <a:cubicBezTo>
                    <a:pt x="449" y="155"/>
                    <a:pt x="450" y="155"/>
                    <a:pt x="451" y="156"/>
                  </a:cubicBezTo>
                  <a:cubicBezTo>
                    <a:pt x="439" y="169"/>
                    <a:pt x="428" y="177"/>
                    <a:pt x="412" y="185"/>
                  </a:cubicBezTo>
                  <a:cubicBezTo>
                    <a:pt x="404" y="188"/>
                    <a:pt x="396" y="191"/>
                    <a:pt x="389" y="194"/>
                  </a:cubicBezTo>
                  <a:cubicBezTo>
                    <a:pt x="350" y="199"/>
                    <a:pt x="312" y="203"/>
                    <a:pt x="273" y="199"/>
                  </a:cubicBezTo>
                  <a:cubicBezTo>
                    <a:pt x="239" y="193"/>
                    <a:pt x="154" y="157"/>
                    <a:pt x="132" y="202"/>
                  </a:cubicBezTo>
                  <a:cubicBezTo>
                    <a:pt x="118" y="218"/>
                    <a:pt x="94" y="218"/>
                    <a:pt x="75" y="219"/>
                  </a:cubicBezTo>
                  <a:close/>
                  <a:moveTo>
                    <a:pt x="251" y="105"/>
                  </a:moveTo>
                  <a:cubicBezTo>
                    <a:pt x="249" y="104"/>
                    <a:pt x="248" y="104"/>
                    <a:pt x="247" y="103"/>
                  </a:cubicBezTo>
                  <a:cubicBezTo>
                    <a:pt x="247" y="101"/>
                    <a:pt x="247" y="98"/>
                    <a:pt x="247" y="96"/>
                  </a:cubicBezTo>
                  <a:cubicBezTo>
                    <a:pt x="255" y="92"/>
                    <a:pt x="258" y="96"/>
                    <a:pt x="260" y="102"/>
                  </a:cubicBezTo>
                  <a:cubicBezTo>
                    <a:pt x="256" y="104"/>
                    <a:pt x="254" y="105"/>
                    <a:pt x="251" y="105"/>
                  </a:cubicBezTo>
                  <a:close/>
                  <a:moveTo>
                    <a:pt x="351" y="103"/>
                  </a:moveTo>
                  <a:cubicBezTo>
                    <a:pt x="350" y="103"/>
                    <a:pt x="350" y="102"/>
                    <a:pt x="349" y="102"/>
                  </a:cubicBezTo>
                  <a:cubicBezTo>
                    <a:pt x="355" y="98"/>
                    <a:pt x="364" y="91"/>
                    <a:pt x="364" y="84"/>
                  </a:cubicBezTo>
                  <a:cubicBezTo>
                    <a:pt x="354" y="77"/>
                    <a:pt x="346" y="89"/>
                    <a:pt x="340" y="97"/>
                  </a:cubicBezTo>
                  <a:cubicBezTo>
                    <a:pt x="340" y="80"/>
                    <a:pt x="353" y="63"/>
                    <a:pt x="365" y="52"/>
                  </a:cubicBezTo>
                  <a:cubicBezTo>
                    <a:pt x="377" y="45"/>
                    <a:pt x="391" y="36"/>
                    <a:pt x="405" y="35"/>
                  </a:cubicBezTo>
                  <a:cubicBezTo>
                    <a:pt x="386" y="80"/>
                    <a:pt x="386" y="80"/>
                    <a:pt x="380" y="91"/>
                  </a:cubicBezTo>
                  <a:cubicBezTo>
                    <a:pt x="371" y="100"/>
                    <a:pt x="363" y="103"/>
                    <a:pt x="351" y="103"/>
                  </a:cubicBezTo>
                  <a:close/>
                  <a:moveTo>
                    <a:pt x="392" y="644"/>
                  </a:moveTo>
                  <a:cubicBezTo>
                    <a:pt x="392" y="612"/>
                    <a:pt x="391" y="580"/>
                    <a:pt x="391" y="549"/>
                  </a:cubicBezTo>
                  <a:cubicBezTo>
                    <a:pt x="383" y="549"/>
                    <a:pt x="364" y="545"/>
                    <a:pt x="356" y="549"/>
                  </a:cubicBezTo>
                  <a:cubicBezTo>
                    <a:pt x="356" y="580"/>
                    <a:pt x="356" y="611"/>
                    <a:pt x="356" y="643"/>
                  </a:cubicBezTo>
                  <a:cubicBezTo>
                    <a:pt x="279" y="620"/>
                    <a:pt x="201" y="600"/>
                    <a:pt x="121" y="594"/>
                  </a:cubicBezTo>
                  <a:cubicBezTo>
                    <a:pt x="121" y="506"/>
                    <a:pt x="121" y="418"/>
                    <a:pt x="121" y="331"/>
                  </a:cubicBezTo>
                  <a:cubicBezTo>
                    <a:pt x="194" y="342"/>
                    <a:pt x="269" y="353"/>
                    <a:pt x="344" y="361"/>
                  </a:cubicBezTo>
                  <a:cubicBezTo>
                    <a:pt x="347" y="362"/>
                    <a:pt x="350" y="363"/>
                    <a:pt x="354" y="364"/>
                  </a:cubicBezTo>
                  <a:cubicBezTo>
                    <a:pt x="354" y="390"/>
                    <a:pt x="355" y="417"/>
                    <a:pt x="355" y="444"/>
                  </a:cubicBezTo>
                  <a:cubicBezTo>
                    <a:pt x="367" y="444"/>
                    <a:pt x="379" y="444"/>
                    <a:pt x="390" y="444"/>
                  </a:cubicBezTo>
                  <a:cubicBezTo>
                    <a:pt x="391" y="417"/>
                    <a:pt x="391" y="390"/>
                    <a:pt x="391" y="363"/>
                  </a:cubicBezTo>
                  <a:cubicBezTo>
                    <a:pt x="427" y="359"/>
                    <a:pt x="462" y="352"/>
                    <a:pt x="498" y="346"/>
                  </a:cubicBezTo>
                  <a:cubicBezTo>
                    <a:pt x="547" y="340"/>
                    <a:pt x="619" y="328"/>
                    <a:pt x="627" y="327"/>
                  </a:cubicBezTo>
                  <a:cubicBezTo>
                    <a:pt x="627" y="415"/>
                    <a:pt x="628" y="503"/>
                    <a:pt x="628" y="591"/>
                  </a:cubicBezTo>
                  <a:cubicBezTo>
                    <a:pt x="578" y="597"/>
                    <a:pt x="528" y="611"/>
                    <a:pt x="480" y="621"/>
                  </a:cubicBezTo>
                  <a:cubicBezTo>
                    <a:pt x="451" y="628"/>
                    <a:pt x="421" y="637"/>
                    <a:pt x="392" y="644"/>
                  </a:cubicBezTo>
                  <a:close/>
                </a:path>
              </a:pathLst>
            </a:custGeom>
            <a:solidFill>
              <a:srgbClr val="00CCFF"/>
            </a:solidFill>
            <a:ln w="1270">
              <a:solidFill>
                <a:srgbClr val="96969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230" y="282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 Black" panose="020B0A040201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76200"/>
            <a:ext cx="9144000" cy="6324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300000"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78486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grpSp>
        <p:nvGrpSpPr>
          <p:cNvPr id="13319" name="Group 16"/>
          <p:cNvGrpSpPr/>
          <p:nvPr userDrawn="1"/>
        </p:nvGrpSpPr>
        <p:grpSpPr>
          <a:xfrm>
            <a:off x="7740650" y="5373688"/>
            <a:ext cx="1403350" cy="1484312"/>
            <a:chOff x="1066" y="2296"/>
            <a:chExt cx="884" cy="935"/>
          </a:xfrm>
        </p:grpSpPr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1066" y="2296"/>
              <a:ext cx="884" cy="935"/>
            </a:xfrm>
            <a:custGeom>
              <a:avLst/>
              <a:gdLst/>
              <a:ahLst/>
              <a:cxnLst>
                <a:cxn ang="0">
                  <a:pos x="73" y="521"/>
                </a:cxn>
                <a:cxn ang="0">
                  <a:pos x="63" y="493"/>
                </a:cxn>
                <a:cxn ang="0">
                  <a:pos x="72" y="397"/>
                </a:cxn>
                <a:cxn ang="0">
                  <a:pos x="73" y="343"/>
                </a:cxn>
                <a:cxn ang="0">
                  <a:pos x="61" y="289"/>
                </a:cxn>
                <a:cxn ang="0">
                  <a:pos x="37" y="292"/>
                </a:cxn>
                <a:cxn ang="0">
                  <a:pos x="121" y="237"/>
                </a:cxn>
                <a:cxn ang="0">
                  <a:pos x="418" y="194"/>
                </a:cxn>
                <a:cxn ang="0">
                  <a:pos x="392" y="98"/>
                </a:cxn>
                <a:cxn ang="0">
                  <a:pos x="486" y="52"/>
                </a:cxn>
                <a:cxn ang="0">
                  <a:pos x="508" y="93"/>
                </a:cxn>
                <a:cxn ang="0">
                  <a:pos x="540" y="129"/>
                </a:cxn>
                <a:cxn ang="0">
                  <a:pos x="555" y="146"/>
                </a:cxn>
                <a:cxn ang="0">
                  <a:pos x="628" y="136"/>
                </a:cxn>
                <a:cxn ang="0">
                  <a:pos x="512" y="202"/>
                </a:cxn>
                <a:cxn ang="0">
                  <a:pos x="681" y="230"/>
                </a:cxn>
                <a:cxn ang="0">
                  <a:pos x="705" y="213"/>
                </a:cxn>
                <a:cxn ang="0">
                  <a:pos x="674" y="332"/>
                </a:cxn>
                <a:cxn ang="0">
                  <a:pos x="675" y="387"/>
                </a:cxn>
                <a:cxn ang="0">
                  <a:pos x="686" y="402"/>
                </a:cxn>
                <a:cxn ang="0">
                  <a:pos x="676" y="512"/>
                </a:cxn>
                <a:cxn ang="0">
                  <a:pos x="383" y="704"/>
                </a:cxn>
                <a:cxn ang="0">
                  <a:pos x="94" y="306"/>
                </a:cxn>
                <a:cxn ang="0">
                  <a:pos x="653" y="297"/>
                </a:cxn>
                <a:cxn ang="0">
                  <a:pos x="371" y="683"/>
                </a:cxn>
                <a:cxn ang="0">
                  <a:pos x="358" y="307"/>
                </a:cxn>
                <a:cxn ang="0">
                  <a:pos x="466" y="295"/>
                </a:cxn>
                <a:cxn ang="0">
                  <a:pos x="316" y="286"/>
                </a:cxn>
                <a:cxn ang="0">
                  <a:pos x="258" y="305"/>
                </a:cxn>
                <a:cxn ang="0">
                  <a:pos x="291" y="311"/>
                </a:cxn>
                <a:cxn ang="0">
                  <a:pos x="515" y="253"/>
                </a:cxn>
                <a:cxn ang="0">
                  <a:pos x="139" y="289"/>
                </a:cxn>
                <a:cxn ang="0">
                  <a:pos x="174" y="270"/>
                </a:cxn>
                <a:cxn ang="0">
                  <a:pos x="109" y="287"/>
                </a:cxn>
                <a:cxn ang="0">
                  <a:pos x="313" y="273"/>
                </a:cxn>
                <a:cxn ang="0">
                  <a:pos x="350" y="267"/>
                </a:cxn>
                <a:cxn ang="0">
                  <a:pos x="75" y="219"/>
                </a:cxn>
                <a:cxn ang="0">
                  <a:pos x="21" y="181"/>
                </a:cxn>
                <a:cxn ang="0">
                  <a:pos x="87" y="162"/>
                </a:cxn>
                <a:cxn ang="0">
                  <a:pos x="148" y="147"/>
                </a:cxn>
                <a:cxn ang="0">
                  <a:pos x="156" y="138"/>
                </a:cxn>
                <a:cxn ang="0">
                  <a:pos x="149" y="109"/>
                </a:cxn>
                <a:cxn ang="0">
                  <a:pos x="113" y="104"/>
                </a:cxn>
                <a:cxn ang="0">
                  <a:pos x="126" y="65"/>
                </a:cxn>
                <a:cxn ang="0">
                  <a:pos x="159" y="89"/>
                </a:cxn>
                <a:cxn ang="0">
                  <a:pos x="317" y="62"/>
                </a:cxn>
                <a:cxn ang="0">
                  <a:pos x="335" y="29"/>
                </a:cxn>
                <a:cxn ang="0">
                  <a:pos x="291" y="116"/>
                </a:cxn>
                <a:cxn ang="0">
                  <a:pos x="323" y="162"/>
                </a:cxn>
                <a:cxn ang="0">
                  <a:pos x="345" y="173"/>
                </a:cxn>
                <a:cxn ang="0">
                  <a:pos x="371" y="178"/>
                </a:cxn>
                <a:cxn ang="0">
                  <a:pos x="389" y="194"/>
                </a:cxn>
                <a:cxn ang="0">
                  <a:pos x="247" y="103"/>
                </a:cxn>
                <a:cxn ang="0">
                  <a:pos x="349" y="102"/>
                </a:cxn>
                <a:cxn ang="0">
                  <a:pos x="380" y="91"/>
                </a:cxn>
                <a:cxn ang="0">
                  <a:pos x="356" y="643"/>
                </a:cxn>
                <a:cxn ang="0">
                  <a:pos x="355" y="444"/>
                </a:cxn>
                <a:cxn ang="0">
                  <a:pos x="628" y="591"/>
                </a:cxn>
              </a:cxnLst>
              <a:rect l="0" t="0" r="r" b="b"/>
              <a:pathLst>
                <a:path w="733" h="705">
                  <a:moveTo>
                    <a:pt x="368" y="705"/>
                  </a:moveTo>
                  <a:cubicBezTo>
                    <a:pt x="367" y="703"/>
                    <a:pt x="367" y="703"/>
                    <a:pt x="351" y="697"/>
                  </a:cubicBezTo>
                  <a:cubicBezTo>
                    <a:pt x="277" y="671"/>
                    <a:pt x="203" y="654"/>
                    <a:pt x="125" y="642"/>
                  </a:cubicBezTo>
                  <a:cubicBezTo>
                    <a:pt x="108" y="640"/>
                    <a:pt x="91" y="638"/>
                    <a:pt x="74" y="636"/>
                  </a:cubicBezTo>
                  <a:cubicBezTo>
                    <a:pt x="74" y="598"/>
                    <a:pt x="73" y="559"/>
                    <a:pt x="73" y="521"/>
                  </a:cubicBezTo>
                  <a:cubicBezTo>
                    <a:pt x="69" y="521"/>
                    <a:pt x="63" y="528"/>
                    <a:pt x="60" y="530"/>
                  </a:cubicBezTo>
                  <a:cubicBezTo>
                    <a:pt x="42" y="538"/>
                    <a:pt x="46" y="523"/>
                    <a:pt x="46" y="507"/>
                  </a:cubicBezTo>
                  <a:cubicBezTo>
                    <a:pt x="49" y="485"/>
                    <a:pt x="49" y="485"/>
                    <a:pt x="51" y="477"/>
                  </a:cubicBezTo>
                  <a:cubicBezTo>
                    <a:pt x="52" y="483"/>
                    <a:pt x="54" y="488"/>
                    <a:pt x="57" y="493"/>
                  </a:cubicBezTo>
                  <a:cubicBezTo>
                    <a:pt x="59" y="493"/>
                    <a:pt x="61" y="493"/>
                    <a:pt x="63" y="493"/>
                  </a:cubicBezTo>
                  <a:cubicBezTo>
                    <a:pt x="82" y="468"/>
                    <a:pt x="68" y="435"/>
                    <a:pt x="58" y="409"/>
                  </a:cubicBezTo>
                  <a:cubicBezTo>
                    <a:pt x="55" y="407"/>
                    <a:pt x="54" y="407"/>
                    <a:pt x="50" y="407"/>
                  </a:cubicBezTo>
                  <a:cubicBezTo>
                    <a:pt x="46" y="411"/>
                    <a:pt x="46" y="419"/>
                    <a:pt x="45" y="425"/>
                  </a:cubicBezTo>
                  <a:cubicBezTo>
                    <a:pt x="36" y="408"/>
                    <a:pt x="37" y="381"/>
                    <a:pt x="62" y="384"/>
                  </a:cubicBezTo>
                  <a:cubicBezTo>
                    <a:pt x="66" y="387"/>
                    <a:pt x="69" y="396"/>
                    <a:pt x="72" y="397"/>
                  </a:cubicBezTo>
                  <a:cubicBezTo>
                    <a:pt x="75" y="395"/>
                    <a:pt x="73" y="382"/>
                    <a:pt x="73" y="378"/>
                  </a:cubicBezTo>
                  <a:cubicBezTo>
                    <a:pt x="63" y="366"/>
                    <a:pt x="62" y="367"/>
                    <a:pt x="50" y="377"/>
                  </a:cubicBezTo>
                  <a:cubicBezTo>
                    <a:pt x="49" y="362"/>
                    <a:pt x="45" y="348"/>
                    <a:pt x="56" y="336"/>
                  </a:cubicBezTo>
                  <a:cubicBezTo>
                    <a:pt x="63" y="337"/>
                    <a:pt x="67" y="337"/>
                    <a:pt x="71" y="343"/>
                  </a:cubicBezTo>
                  <a:cubicBezTo>
                    <a:pt x="71" y="343"/>
                    <a:pt x="72" y="343"/>
                    <a:pt x="73" y="343"/>
                  </a:cubicBezTo>
                  <a:cubicBezTo>
                    <a:pt x="73" y="324"/>
                    <a:pt x="73" y="305"/>
                    <a:pt x="74" y="286"/>
                  </a:cubicBezTo>
                  <a:cubicBezTo>
                    <a:pt x="70" y="281"/>
                    <a:pt x="66" y="276"/>
                    <a:pt x="62" y="272"/>
                  </a:cubicBezTo>
                  <a:cubicBezTo>
                    <a:pt x="61" y="257"/>
                    <a:pt x="61" y="257"/>
                    <a:pt x="60" y="256"/>
                  </a:cubicBezTo>
                  <a:cubicBezTo>
                    <a:pt x="58" y="256"/>
                    <a:pt x="57" y="256"/>
                    <a:pt x="56" y="256"/>
                  </a:cubicBezTo>
                  <a:cubicBezTo>
                    <a:pt x="47" y="269"/>
                    <a:pt x="54" y="277"/>
                    <a:pt x="61" y="289"/>
                  </a:cubicBezTo>
                  <a:cubicBezTo>
                    <a:pt x="59" y="289"/>
                    <a:pt x="59" y="289"/>
                    <a:pt x="44" y="282"/>
                  </a:cubicBezTo>
                  <a:cubicBezTo>
                    <a:pt x="36" y="276"/>
                    <a:pt x="33" y="269"/>
                    <a:pt x="39" y="259"/>
                  </a:cubicBezTo>
                  <a:cubicBezTo>
                    <a:pt x="39" y="258"/>
                    <a:pt x="39" y="257"/>
                    <a:pt x="39" y="256"/>
                  </a:cubicBezTo>
                  <a:cubicBezTo>
                    <a:pt x="37" y="254"/>
                    <a:pt x="37" y="254"/>
                    <a:pt x="32" y="254"/>
                  </a:cubicBezTo>
                  <a:cubicBezTo>
                    <a:pt x="16" y="262"/>
                    <a:pt x="31" y="284"/>
                    <a:pt x="37" y="292"/>
                  </a:cubicBezTo>
                  <a:cubicBezTo>
                    <a:pt x="31" y="292"/>
                    <a:pt x="24" y="288"/>
                    <a:pt x="19" y="284"/>
                  </a:cubicBezTo>
                  <a:cubicBezTo>
                    <a:pt x="7" y="271"/>
                    <a:pt x="0" y="264"/>
                    <a:pt x="10" y="247"/>
                  </a:cubicBezTo>
                  <a:cubicBezTo>
                    <a:pt x="22" y="238"/>
                    <a:pt x="33" y="230"/>
                    <a:pt x="49" y="230"/>
                  </a:cubicBezTo>
                  <a:cubicBezTo>
                    <a:pt x="58" y="233"/>
                    <a:pt x="68" y="235"/>
                    <a:pt x="78" y="238"/>
                  </a:cubicBezTo>
                  <a:cubicBezTo>
                    <a:pt x="90" y="240"/>
                    <a:pt x="111" y="243"/>
                    <a:pt x="121" y="237"/>
                  </a:cubicBezTo>
                  <a:cubicBezTo>
                    <a:pt x="124" y="223"/>
                    <a:pt x="122" y="219"/>
                    <a:pt x="137" y="219"/>
                  </a:cubicBezTo>
                  <a:cubicBezTo>
                    <a:pt x="144" y="223"/>
                    <a:pt x="148" y="226"/>
                    <a:pt x="156" y="226"/>
                  </a:cubicBezTo>
                  <a:cubicBezTo>
                    <a:pt x="174" y="215"/>
                    <a:pt x="191" y="214"/>
                    <a:pt x="211" y="214"/>
                  </a:cubicBezTo>
                  <a:cubicBezTo>
                    <a:pt x="250" y="217"/>
                    <a:pt x="289" y="222"/>
                    <a:pt x="327" y="221"/>
                  </a:cubicBezTo>
                  <a:cubicBezTo>
                    <a:pt x="358" y="213"/>
                    <a:pt x="388" y="206"/>
                    <a:pt x="418" y="194"/>
                  </a:cubicBezTo>
                  <a:cubicBezTo>
                    <a:pt x="429" y="187"/>
                    <a:pt x="475" y="154"/>
                    <a:pt x="455" y="138"/>
                  </a:cubicBezTo>
                  <a:cubicBezTo>
                    <a:pt x="433" y="133"/>
                    <a:pt x="408" y="127"/>
                    <a:pt x="387" y="138"/>
                  </a:cubicBezTo>
                  <a:cubicBezTo>
                    <a:pt x="386" y="138"/>
                    <a:pt x="385" y="138"/>
                    <a:pt x="384" y="138"/>
                  </a:cubicBezTo>
                  <a:cubicBezTo>
                    <a:pt x="379" y="127"/>
                    <a:pt x="372" y="119"/>
                    <a:pt x="363" y="112"/>
                  </a:cubicBezTo>
                  <a:cubicBezTo>
                    <a:pt x="371" y="104"/>
                    <a:pt x="383" y="104"/>
                    <a:pt x="392" y="98"/>
                  </a:cubicBezTo>
                  <a:cubicBezTo>
                    <a:pt x="402" y="83"/>
                    <a:pt x="410" y="73"/>
                    <a:pt x="427" y="65"/>
                  </a:cubicBezTo>
                  <a:cubicBezTo>
                    <a:pt x="442" y="60"/>
                    <a:pt x="442" y="60"/>
                    <a:pt x="444" y="60"/>
                  </a:cubicBezTo>
                  <a:cubicBezTo>
                    <a:pt x="436" y="67"/>
                    <a:pt x="424" y="75"/>
                    <a:pt x="424" y="86"/>
                  </a:cubicBezTo>
                  <a:cubicBezTo>
                    <a:pt x="429" y="90"/>
                    <a:pt x="438" y="82"/>
                    <a:pt x="442" y="79"/>
                  </a:cubicBezTo>
                  <a:cubicBezTo>
                    <a:pt x="452" y="63"/>
                    <a:pt x="464" y="50"/>
                    <a:pt x="486" y="52"/>
                  </a:cubicBezTo>
                  <a:cubicBezTo>
                    <a:pt x="475" y="58"/>
                    <a:pt x="460" y="72"/>
                    <a:pt x="471" y="85"/>
                  </a:cubicBezTo>
                  <a:cubicBezTo>
                    <a:pt x="480" y="85"/>
                    <a:pt x="489" y="63"/>
                    <a:pt x="493" y="57"/>
                  </a:cubicBezTo>
                  <a:cubicBezTo>
                    <a:pt x="496" y="54"/>
                    <a:pt x="499" y="52"/>
                    <a:pt x="503" y="50"/>
                  </a:cubicBezTo>
                  <a:cubicBezTo>
                    <a:pt x="518" y="50"/>
                    <a:pt x="526" y="51"/>
                    <a:pt x="538" y="63"/>
                  </a:cubicBezTo>
                  <a:cubicBezTo>
                    <a:pt x="522" y="65"/>
                    <a:pt x="499" y="73"/>
                    <a:pt x="508" y="93"/>
                  </a:cubicBezTo>
                  <a:cubicBezTo>
                    <a:pt x="514" y="96"/>
                    <a:pt x="525" y="84"/>
                    <a:pt x="530" y="80"/>
                  </a:cubicBezTo>
                  <a:cubicBezTo>
                    <a:pt x="544" y="75"/>
                    <a:pt x="557" y="72"/>
                    <a:pt x="571" y="81"/>
                  </a:cubicBezTo>
                  <a:cubicBezTo>
                    <a:pt x="579" y="96"/>
                    <a:pt x="570" y="109"/>
                    <a:pt x="561" y="122"/>
                  </a:cubicBezTo>
                  <a:cubicBezTo>
                    <a:pt x="561" y="108"/>
                    <a:pt x="560" y="104"/>
                    <a:pt x="548" y="96"/>
                  </a:cubicBezTo>
                  <a:cubicBezTo>
                    <a:pt x="520" y="88"/>
                    <a:pt x="527" y="117"/>
                    <a:pt x="540" y="129"/>
                  </a:cubicBezTo>
                  <a:cubicBezTo>
                    <a:pt x="554" y="129"/>
                    <a:pt x="568" y="124"/>
                    <a:pt x="583" y="125"/>
                  </a:cubicBezTo>
                  <a:cubicBezTo>
                    <a:pt x="584" y="127"/>
                    <a:pt x="586" y="128"/>
                    <a:pt x="588" y="130"/>
                  </a:cubicBezTo>
                  <a:cubicBezTo>
                    <a:pt x="601" y="152"/>
                    <a:pt x="580" y="162"/>
                    <a:pt x="561" y="171"/>
                  </a:cubicBezTo>
                  <a:cubicBezTo>
                    <a:pt x="560" y="171"/>
                    <a:pt x="560" y="171"/>
                    <a:pt x="559" y="171"/>
                  </a:cubicBezTo>
                  <a:cubicBezTo>
                    <a:pt x="566" y="160"/>
                    <a:pt x="565" y="155"/>
                    <a:pt x="555" y="146"/>
                  </a:cubicBezTo>
                  <a:cubicBezTo>
                    <a:pt x="536" y="146"/>
                    <a:pt x="532" y="160"/>
                    <a:pt x="532" y="175"/>
                  </a:cubicBezTo>
                  <a:cubicBezTo>
                    <a:pt x="548" y="197"/>
                    <a:pt x="589" y="201"/>
                    <a:pt x="613" y="194"/>
                  </a:cubicBezTo>
                  <a:cubicBezTo>
                    <a:pt x="621" y="188"/>
                    <a:pt x="639" y="174"/>
                    <a:pt x="631" y="163"/>
                  </a:cubicBezTo>
                  <a:cubicBezTo>
                    <a:pt x="615" y="156"/>
                    <a:pt x="607" y="164"/>
                    <a:pt x="595" y="174"/>
                  </a:cubicBezTo>
                  <a:cubicBezTo>
                    <a:pt x="595" y="152"/>
                    <a:pt x="604" y="136"/>
                    <a:pt x="628" y="136"/>
                  </a:cubicBezTo>
                  <a:cubicBezTo>
                    <a:pt x="648" y="141"/>
                    <a:pt x="656" y="152"/>
                    <a:pt x="656" y="172"/>
                  </a:cubicBezTo>
                  <a:cubicBezTo>
                    <a:pt x="647" y="194"/>
                    <a:pt x="628" y="203"/>
                    <a:pt x="607" y="210"/>
                  </a:cubicBezTo>
                  <a:cubicBezTo>
                    <a:pt x="579" y="214"/>
                    <a:pt x="550" y="206"/>
                    <a:pt x="524" y="196"/>
                  </a:cubicBezTo>
                  <a:cubicBezTo>
                    <a:pt x="518" y="196"/>
                    <a:pt x="517" y="195"/>
                    <a:pt x="512" y="198"/>
                  </a:cubicBezTo>
                  <a:cubicBezTo>
                    <a:pt x="512" y="200"/>
                    <a:pt x="512" y="201"/>
                    <a:pt x="512" y="202"/>
                  </a:cubicBezTo>
                  <a:cubicBezTo>
                    <a:pt x="525" y="214"/>
                    <a:pt x="547" y="220"/>
                    <a:pt x="564" y="226"/>
                  </a:cubicBezTo>
                  <a:cubicBezTo>
                    <a:pt x="569" y="227"/>
                    <a:pt x="668" y="254"/>
                    <a:pt x="655" y="217"/>
                  </a:cubicBezTo>
                  <a:cubicBezTo>
                    <a:pt x="644" y="212"/>
                    <a:pt x="627" y="221"/>
                    <a:pt x="617" y="224"/>
                  </a:cubicBezTo>
                  <a:cubicBezTo>
                    <a:pt x="619" y="210"/>
                    <a:pt x="635" y="200"/>
                    <a:pt x="648" y="196"/>
                  </a:cubicBezTo>
                  <a:cubicBezTo>
                    <a:pt x="667" y="198"/>
                    <a:pt x="681" y="210"/>
                    <a:pt x="681" y="230"/>
                  </a:cubicBezTo>
                  <a:cubicBezTo>
                    <a:pt x="674" y="254"/>
                    <a:pt x="636" y="255"/>
                    <a:pt x="617" y="254"/>
                  </a:cubicBezTo>
                  <a:cubicBezTo>
                    <a:pt x="605" y="250"/>
                    <a:pt x="511" y="216"/>
                    <a:pt x="507" y="221"/>
                  </a:cubicBezTo>
                  <a:cubicBezTo>
                    <a:pt x="511" y="226"/>
                    <a:pt x="517" y="230"/>
                    <a:pt x="518" y="237"/>
                  </a:cubicBezTo>
                  <a:cubicBezTo>
                    <a:pt x="567" y="254"/>
                    <a:pt x="624" y="277"/>
                    <a:pt x="676" y="265"/>
                  </a:cubicBezTo>
                  <a:cubicBezTo>
                    <a:pt x="698" y="255"/>
                    <a:pt x="715" y="238"/>
                    <a:pt x="705" y="213"/>
                  </a:cubicBezTo>
                  <a:cubicBezTo>
                    <a:pt x="694" y="200"/>
                    <a:pt x="685" y="198"/>
                    <a:pt x="669" y="197"/>
                  </a:cubicBezTo>
                  <a:cubicBezTo>
                    <a:pt x="684" y="184"/>
                    <a:pt x="703" y="185"/>
                    <a:pt x="719" y="195"/>
                  </a:cubicBezTo>
                  <a:cubicBezTo>
                    <a:pt x="733" y="222"/>
                    <a:pt x="720" y="251"/>
                    <a:pt x="701" y="272"/>
                  </a:cubicBezTo>
                  <a:cubicBezTo>
                    <a:pt x="689" y="280"/>
                    <a:pt x="689" y="280"/>
                    <a:pt x="674" y="288"/>
                  </a:cubicBezTo>
                  <a:cubicBezTo>
                    <a:pt x="674" y="303"/>
                    <a:pt x="674" y="318"/>
                    <a:pt x="674" y="332"/>
                  </a:cubicBezTo>
                  <a:cubicBezTo>
                    <a:pt x="674" y="332"/>
                    <a:pt x="675" y="333"/>
                    <a:pt x="675" y="333"/>
                  </a:cubicBezTo>
                  <a:cubicBezTo>
                    <a:pt x="698" y="310"/>
                    <a:pt x="695" y="357"/>
                    <a:pt x="695" y="367"/>
                  </a:cubicBezTo>
                  <a:cubicBezTo>
                    <a:pt x="691" y="364"/>
                    <a:pt x="688" y="361"/>
                    <a:pt x="683" y="359"/>
                  </a:cubicBezTo>
                  <a:cubicBezTo>
                    <a:pt x="671" y="364"/>
                    <a:pt x="674" y="376"/>
                    <a:pt x="674" y="387"/>
                  </a:cubicBezTo>
                  <a:cubicBezTo>
                    <a:pt x="674" y="387"/>
                    <a:pt x="674" y="387"/>
                    <a:pt x="675" y="387"/>
                  </a:cubicBezTo>
                  <a:cubicBezTo>
                    <a:pt x="677" y="383"/>
                    <a:pt x="680" y="379"/>
                    <a:pt x="682" y="375"/>
                  </a:cubicBezTo>
                  <a:cubicBezTo>
                    <a:pt x="705" y="364"/>
                    <a:pt x="705" y="399"/>
                    <a:pt x="701" y="412"/>
                  </a:cubicBezTo>
                  <a:cubicBezTo>
                    <a:pt x="700" y="412"/>
                    <a:pt x="700" y="412"/>
                    <a:pt x="699" y="412"/>
                  </a:cubicBezTo>
                  <a:cubicBezTo>
                    <a:pt x="698" y="405"/>
                    <a:pt x="698" y="397"/>
                    <a:pt x="690" y="397"/>
                  </a:cubicBezTo>
                  <a:cubicBezTo>
                    <a:pt x="689" y="399"/>
                    <a:pt x="688" y="401"/>
                    <a:pt x="686" y="402"/>
                  </a:cubicBezTo>
                  <a:cubicBezTo>
                    <a:pt x="678" y="428"/>
                    <a:pt x="666" y="458"/>
                    <a:pt x="683" y="483"/>
                  </a:cubicBezTo>
                  <a:cubicBezTo>
                    <a:pt x="685" y="483"/>
                    <a:pt x="687" y="483"/>
                    <a:pt x="689" y="483"/>
                  </a:cubicBezTo>
                  <a:cubicBezTo>
                    <a:pt x="692" y="479"/>
                    <a:pt x="693" y="473"/>
                    <a:pt x="694" y="468"/>
                  </a:cubicBezTo>
                  <a:cubicBezTo>
                    <a:pt x="698" y="484"/>
                    <a:pt x="698" y="484"/>
                    <a:pt x="699" y="495"/>
                  </a:cubicBezTo>
                  <a:cubicBezTo>
                    <a:pt x="699" y="521"/>
                    <a:pt x="698" y="534"/>
                    <a:pt x="676" y="512"/>
                  </a:cubicBezTo>
                  <a:cubicBezTo>
                    <a:pt x="676" y="512"/>
                    <a:pt x="675" y="512"/>
                    <a:pt x="675" y="513"/>
                  </a:cubicBezTo>
                  <a:cubicBezTo>
                    <a:pt x="675" y="613"/>
                    <a:pt x="675" y="613"/>
                    <a:pt x="674" y="631"/>
                  </a:cubicBezTo>
                  <a:cubicBezTo>
                    <a:pt x="673" y="632"/>
                    <a:pt x="673" y="633"/>
                    <a:pt x="673" y="633"/>
                  </a:cubicBezTo>
                  <a:cubicBezTo>
                    <a:pt x="582" y="649"/>
                    <a:pt x="493" y="665"/>
                    <a:pt x="405" y="694"/>
                  </a:cubicBezTo>
                  <a:cubicBezTo>
                    <a:pt x="398" y="697"/>
                    <a:pt x="390" y="700"/>
                    <a:pt x="383" y="704"/>
                  </a:cubicBezTo>
                  <a:cubicBezTo>
                    <a:pt x="378" y="704"/>
                    <a:pt x="373" y="704"/>
                    <a:pt x="368" y="705"/>
                  </a:cubicBezTo>
                  <a:close/>
                  <a:moveTo>
                    <a:pt x="371" y="683"/>
                  </a:moveTo>
                  <a:cubicBezTo>
                    <a:pt x="282" y="648"/>
                    <a:pt x="190" y="631"/>
                    <a:pt x="96" y="618"/>
                  </a:cubicBezTo>
                  <a:cubicBezTo>
                    <a:pt x="95" y="617"/>
                    <a:pt x="94" y="617"/>
                    <a:pt x="94" y="616"/>
                  </a:cubicBezTo>
                  <a:cubicBezTo>
                    <a:pt x="94" y="513"/>
                    <a:pt x="94" y="409"/>
                    <a:pt x="94" y="306"/>
                  </a:cubicBezTo>
                  <a:cubicBezTo>
                    <a:pt x="96" y="304"/>
                    <a:pt x="106" y="306"/>
                    <a:pt x="110" y="306"/>
                  </a:cubicBezTo>
                  <a:cubicBezTo>
                    <a:pt x="197" y="319"/>
                    <a:pt x="285" y="329"/>
                    <a:pt x="372" y="341"/>
                  </a:cubicBezTo>
                  <a:cubicBezTo>
                    <a:pt x="386" y="339"/>
                    <a:pt x="400" y="337"/>
                    <a:pt x="414" y="336"/>
                  </a:cubicBezTo>
                  <a:cubicBezTo>
                    <a:pt x="494" y="322"/>
                    <a:pt x="624" y="302"/>
                    <a:pt x="640" y="298"/>
                  </a:cubicBezTo>
                  <a:cubicBezTo>
                    <a:pt x="644" y="298"/>
                    <a:pt x="648" y="298"/>
                    <a:pt x="653" y="297"/>
                  </a:cubicBezTo>
                  <a:cubicBezTo>
                    <a:pt x="653" y="299"/>
                    <a:pt x="653" y="299"/>
                    <a:pt x="653" y="615"/>
                  </a:cubicBezTo>
                  <a:cubicBezTo>
                    <a:pt x="653" y="615"/>
                    <a:pt x="652" y="616"/>
                    <a:pt x="651" y="616"/>
                  </a:cubicBezTo>
                  <a:cubicBezTo>
                    <a:pt x="594" y="625"/>
                    <a:pt x="537" y="638"/>
                    <a:pt x="481" y="650"/>
                  </a:cubicBezTo>
                  <a:cubicBezTo>
                    <a:pt x="447" y="659"/>
                    <a:pt x="412" y="668"/>
                    <a:pt x="380" y="683"/>
                  </a:cubicBezTo>
                  <a:cubicBezTo>
                    <a:pt x="377" y="683"/>
                    <a:pt x="374" y="683"/>
                    <a:pt x="371" y="683"/>
                  </a:cubicBezTo>
                  <a:close/>
                  <a:moveTo>
                    <a:pt x="357" y="320"/>
                  </a:moveTo>
                  <a:cubicBezTo>
                    <a:pt x="348" y="317"/>
                    <a:pt x="344" y="311"/>
                    <a:pt x="340" y="303"/>
                  </a:cubicBezTo>
                  <a:cubicBezTo>
                    <a:pt x="340" y="295"/>
                    <a:pt x="346" y="292"/>
                    <a:pt x="352" y="288"/>
                  </a:cubicBezTo>
                  <a:cubicBezTo>
                    <a:pt x="357" y="288"/>
                    <a:pt x="367" y="288"/>
                    <a:pt x="370" y="291"/>
                  </a:cubicBezTo>
                  <a:cubicBezTo>
                    <a:pt x="366" y="301"/>
                    <a:pt x="357" y="291"/>
                    <a:pt x="358" y="307"/>
                  </a:cubicBezTo>
                  <a:cubicBezTo>
                    <a:pt x="362" y="311"/>
                    <a:pt x="368" y="315"/>
                    <a:pt x="369" y="319"/>
                  </a:cubicBezTo>
                  <a:cubicBezTo>
                    <a:pt x="365" y="320"/>
                    <a:pt x="361" y="320"/>
                    <a:pt x="357" y="320"/>
                  </a:cubicBezTo>
                  <a:close/>
                  <a:moveTo>
                    <a:pt x="389" y="319"/>
                  </a:moveTo>
                  <a:cubicBezTo>
                    <a:pt x="385" y="316"/>
                    <a:pt x="386" y="311"/>
                    <a:pt x="386" y="306"/>
                  </a:cubicBezTo>
                  <a:cubicBezTo>
                    <a:pt x="394" y="281"/>
                    <a:pt x="447" y="286"/>
                    <a:pt x="466" y="295"/>
                  </a:cubicBezTo>
                  <a:cubicBezTo>
                    <a:pt x="466" y="297"/>
                    <a:pt x="466" y="299"/>
                    <a:pt x="466" y="300"/>
                  </a:cubicBezTo>
                  <a:cubicBezTo>
                    <a:pt x="464" y="302"/>
                    <a:pt x="462" y="305"/>
                    <a:pt x="460" y="307"/>
                  </a:cubicBezTo>
                  <a:cubicBezTo>
                    <a:pt x="457" y="308"/>
                    <a:pt x="429" y="312"/>
                    <a:pt x="389" y="319"/>
                  </a:cubicBezTo>
                  <a:close/>
                  <a:moveTo>
                    <a:pt x="318" y="314"/>
                  </a:moveTo>
                  <a:cubicBezTo>
                    <a:pt x="305" y="310"/>
                    <a:pt x="305" y="292"/>
                    <a:pt x="316" y="286"/>
                  </a:cubicBezTo>
                  <a:cubicBezTo>
                    <a:pt x="321" y="286"/>
                    <a:pt x="328" y="284"/>
                    <a:pt x="328" y="290"/>
                  </a:cubicBezTo>
                  <a:cubicBezTo>
                    <a:pt x="316" y="298"/>
                    <a:pt x="321" y="302"/>
                    <a:pt x="322" y="313"/>
                  </a:cubicBezTo>
                  <a:cubicBezTo>
                    <a:pt x="321" y="313"/>
                    <a:pt x="319" y="314"/>
                    <a:pt x="318" y="314"/>
                  </a:cubicBezTo>
                  <a:close/>
                  <a:moveTo>
                    <a:pt x="291" y="311"/>
                  </a:moveTo>
                  <a:cubicBezTo>
                    <a:pt x="280" y="309"/>
                    <a:pt x="269" y="307"/>
                    <a:pt x="258" y="305"/>
                  </a:cubicBezTo>
                  <a:cubicBezTo>
                    <a:pt x="258" y="293"/>
                    <a:pt x="289" y="275"/>
                    <a:pt x="301" y="275"/>
                  </a:cubicBezTo>
                  <a:cubicBezTo>
                    <a:pt x="302" y="276"/>
                    <a:pt x="302" y="276"/>
                    <a:pt x="302" y="277"/>
                  </a:cubicBezTo>
                  <a:cubicBezTo>
                    <a:pt x="296" y="285"/>
                    <a:pt x="291" y="289"/>
                    <a:pt x="291" y="300"/>
                  </a:cubicBezTo>
                  <a:cubicBezTo>
                    <a:pt x="293" y="303"/>
                    <a:pt x="296" y="306"/>
                    <a:pt x="297" y="310"/>
                  </a:cubicBezTo>
                  <a:cubicBezTo>
                    <a:pt x="295" y="310"/>
                    <a:pt x="293" y="310"/>
                    <a:pt x="291" y="311"/>
                  </a:cubicBezTo>
                  <a:close/>
                  <a:moveTo>
                    <a:pt x="522" y="297"/>
                  </a:moveTo>
                  <a:cubicBezTo>
                    <a:pt x="522" y="294"/>
                    <a:pt x="523" y="290"/>
                    <a:pt x="523" y="287"/>
                  </a:cubicBezTo>
                  <a:cubicBezTo>
                    <a:pt x="510" y="278"/>
                    <a:pt x="476" y="280"/>
                    <a:pt x="468" y="265"/>
                  </a:cubicBezTo>
                  <a:cubicBezTo>
                    <a:pt x="468" y="236"/>
                    <a:pt x="489" y="247"/>
                    <a:pt x="502" y="261"/>
                  </a:cubicBezTo>
                  <a:cubicBezTo>
                    <a:pt x="507" y="261"/>
                    <a:pt x="512" y="256"/>
                    <a:pt x="515" y="253"/>
                  </a:cubicBezTo>
                  <a:cubicBezTo>
                    <a:pt x="542" y="256"/>
                    <a:pt x="573" y="271"/>
                    <a:pt x="597" y="282"/>
                  </a:cubicBezTo>
                  <a:cubicBezTo>
                    <a:pt x="597" y="283"/>
                    <a:pt x="597" y="284"/>
                    <a:pt x="597" y="285"/>
                  </a:cubicBezTo>
                  <a:cubicBezTo>
                    <a:pt x="590" y="287"/>
                    <a:pt x="590" y="287"/>
                    <a:pt x="522" y="297"/>
                  </a:cubicBezTo>
                  <a:close/>
                  <a:moveTo>
                    <a:pt x="174" y="295"/>
                  </a:moveTo>
                  <a:cubicBezTo>
                    <a:pt x="162" y="293"/>
                    <a:pt x="150" y="291"/>
                    <a:pt x="139" y="289"/>
                  </a:cubicBezTo>
                  <a:cubicBezTo>
                    <a:pt x="138" y="289"/>
                    <a:pt x="138" y="288"/>
                    <a:pt x="138" y="288"/>
                  </a:cubicBezTo>
                  <a:cubicBezTo>
                    <a:pt x="146" y="285"/>
                    <a:pt x="156" y="280"/>
                    <a:pt x="156" y="269"/>
                  </a:cubicBezTo>
                  <a:cubicBezTo>
                    <a:pt x="154" y="267"/>
                    <a:pt x="152" y="264"/>
                    <a:pt x="150" y="262"/>
                  </a:cubicBezTo>
                  <a:cubicBezTo>
                    <a:pt x="140" y="255"/>
                    <a:pt x="130" y="251"/>
                    <a:pt x="144" y="245"/>
                  </a:cubicBezTo>
                  <a:cubicBezTo>
                    <a:pt x="162" y="245"/>
                    <a:pt x="164" y="258"/>
                    <a:pt x="174" y="270"/>
                  </a:cubicBezTo>
                  <a:cubicBezTo>
                    <a:pt x="191" y="275"/>
                    <a:pt x="193" y="263"/>
                    <a:pt x="196" y="251"/>
                  </a:cubicBezTo>
                  <a:cubicBezTo>
                    <a:pt x="202" y="248"/>
                    <a:pt x="210" y="249"/>
                    <a:pt x="218" y="249"/>
                  </a:cubicBezTo>
                  <a:cubicBezTo>
                    <a:pt x="247" y="260"/>
                    <a:pt x="186" y="291"/>
                    <a:pt x="181" y="294"/>
                  </a:cubicBezTo>
                  <a:cubicBezTo>
                    <a:pt x="179" y="294"/>
                    <a:pt x="176" y="295"/>
                    <a:pt x="174" y="295"/>
                  </a:cubicBezTo>
                  <a:close/>
                  <a:moveTo>
                    <a:pt x="109" y="287"/>
                  </a:moveTo>
                  <a:cubicBezTo>
                    <a:pt x="100" y="286"/>
                    <a:pt x="84" y="285"/>
                    <a:pt x="78" y="278"/>
                  </a:cubicBezTo>
                  <a:cubicBezTo>
                    <a:pt x="69" y="239"/>
                    <a:pt x="151" y="268"/>
                    <a:pt x="120" y="287"/>
                  </a:cubicBezTo>
                  <a:cubicBezTo>
                    <a:pt x="116" y="287"/>
                    <a:pt x="112" y="287"/>
                    <a:pt x="109" y="287"/>
                  </a:cubicBezTo>
                  <a:close/>
                  <a:moveTo>
                    <a:pt x="313" y="274"/>
                  </a:moveTo>
                  <a:cubicBezTo>
                    <a:pt x="313" y="274"/>
                    <a:pt x="313" y="273"/>
                    <a:pt x="313" y="273"/>
                  </a:cubicBezTo>
                  <a:cubicBezTo>
                    <a:pt x="314" y="269"/>
                    <a:pt x="332" y="267"/>
                    <a:pt x="336" y="266"/>
                  </a:cubicBezTo>
                  <a:cubicBezTo>
                    <a:pt x="336" y="266"/>
                    <a:pt x="337" y="267"/>
                    <a:pt x="337" y="267"/>
                  </a:cubicBezTo>
                  <a:cubicBezTo>
                    <a:pt x="336" y="270"/>
                    <a:pt x="318" y="273"/>
                    <a:pt x="313" y="274"/>
                  </a:cubicBezTo>
                  <a:close/>
                  <a:moveTo>
                    <a:pt x="368" y="273"/>
                  </a:moveTo>
                  <a:cubicBezTo>
                    <a:pt x="362" y="272"/>
                    <a:pt x="356" y="269"/>
                    <a:pt x="350" y="267"/>
                  </a:cubicBezTo>
                  <a:cubicBezTo>
                    <a:pt x="341" y="267"/>
                    <a:pt x="341" y="267"/>
                    <a:pt x="341" y="266"/>
                  </a:cubicBezTo>
                  <a:cubicBezTo>
                    <a:pt x="361" y="262"/>
                    <a:pt x="381" y="258"/>
                    <a:pt x="401" y="254"/>
                  </a:cubicBezTo>
                  <a:cubicBezTo>
                    <a:pt x="410" y="250"/>
                    <a:pt x="440" y="231"/>
                    <a:pt x="443" y="251"/>
                  </a:cubicBezTo>
                  <a:cubicBezTo>
                    <a:pt x="424" y="273"/>
                    <a:pt x="396" y="270"/>
                    <a:pt x="368" y="273"/>
                  </a:cubicBezTo>
                  <a:close/>
                  <a:moveTo>
                    <a:pt x="75" y="219"/>
                  </a:moveTo>
                  <a:cubicBezTo>
                    <a:pt x="49" y="214"/>
                    <a:pt x="29" y="205"/>
                    <a:pt x="16" y="181"/>
                  </a:cubicBezTo>
                  <a:cubicBezTo>
                    <a:pt x="14" y="156"/>
                    <a:pt x="30" y="150"/>
                    <a:pt x="51" y="150"/>
                  </a:cubicBezTo>
                  <a:cubicBezTo>
                    <a:pt x="64" y="156"/>
                    <a:pt x="57" y="173"/>
                    <a:pt x="45" y="176"/>
                  </a:cubicBezTo>
                  <a:cubicBezTo>
                    <a:pt x="46" y="169"/>
                    <a:pt x="55" y="164"/>
                    <a:pt x="49" y="157"/>
                  </a:cubicBezTo>
                  <a:cubicBezTo>
                    <a:pt x="29" y="148"/>
                    <a:pt x="16" y="161"/>
                    <a:pt x="21" y="181"/>
                  </a:cubicBezTo>
                  <a:cubicBezTo>
                    <a:pt x="37" y="211"/>
                    <a:pt x="85" y="220"/>
                    <a:pt x="115" y="211"/>
                  </a:cubicBezTo>
                  <a:cubicBezTo>
                    <a:pt x="121" y="208"/>
                    <a:pt x="121" y="208"/>
                    <a:pt x="127" y="202"/>
                  </a:cubicBezTo>
                  <a:cubicBezTo>
                    <a:pt x="126" y="189"/>
                    <a:pt x="123" y="184"/>
                    <a:pt x="109" y="188"/>
                  </a:cubicBezTo>
                  <a:cubicBezTo>
                    <a:pt x="108" y="190"/>
                    <a:pt x="108" y="190"/>
                    <a:pt x="108" y="198"/>
                  </a:cubicBezTo>
                  <a:cubicBezTo>
                    <a:pt x="88" y="192"/>
                    <a:pt x="87" y="181"/>
                    <a:pt x="87" y="162"/>
                  </a:cubicBezTo>
                  <a:cubicBezTo>
                    <a:pt x="89" y="156"/>
                    <a:pt x="89" y="156"/>
                    <a:pt x="90" y="154"/>
                  </a:cubicBezTo>
                  <a:cubicBezTo>
                    <a:pt x="95" y="154"/>
                    <a:pt x="100" y="160"/>
                    <a:pt x="104" y="163"/>
                  </a:cubicBezTo>
                  <a:cubicBezTo>
                    <a:pt x="120" y="168"/>
                    <a:pt x="138" y="162"/>
                    <a:pt x="154" y="158"/>
                  </a:cubicBezTo>
                  <a:cubicBezTo>
                    <a:pt x="166" y="159"/>
                    <a:pt x="207" y="167"/>
                    <a:pt x="214" y="153"/>
                  </a:cubicBezTo>
                  <a:cubicBezTo>
                    <a:pt x="208" y="142"/>
                    <a:pt x="158" y="147"/>
                    <a:pt x="148" y="147"/>
                  </a:cubicBezTo>
                  <a:cubicBezTo>
                    <a:pt x="137" y="149"/>
                    <a:pt x="126" y="151"/>
                    <a:pt x="114" y="151"/>
                  </a:cubicBezTo>
                  <a:cubicBezTo>
                    <a:pt x="105" y="148"/>
                    <a:pt x="76" y="138"/>
                    <a:pt x="76" y="124"/>
                  </a:cubicBezTo>
                  <a:cubicBezTo>
                    <a:pt x="88" y="123"/>
                    <a:pt x="95" y="129"/>
                    <a:pt x="104" y="136"/>
                  </a:cubicBezTo>
                  <a:cubicBezTo>
                    <a:pt x="108" y="137"/>
                    <a:pt x="113" y="139"/>
                    <a:pt x="117" y="140"/>
                  </a:cubicBezTo>
                  <a:cubicBezTo>
                    <a:pt x="128" y="140"/>
                    <a:pt x="128" y="140"/>
                    <a:pt x="156" y="138"/>
                  </a:cubicBezTo>
                  <a:cubicBezTo>
                    <a:pt x="180" y="138"/>
                    <a:pt x="204" y="141"/>
                    <a:pt x="228" y="145"/>
                  </a:cubicBezTo>
                  <a:cubicBezTo>
                    <a:pt x="243" y="149"/>
                    <a:pt x="308" y="173"/>
                    <a:pt x="308" y="138"/>
                  </a:cubicBezTo>
                  <a:cubicBezTo>
                    <a:pt x="297" y="130"/>
                    <a:pt x="272" y="139"/>
                    <a:pt x="260" y="140"/>
                  </a:cubicBezTo>
                  <a:cubicBezTo>
                    <a:pt x="229" y="133"/>
                    <a:pt x="199" y="127"/>
                    <a:pt x="169" y="120"/>
                  </a:cubicBezTo>
                  <a:cubicBezTo>
                    <a:pt x="163" y="117"/>
                    <a:pt x="156" y="109"/>
                    <a:pt x="149" y="109"/>
                  </a:cubicBezTo>
                  <a:cubicBezTo>
                    <a:pt x="145" y="114"/>
                    <a:pt x="145" y="122"/>
                    <a:pt x="147" y="128"/>
                  </a:cubicBezTo>
                  <a:cubicBezTo>
                    <a:pt x="145" y="127"/>
                    <a:pt x="143" y="127"/>
                    <a:pt x="141" y="126"/>
                  </a:cubicBezTo>
                  <a:cubicBezTo>
                    <a:pt x="139" y="121"/>
                    <a:pt x="134" y="103"/>
                    <a:pt x="131" y="103"/>
                  </a:cubicBezTo>
                  <a:cubicBezTo>
                    <a:pt x="127" y="111"/>
                    <a:pt x="127" y="115"/>
                    <a:pt x="126" y="123"/>
                  </a:cubicBezTo>
                  <a:cubicBezTo>
                    <a:pt x="120" y="117"/>
                    <a:pt x="117" y="111"/>
                    <a:pt x="113" y="104"/>
                  </a:cubicBezTo>
                  <a:cubicBezTo>
                    <a:pt x="110" y="101"/>
                    <a:pt x="106" y="98"/>
                    <a:pt x="103" y="95"/>
                  </a:cubicBezTo>
                  <a:cubicBezTo>
                    <a:pt x="91" y="90"/>
                    <a:pt x="89" y="87"/>
                    <a:pt x="89" y="74"/>
                  </a:cubicBezTo>
                  <a:cubicBezTo>
                    <a:pt x="93" y="72"/>
                    <a:pt x="96" y="71"/>
                    <a:pt x="101" y="71"/>
                  </a:cubicBezTo>
                  <a:cubicBezTo>
                    <a:pt x="102" y="69"/>
                    <a:pt x="102" y="69"/>
                    <a:pt x="104" y="60"/>
                  </a:cubicBezTo>
                  <a:cubicBezTo>
                    <a:pt x="113" y="54"/>
                    <a:pt x="121" y="58"/>
                    <a:pt x="126" y="65"/>
                  </a:cubicBezTo>
                  <a:cubicBezTo>
                    <a:pt x="129" y="76"/>
                    <a:pt x="129" y="76"/>
                    <a:pt x="130" y="78"/>
                  </a:cubicBezTo>
                  <a:cubicBezTo>
                    <a:pt x="130" y="78"/>
                    <a:pt x="131" y="78"/>
                    <a:pt x="132" y="78"/>
                  </a:cubicBezTo>
                  <a:cubicBezTo>
                    <a:pt x="133" y="75"/>
                    <a:pt x="135" y="73"/>
                    <a:pt x="137" y="70"/>
                  </a:cubicBezTo>
                  <a:cubicBezTo>
                    <a:pt x="139" y="70"/>
                    <a:pt x="141" y="70"/>
                    <a:pt x="144" y="70"/>
                  </a:cubicBezTo>
                  <a:cubicBezTo>
                    <a:pt x="149" y="76"/>
                    <a:pt x="154" y="82"/>
                    <a:pt x="159" y="89"/>
                  </a:cubicBezTo>
                  <a:cubicBezTo>
                    <a:pt x="171" y="95"/>
                    <a:pt x="209" y="108"/>
                    <a:pt x="219" y="93"/>
                  </a:cubicBezTo>
                  <a:cubicBezTo>
                    <a:pt x="217" y="88"/>
                    <a:pt x="214" y="86"/>
                    <a:pt x="210" y="83"/>
                  </a:cubicBezTo>
                  <a:cubicBezTo>
                    <a:pt x="204" y="66"/>
                    <a:pt x="225" y="60"/>
                    <a:pt x="238" y="63"/>
                  </a:cubicBezTo>
                  <a:cubicBezTo>
                    <a:pt x="248" y="69"/>
                    <a:pt x="253" y="74"/>
                    <a:pt x="260" y="78"/>
                  </a:cubicBezTo>
                  <a:cubicBezTo>
                    <a:pt x="284" y="81"/>
                    <a:pt x="305" y="89"/>
                    <a:pt x="317" y="62"/>
                  </a:cubicBezTo>
                  <a:cubicBezTo>
                    <a:pt x="317" y="51"/>
                    <a:pt x="315" y="40"/>
                    <a:pt x="315" y="29"/>
                  </a:cubicBezTo>
                  <a:cubicBezTo>
                    <a:pt x="317" y="26"/>
                    <a:pt x="319" y="24"/>
                    <a:pt x="320" y="21"/>
                  </a:cubicBezTo>
                  <a:cubicBezTo>
                    <a:pt x="322" y="21"/>
                    <a:pt x="324" y="21"/>
                    <a:pt x="326" y="20"/>
                  </a:cubicBezTo>
                  <a:cubicBezTo>
                    <a:pt x="329" y="23"/>
                    <a:pt x="331" y="26"/>
                    <a:pt x="333" y="29"/>
                  </a:cubicBezTo>
                  <a:cubicBezTo>
                    <a:pt x="333" y="29"/>
                    <a:pt x="334" y="29"/>
                    <a:pt x="335" y="29"/>
                  </a:cubicBezTo>
                  <a:cubicBezTo>
                    <a:pt x="344" y="13"/>
                    <a:pt x="342" y="3"/>
                    <a:pt x="363" y="0"/>
                  </a:cubicBezTo>
                  <a:cubicBezTo>
                    <a:pt x="382" y="17"/>
                    <a:pt x="360" y="38"/>
                    <a:pt x="348" y="52"/>
                  </a:cubicBezTo>
                  <a:cubicBezTo>
                    <a:pt x="333" y="82"/>
                    <a:pt x="316" y="113"/>
                    <a:pt x="278" y="99"/>
                  </a:cubicBezTo>
                  <a:cubicBezTo>
                    <a:pt x="270" y="94"/>
                    <a:pt x="235" y="74"/>
                    <a:pt x="235" y="98"/>
                  </a:cubicBezTo>
                  <a:cubicBezTo>
                    <a:pt x="245" y="112"/>
                    <a:pt x="274" y="122"/>
                    <a:pt x="291" y="116"/>
                  </a:cubicBezTo>
                  <a:cubicBezTo>
                    <a:pt x="305" y="109"/>
                    <a:pt x="308" y="107"/>
                    <a:pt x="323" y="107"/>
                  </a:cubicBezTo>
                  <a:cubicBezTo>
                    <a:pt x="344" y="112"/>
                    <a:pt x="344" y="112"/>
                    <a:pt x="356" y="114"/>
                  </a:cubicBezTo>
                  <a:cubicBezTo>
                    <a:pt x="365" y="123"/>
                    <a:pt x="372" y="130"/>
                    <a:pt x="371" y="143"/>
                  </a:cubicBezTo>
                  <a:cubicBezTo>
                    <a:pt x="367" y="145"/>
                    <a:pt x="362" y="147"/>
                    <a:pt x="358" y="150"/>
                  </a:cubicBezTo>
                  <a:cubicBezTo>
                    <a:pt x="347" y="153"/>
                    <a:pt x="330" y="152"/>
                    <a:pt x="323" y="162"/>
                  </a:cubicBezTo>
                  <a:cubicBezTo>
                    <a:pt x="323" y="163"/>
                    <a:pt x="324" y="164"/>
                    <a:pt x="325" y="166"/>
                  </a:cubicBezTo>
                  <a:cubicBezTo>
                    <a:pt x="332" y="166"/>
                    <a:pt x="340" y="164"/>
                    <a:pt x="347" y="162"/>
                  </a:cubicBezTo>
                  <a:cubicBezTo>
                    <a:pt x="401" y="142"/>
                    <a:pt x="405" y="139"/>
                    <a:pt x="407" y="140"/>
                  </a:cubicBezTo>
                  <a:cubicBezTo>
                    <a:pt x="394" y="149"/>
                    <a:pt x="394" y="149"/>
                    <a:pt x="382" y="156"/>
                  </a:cubicBezTo>
                  <a:cubicBezTo>
                    <a:pt x="371" y="160"/>
                    <a:pt x="354" y="165"/>
                    <a:pt x="345" y="173"/>
                  </a:cubicBezTo>
                  <a:cubicBezTo>
                    <a:pt x="346" y="174"/>
                    <a:pt x="346" y="174"/>
                    <a:pt x="346" y="175"/>
                  </a:cubicBezTo>
                  <a:cubicBezTo>
                    <a:pt x="367" y="175"/>
                    <a:pt x="389" y="164"/>
                    <a:pt x="408" y="158"/>
                  </a:cubicBezTo>
                  <a:cubicBezTo>
                    <a:pt x="428" y="148"/>
                    <a:pt x="428" y="148"/>
                    <a:pt x="431" y="145"/>
                  </a:cubicBezTo>
                  <a:cubicBezTo>
                    <a:pt x="432" y="145"/>
                    <a:pt x="432" y="145"/>
                    <a:pt x="433" y="146"/>
                  </a:cubicBezTo>
                  <a:cubicBezTo>
                    <a:pt x="417" y="161"/>
                    <a:pt x="391" y="170"/>
                    <a:pt x="371" y="178"/>
                  </a:cubicBezTo>
                  <a:cubicBezTo>
                    <a:pt x="371" y="178"/>
                    <a:pt x="371" y="179"/>
                    <a:pt x="371" y="179"/>
                  </a:cubicBezTo>
                  <a:cubicBezTo>
                    <a:pt x="398" y="178"/>
                    <a:pt x="425" y="170"/>
                    <a:pt x="449" y="155"/>
                  </a:cubicBezTo>
                  <a:cubicBezTo>
                    <a:pt x="449" y="155"/>
                    <a:pt x="450" y="155"/>
                    <a:pt x="451" y="156"/>
                  </a:cubicBezTo>
                  <a:cubicBezTo>
                    <a:pt x="439" y="169"/>
                    <a:pt x="428" y="177"/>
                    <a:pt x="412" y="185"/>
                  </a:cubicBezTo>
                  <a:cubicBezTo>
                    <a:pt x="404" y="188"/>
                    <a:pt x="396" y="191"/>
                    <a:pt x="389" y="194"/>
                  </a:cubicBezTo>
                  <a:cubicBezTo>
                    <a:pt x="350" y="199"/>
                    <a:pt x="312" y="203"/>
                    <a:pt x="273" y="199"/>
                  </a:cubicBezTo>
                  <a:cubicBezTo>
                    <a:pt x="239" y="193"/>
                    <a:pt x="154" y="157"/>
                    <a:pt x="132" y="202"/>
                  </a:cubicBezTo>
                  <a:cubicBezTo>
                    <a:pt x="118" y="218"/>
                    <a:pt x="94" y="218"/>
                    <a:pt x="75" y="219"/>
                  </a:cubicBezTo>
                  <a:close/>
                  <a:moveTo>
                    <a:pt x="251" y="105"/>
                  </a:moveTo>
                  <a:cubicBezTo>
                    <a:pt x="249" y="104"/>
                    <a:pt x="248" y="104"/>
                    <a:pt x="247" y="103"/>
                  </a:cubicBezTo>
                  <a:cubicBezTo>
                    <a:pt x="247" y="101"/>
                    <a:pt x="247" y="98"/>
                    <a:pt x="247" y="96"/>
                  </a:cubicBezTo>
                  <a:cubicBezTo>
                    <a:pt x="255" y="92"/>
                    <a:pt x="258" y="96"/>
                    <a:pt x="260" y="102"/>
                  </a:cubicBezTo>
                  <a:cubicBezTo>
                    <a:pt x="256" y="104"/>
                    <a:pt x="254" y="105"/>
                    <a:pt x="251" y="105"/>
                  </a:cubicBezTo>
                  <a:close/>
                  <a:moveTo>
                    <a:pt x="351" y="103"/>
                  </a:moveTo>
                  <a:cubicBezTo>
                    <a:pt x="350" y="103"/>
                    <a:pt x="350" y="102"/>
                    <a:pt x="349" y="102"/>
                  </a:cubicBezTo>
                  <a:cubicBezTo>
                    <a:pt x="355" y="98"/>
                    <a:pt x="364" y="91"/>
                    <a:pt x="364" y="84"/>
                  </a:cubicBezTo>
                  <a:cubicBezTo>
                    <a:pt x="354" y="77"/>
                    <a:pt x="346" y="89"/>
                    <a:pt x="340" y="97"/>
                  </a:cubicBezTo>
                  <a:cubicBezTo>
                    <a:pt x="340" y="80"/>
                    <a:pt x="353" y="63"/>
                    <a:pt x="365" y="52"/>
                  </a:cubicBezTo>
                  <a:cubicBezTo>
                    <a:pt x="377" y="45"/>
                    <a:pt x="391" y="36"/>
                    <a:pt x="405" y="35"/>
                  </a:cubicBezTo>
                  <a:cubicBezTo>
                    <a:pt x="386" y="80"/>
                    <a:pt x="386" y="80"/>
                    <a:pt x="380" y="91"/>
                  </a:cubicBezTo>
                  <a:cubicBezTo>
                    <a:pt x="371" y="100"/>
                    <a:pt x="363" y="103"/>
                    <a:pt x="351" y="103"/>
                  </a:cubicBezTo>
                  <a:close/>
                  <a:moveTo>
                    <a:pt x="392" y="644"/>
                  </a:moveTo>
                  <a:cubicBezTo>
                    <a:pt x="392" y="612"/>
                    <a:pt x="391" y="580"/>
                    <a:pt x="391" y="549"/>
                  </a:cubicBezTo>
                  <a:cubicBezTo>
                    <a:pt x="383" y="549"/>
                    <a:pt x="364" y="545"/>
                    <a:pt x="356" y="549"/>
                  </a:cubicBezTo>
                  <a:cubicBezTo>
                    <a:pt x="356" y="580"/>
                    <a:pt x="356" y="611"/>
                    <a:pt x="356" y="643"/>
                  </a:cubicBezTo>
                  <a:cubicBezTo>
                    <a:pt x="279" y="620"/>
                    <a:pt x="201" y="600"/>
                    <a:pt x="121" y="594"/>
                  </a:cubicBezTo>
                  <a:cubicBezTo>
                    <a:pt x="121" y="506"/>
                    <a:pt x="121" y="418"/>
                    <a:pt x="121" y="331"/>
                  </a:cubicBezTo>
                  <a:cubicBezTo>
                    <a:pt x="194" y="342"/>
                    <a:pt x="269" y="353"/>
                    <a:pt x="344" y="361"/>
                  </a:cubicBezTo>
                  <a:cubicBezTo>
                    <a:pt x="347" y="362"/>
                    <a:pt x="350" y="363"/>
                    <a:pt x="354" y="364"/>
                  </a:cubicBezTo>
                  <a:cubicBezTo>
                    <a:pt x="354" y="390"/>
                    <a:pt x="355" y="417"/>
                    <a:pt x="355" y="444"/>
                  </a:cubicBezTo>
                  <a:cubicBezTo>
                    <a:pt x="367" y="444"/>
                    <a:pt x="379" y="444"/>
                    <a:pt x="390" y="444"/>
                  </a:cubicBezTo>
                  <a:cubicBezTo>
                    <a:pt x="391" y="417"/>
                    <a:pt x="391" y="390"/>
                    <a:pt x="391" y="363"/>
                  </a:cubicBezTo>
                  <a:cubicBezTo>
                    <a:pt x="427" y="359"/>
                    <a:pt x="462" y="352"/>
                    <a:pt x="498" y="346"/>
                  </a:cubicBezTo>
                  <a:cubicBezTo>
                    <a:pt x="547" y="340"/>
                    <a:pt x="619" y="328"/>
                    <a:pt x="627" y="327"/>
                  </a:cubicBezTo>
                  <a:cubicBezTo>
                    <a:pt x="627" y="415"/>
                    <a:pt x="628" y="503"/>
                    <a:pt x="628" y="591"/>
                  </a:cubicBezTo>
                  <a:cubicBezTo>
                    <a:pt x="578" y="597"/>
                    <a:pt x="528" y="611"/>
                    <a:pt x="480" y="621"/>
                  </a:cubicBezTo>
                  <a:cubicBezTo>
                    <a:pt x="451" y="628"/>
                    <a:pt x="421" y="637"/>
                    <a:pt x="392" y="644"/>
                  </a:cubicBezTo>
                  <a:close/>
                </a:path>
              </a:pathLst>
            </a:custGeom>
            <a:solidFill>
              <a:srgbClr val="00CCFF"/>
            </a:solidFill>
            <a:ln w="1270">
              <a:solidFill>
                <a:srgbClr val="969696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1230" y="282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emf"/><Relationship Id="rId6" Type="http://schemas.openxmlformats.org/officeDocument/2006/relationships/oleObject" Target="../embeddings/oleObject22.bin"/><Relationship Id="rId5" Type="http://schemas.openxmlformats.org/officeDocument/2006/relationships/hyperlink" Target="../4.2/calc.exe" TargetMode="External"/><Relationship Id="rId4" Type="http://schemas.openxmlformats.org/officeDocument/2006/relationships/image" Target="../media/image22.jpeg"/><Relationship Id="rId3" Type="http://schemas.openxmlformats.org/officeDocument/2006/relationships/hyperlink" Target="calc.exe" TargetMode="External"/><Relationship Id="rId2" Type="http://schemas.openxmlformats.org/officeDocument/2006/relationships/image" Target="../media/image20.jpe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9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emf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Relationship Id="rId3" Type="http://schemas.openxmlformats.org/officeDocument/2006/relationships/hyperlink" Target="../4.2/calc.exe" TargetMode="External"/><Relationship Id="rId2" Type="http://schemas.openxmlformats.org/officeDocument/2006/relationships/image" Target="../media/image22.jpeg"/><Relationship Id="rId1" Type="http://schemas.openxmlformats.org/officeDocument/2006/relationships/hyperlink" Target="calc.exe" TargetMode="Externa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e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27.emf"/><Relationship Id="rId2" Type="http://schemas.openxmlformats.org/officeDocument/2006/relationships/oleObject" Target="../embeddings/oleObject25.bin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9.bin"/><Relationship Id="rId3" Type="http://schemas.openxmlformats.org/officeDocument/2006/relationships/image" Target="../media/image30.emf"/><Relationship Id="rId2" Type="http://schemas.openxmlformats.org/officeDocument/2006/relationships/oleObject" Target="../embeddings/oleObject28.bin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1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34.wmf"/><Relationship Id="rId18" Type="http://schemas.openxmlformats.org/officeDocument/2006/relationships/vmlDrawing" Target="../drawings/vmlDrawing1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40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1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9.wmf"/><Relationship Id="rId14" Type="http://schemas.openxmlformats.org/officeDocument/2006/relationships/oleObject" Target="../embeddings/oleObject8.bin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e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9.bin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2.e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emf"/><Relationship Id="rId2" Type="http://schemas.openxmlformats.org/officeDocument/2006/relationships/oleObject" Target="../embeddings/oleObject15.bin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6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hyperlink" Target="../4.2/calc.exe" TargetMode="External"/><Relationship Id="rId5" Type="http://schemas.openxmlformats.org/officeDocument/2006/relationships/image" Target="../media/image22.jpeg"/><Relationship Id="rId4" Type="http://schemas.openxmlformats.org/officeDocument/2006/relationships/hyperlink" Target="calc.exe" TargetMode="External"/><Relationship Id="rId3" Type="http://schemas.openxmlformats.org/officeDocument/2006/relationships/image" Target="../media/image21.emf"/><Relationship Id="rId2" Type="http://schemas.openxmlformats.org/officeDocument/2006/relationships/oleObject" Target="../embeddings/oleObject20.bin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emf"/><Relationship Id="rId6" Type="http://schemas.openxmlformats.org/officeDocument/2006/relationships/oleObject" Target="../embeddings/oleObject21.bin"/><Relationship Id="rId5" Type="http://schemas.openxmlformats.org/officeDocument/2006/relationships/hyperlink" Target="../4.2/calc.exe" TargetMode="External"/><Relationship Id="rId4" Type="http://schemas.openxmlformats.org/officeDocument/2006/relationships/image" Target="../media/image22.jpeg"/><Relationship Id="rId3" Type="http://schemas.openxmlformats.org/officeDocument/2006/relationships/hyperlink" Target="calc.exe" TargetMode="External"/><Relationship Id="rId2" Type="http://schemas.openxmlformats.org/officeDocument/2006/relationships/image" Target="../media/image20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07950" y="3213100"/>
            <a:ext cx="9144000" cy="10080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smtClean="0">
                <a:ln>
                  <a:noFill/>
                </a:ln>
                <a:solidFill>
                  <a:srgbClr val="3A75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4.3   </a:t>
            </a:r>
            <a:r>
              <a:rPr kumimoji="0" lang="zh-CN" alt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3A75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对数</a:t>
            </a:r>
            <a:endParaRPr kumimoji="0" lang="en-US" altLang="zh-CN" sz="4800" b="1" i="0" u="none" strike="noStrike" kern="0" cap="none" spc="0" normalizeH="0" baseline="0" noProof="0" smtClean="0">
              <a:ln>
                <a:noFill/>
              </a:ln>
              <a:solidFill>
                <a:srgbClr val="3A75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-252412" y="1989138"/>
            <a:ext cx="9144000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	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第四章  指数函数与对数函数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 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6" name="Picture 45" descr="CJ37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0"/>
            <a:ext cx="2124075" cy="1890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6"/>
          <p:cNvGrpSpPr/>
          <p:nvPr/>
        </p:nvGrpSpPr>
        <p:grpSpPr>
          <a:xfrm>
            <a:off x="3492500" y="4652963"/>
            <a:ext cx="1657350" cy="823912"/>
            <a:chOff x="2516" y="3748"/>
            <a:chExt cx="1044" cy="519"/>
          </a:xfrm>
        </p:grpSpPr>
        <p:pic>
          <p:nvPicPr>
            <p:cNvPr id="8202" name="Picture 47" descr="00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6" y="3748"/>
              <a:ext cx="1044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3" name="Text Box 48">
              <a:hlinkClick r:id="rId5"/>
            </p:cNvPr>
            <p:cNvSpPr txBox="1"/>
            <p:nvPr/>
          </p:nvSpPr>
          <p:spPr>
            <a:xfrm>
              <a:off x="2744" y="3838"/>
              <a:ext cx="7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计算器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198" name="Group 54"/>
          <p:cNvGrpSpPr/>
          <p:nvPr/>
        </p:nvGrpSpPr>
        <p:grpSpPr>
          <a:xfrm>
            <a:off x="1385888" y="2276475"/>
            <a:ext cx="7758112" cy="3024188"/>
            <a:chOff x="295" y="754"/>
            <a:chExt cx="5391" cy="3198"/>
          </a:xfrm>
        </p:grpSpPr>
        <p:sp>
          <p:nvSpPr>
            <p:cNvPr id="94263" name="Rectangle 55"/>
            <p:cNvSpPr>
              <a:spLocks noChangeArrowheads="1"/>
            </p:cNvSpPr>
            <p:nvPr/>
          </p:nvSpPr>
          <p:spPr bwMode="gray">
            <a:xfrm>
              <a:off x="295" y="754"/>
              <a:ext cx="3505" cy="2132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5AABCC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8194" name="Object 56"/>
            <p:cNvGraphicFramePr/>
            <p:nvPr/>
          </p:nvGraphicFramePr>
          <p:xfrm>
            <a:off x="478" y="984"/>
            <a:ext cx="5208" cy="2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6" imgW="5279390" imgH="1671955" progId="Word.Document.8">
                    <p:embed/>
                  </p:oleObj>
                </mc:Choice>
                <mc:Fallback>
                  <p:oleObj name="" r:id="rId6" imgW="5279390" imgH="1671955" progId="Word.Document.8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7"/>
                        <a:srcRect r="40839" b="21136"/>
                        <a:stretch>
                          <a:fillRect/>
                        </a:stretch>
                      </p:blipFill>
                      <p:spPr>
                        <a:xfrm>
                          <a:off x="478" y="984"/>
                          <a:ext cx="5208" cy="29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选修内容：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自我探索 使用工具</a:t>
            </a:r>
            <a:endParaRPr kumimoji="0" lang="en-US" altLang="zh-CN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8200" name="Rectangle 59"/>
          <p:cNvSpPr/>
          <p:nvPr/>
        </p:nvSpPr>
        <p:spPr>
          <a:xfrm>
            <a:off x="2482850" y="1190625"/>
            <a:ext cx="3529013" cy="522288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练习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4.3.2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选修内容：</a:t>
            </a:r>
            <a:r>
              <a:rPr kumimoji="0" lang="zh-CN" altLang="zh-CN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创设问题 自我探究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9221" name="Rectangle 7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2" name="Rectangle 32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3" name="Rectangle 37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4" name="Rectangle 43"/>
          <p:cNvSpPr/>
          <p:nvPr/>
        </p:nvSpPr>
        <p:spPr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3635375" y="3789363"/>
            <a:ext cx="1657350" cy="823912"/>
            <a:chOff x="2516" y="3748"/>
            <a:chExt cx="1044" cy="519"/>
          </a:xfrm>
        </p:grpSpPr>
        <p:pic>
          <p:nvPicPr>
            <p:cNvPr id="9234" name="Picture 46" descr="002">
              <a:hlinkClick r:id="rId1"/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6" y="3748"/>
              <a:ext cx="1044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5" name="Text Box 47">
              <a:hlinkClick r:id="rId3"/>
            </p:cNvPr>
            <p:cNvSpPr txBox="1"/>
            <p:nvPr/>
          </p:nvSpPr>
          <p:spPr>
            <a:xfrm>
              <a:off x="2744" y="3838"/>
              <a:ext cx="7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计算器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971550" y="1125538"/>
            <a:ext cx="7507288" cy="2606675"/>
            <a:chOff x="657" y="1117"/>
            <a:chExt cx="4729" cy="1642"/>
          </a:xfrm>
        </p:grpSpPr>
        <p:grpSp>
          <p:nvGrpSpPr>
            <p:cNvPr id="9231" name="Group 27"/>
            <p:cNvGrpSpPr/>
            <p:nvPr/>
          </p:nvGrpSpPr>
          <p:grpSpPr>
            <a:xfrm>
              <a:off x="657" y="1117"/>
              <a:ext cx="4627" cy="1587"/>
              <a:chOff x="657" y="709"/>
              <a:chExt cx="3811" cy="1587"/>
            </a:xfrm>
          </p:grpSpPr>
          <p:sp>
            <p:nvSpPr>
              <p:cNvPr id="9232" name="AutoShape 4"/>
              <p:cNvSpPr/>
              <p:nvPr/>
            </p:nvSpPr>
            <p:spPr>
              <a:xfrm>
                <a:off x="975" y="709"/>
                <a:ext cx="3493" cy="1587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381" name="AutoShape 5"/>
              <p:cNvSpPr>
                <a:spLocks noChangeArrowheads="1"/>
              </p:cNvSpPr>
              <p:nvPr/>
            </p:nvSpPr>
            <p:spPr bwMode="gray">
              <a:xfrm>
                <a:off x="657" y="709"/>
                <a:ext cx="363" cy="1587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问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题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9219" name="Object 48"/>
            <p:cNvGraphicFramePr/>
            <p:nvPr/>
          </p:nvGraphicFramePr>
          <p:xfrm>
            <a:off x="1202" y="1207"/>
            <a:ext cx="4184" cy="1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4" imgW="5276215" imgH="1390015" progId="Word.Document.8">
                    <p:embed/>
                  </p:oleObj>
                </mc:Choice>
                <mc:Fallback>
                  <p:oleObj name="" r:id="rId4" imgW="5276215" imgH="1390015" progId="Word.Document.8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5"/>
                        <a:srcRect r="29181"/>
                        <a:stretch>
                          <a:fillRect/>
                        </a:stretch>
                      </p:blipFill>
                      <p:spPr>
                        <a:xfrm>
                          <a:off x="1202" y="1207"/>
                          <a:ext cx="4184" cy="15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62"/>
          <p:cNvGrpSpPr/>
          <p:nvPr/>
        </p:nvGrpSpPr>
        <p:grpSpPr>
          <a:xfrm>
            <a:off x="971550" y="4724400"/>
            <a:ext cx="12033250" cy="1897063"/>
            <a:chOff x="521" y="3203"/>
            <a:chExt cx="7580" cy="1195"/>
          </a:xfrm>
        </p:grpSpPr>
        <p:grpSp>
          <p:nvGrpSpPr>
            <p:cNvPr id="9228" name="Group 63"/>
            <p:cNvGrpSpPr/>
            <p:nvPr/>
          </p:nvGrpSpPr>
          <p:grpSpPr>
            <a:xfrm>
              <a:off x="521" y="3203"/>
              <a:ext cx="4627" cy="1117"/>
              <a:chOff x="657" y="709"/>
              <a:chExt cx="3811" cy="1587"/>
            </a:xfrm>
          </p:grpSpPr>
          <p:sp>
            <p:nvSpPr>
              <p:cNvPr id="9229" name="AutoShape 64"/>
              <p:cNvSpPr/>
              <p:nvPr/>
            </p:nvSpPr>
            <p:spPr>
              <a:xfrm>
                <a:off x="975" y="709"/>
                <a:ext cx="3493" cy="1587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441" name="AutoShape 65"/>
              <p:cNvSpPr>
                <a:spLocks noChangeArrowheads="1"/>
              </p:cNvSpPr>
              <p:nvPr/>
            </p:nvSpPr>
            <p:spPr bwMode="gray">
              <a:xfrm>
                <a:off x="657" y="709"/>
                <a:ext cx="363" cy="1587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结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论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9218" name="Object 66"/>
            <p:cNvGraphicFramePr/>
            <p:nvPr/>
          </p:nvGraphicFramePr>
          <p:xfrm>
            <a:off x="1070" y="3246"/>
            <a:ext cx="7031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6" imgW="5276215" imgH="865505" progId="Word.Document.8">
                    <p:embed/>
                  </p:oleObj>
                </mc:Choice>
                <mc:Fallback>
                  <p:oleObj name="" r:id="rId6" imgW="5276215" imgH="865505" progId="Word.Document.8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70" y="3246"/>
                          <a:ext cx="7031" cy="11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04536" name="Rectangle 88"/>
          <p:cNvSpPr>
            <a:spLocks noChangeArrowheads="1"/>
          </p:cNvSpPr>
          <p:nvPr/>
        </p:nvSpPr>
        <p:spPr bwMode="gray">
          <a:xfrm>
            <a:off x="2195513" y="1125538"/>
            <a:ext cx="4464050" cy="585788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999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对数运算法则  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101"/>
          <p:cNvGrpSpPr/>
          <p:nvPr/>
        </p:nvGrpSpPr>
        <p:grpSpPr>
          <a:xfrm>
            <a:off x="468313" y="1989138"/>
            <a:ext cx="19658012" cy="1055687"/>
            <a:chOff x="295" y="1434"/>
            <a:chExt cx="12383" cy="665"/>
          </a:xfrm>
        </p:grpSpPr>
        <p:grpSp>
          <p:nvGrpSpPr>
            <p:cNvPr id="10260" name="Group 92"/>
            <p:cNvGrpSpPr/>
            <p:nvPr/>
          </p:nvGrpSpPr>
          <p:grpSpPr>
            <a:xfrm>
              <a:off x="295" y="1434"/>
              <a:ext cx="5261" cy="665"/>
              <a:chOff x="295" y="1434"/>
              <a:chExt cx="5261" cy="665"/>
            </a:xfrm>
          </p:grpSpPr>
          <p:sp>
            <p:nvSpPr>
              <p:cNvPr id="10261" name="Rectangle 17"/>
              <p:cNvSpPr/>
              <p:nvPr/>
            </p:nvSpPr>
            <p:spPr>
              <a:xfrm>
                <a:off x="388" y="1434"/>
                <a:ext cx="5168" cy="663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2" name="AutoShape 18"/>
              <p:cNvSpPr/>
              <p:nvPr/>
            </p:nvSpPr>
            <p:spPr>
              <a:xfrm>
                <a:off x="310" y="1434"/>
                <a:ext cx="904" cy="665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467" name="Text Box 19"/>
              <p:cNvSpPr txBox="1">
                <a:spLocks noChangeArrowheads="1"/>
              </p:cNvSpPr>
              <p:nvPr/>
            </p:nvSpPr>
            <p:spPr bwMode="auto">
              <a:xfrm>
                <a:off x="295" y="1606"/>
                <a:ext cx="941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法则</a:t>
                </a:r>
                <a:r>
                  <a:rPr kumimoji="0" lang="en-US" altLang="zh-CN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en-US" altLang="zh-CN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10244" name="Object 89"/>
            <p:cNvGraphicFramePr/>
            <p:nvPr/>
          </p:nvGraphicFramePr>
          <p:xfrm>
            <a:off x="1293" y="1570"/>
            <a:ext cx="11385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2" imgW="5279390" imgH="201295" progId="Word.Document.8">
                    <p:embed/>
                  </p:oleObj>
                </mc:Choice>
                <mc:Fallback>
                  <p:oleObj name="" r:id="rId2" imgW="5279390" imgH="201295" progId="Word.Document.8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93" y="1570"/>
                          <a:ext cx="11385" cy="4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2"/>
          <p:cNvGrpSpPr/>
          <p:nvPr/>
        </p:nvGrpSpPr>
        <p:grpSpPr>
          <a:xfrm>
            <a:off x="468313" y="3213100"/>
            <a:ext cx="8351837" cy="1160463"/>
            <a:chOff x="340" y="2024"/>
            <a:chExt cx="5261" cy="731"/>
          </a:xfrm>
        </p:grpSpPr>
        <p:grpSp>
          <p:nvGrpSpPr>
            <p:cNvPr id="10256" name="Group 93"/>
            <p:cNvGrpSpPr/>
            <p:nvPr/>
          </p:nvGrpSpPr>
          <p:grpSpPr>
            <a:xfrm>
              <a:off x="340" y="2069"/>
              <a:ext cx="5261" cy="665"/>
              <a:chOff x="295" y="1434"/>
              <a:chExt cx="5261" cy="665"/>
            </a:xfrm>
          </p:grpSpPr>
          <p:sp>
            <p:nvSpPr>
              <p:cNvPr id="10257" name="Rectangle 94"/>
              <p:cNvSpPr/>
              <p:nvPr/>
            </p:nvSpPr>
            <p:spPr>
              <a:xfrm>
                <a:off x="388" y="1434"/>
                <a:ext cx="5168" cy="663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8" name="AutoShape 95"/>
              <p:cNvSpPr/>
              <p:nvPr/>
            </p:nvSpPr>
            <p:spPr>
              <a:xfrm>
                <a:off x="310" y="1434"/>
                <a:ext cx="904" cy="665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544" name="Text Box 96"/>
              <p:cNvSpPr txBox="1">
                <a:spLocks noChangeArrowheads="1"/>
              </p:cNvSpPr>
              <p:nvPr/>
            </p:nvSpPr>
            <p:spPr bwMode="auto">
              <a:xfrm>
                <a:off x="295" y="1606"/>
                <a:ext cx="941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法则</a:t>
                </a:r>
                <a:r>
                  <a:rPr kumimoji="0" lang="en-US" altLang="zh-CN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en-US" altLang="zh-CN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10243" name="Object 90"/>
            <p:cNvGraphicFramePr/>
            <p:nvPr/>
          </p:nvGraphicFramePr>
          <p:xfrm>
            <a:off x="1383" y="2024"/>
            <a:ext cx="3946" cy="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" r:id="rId4" imgW="5279390" imgH="399415" progId="Word.Document.8">
                    <p:embed/>
                  </p:oleObj>
                </mc:Choice>
                <mc:Fallback>
                  <p:oleObj name="" r:id="rId4" imgW="5279390" imgH="399415" progId="Word.Document.8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5"/>
                        <a:srcRect r="59470"/>
                        <a:stretch>
                          <a:fillRect/>
                        </a:stretch>
                      </p:blipFill>
                      <p:spPr>
                        <a:xfrm>
                          <a:off x="1383" y="2024"/>
                          <a:ext cx="3946" cy="7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03"/>
          <p:cNvGrpSpPr/>
          <p:nvPr/>
        </p:nvGrpSpPr>
        <p:grpSpPr>
          <a:xfrm>
            <a:off x="468313" y="4632325"/>
            <a:ext cx="8351837" cy="1076325"/>
            <a:chOff x="340" y="2918"/>
            <a:chExt cx="5261" cy="678"/>
          </a:xfrm>
        </p:grpSpPr>
        <p:grpSp>
          <p:nvGrpSpPr>
            <p:cNvPr id="10252" name="Group 97"/>
            <p:cNvGrpSpPr/>
            <p:nvPr/>
          </p:nvGrpSpPr>
          <p:grpSpPr>
            <a:xfrm>
              <a:off x="340" y="2931"/>
              <a:ext cx="5261" cy="665"/>
              <a:chOff x="295" y="1434"/>
              <a:chExt cx="5261" cy="665"/>
            </a:xfrm>
          </p:grpSpPr>
          <p:sp>
            <p:nvSpPr>
              <p:cNvPr id="10253" name="Rectangle 98"/>
              <p:cNvSpPr/>
              <p:nvPr/>
            </p:nvSpPr>
            <p:spPr>
              <a:xfrm>
                <a:off x="388" y="1434"/>
                <a:ext cx="5168" cy="663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4" name="AutoShape 99"/>
              <p:cNvSpPr/>
              <p:nvPr/>
            </p:nvSpPr>
            <p:spPr>
              <a:xfrm>
                <a:off x="310" y="1434"/>
                <a:ext cx="904" cy="665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548" name="Text Box 100"/>
              <p:cNvSpPr txBox="1">
                <a:spLocks noChangeArrowheads="1"/>
              </p:cNvSpPr>
              <p:nvPr/>
            </p:nvSpPr>
            <p:spPr bwMode="auto">
              <a:xfrm>
                <a:off x="295" y="1606"/>
                <a:ext cx="941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法则</a:t>
                </a:r>
                <a:r>
                  <a:rPr kumimoji="0" lang="en-US" altLang="zh-CN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en-US" altLang="zh-CN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10242" name="Object 91"/>
            <p:cNvGraphicFramePr/>
            <p:nvPr/>
          </p:nvGraphicFramePr>
          <p:xfrm>
            <a:off x="1429" y="2918"/>
            <a:ext cx="3810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6" imgW="5279390" imgH="399415" progId="Word.Document.8">
                    <p:embed/>
                  </p:oleObj>
                </mc:Choice>
                <mc:Fallback>
                  <p:oleObj name="" r:id="rId6" imgW="5279390" imgH="399415" progId="Word.Document.8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7"/>
                        <a:srcRect r="57788"/>
                        <a:stretch>
                          <a:fillRect/>
                        </a:stretch>
                      </p:blipFill>
                      <p:spPr>
                        <a:xfrm>
                          <a:off x="1429" y="2918"/>
                          <a:ext cx="3810" cy="6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1" name="Text Box 106"/>
          <p:cNvSpPr txBox="1"/>
          <p:nvPr/>
        </p:nvSpPr>
        <p:spPr>
          <a:xfrm>
            <a:off x="2195513" y="6021388"/>
            <a:ext cx="720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8797" name="Rectangle 13"/>
          <p:cNvSpPr>
            <a:spLocks noChangeArrowheads="1"/>
          </p:cNvSpPr>
          <p:nvPr/>
        </p:nvSpPr>
        <p:spPr bwMode="gray">
          <a:xfrm>
            <a:off x="1403350" y="908050"/>
            <a:ext cx="5905500" cy="18002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5AABCC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5AAB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gray">
          <a:xfrm>
            <a:off x="1042988" y="3213100"/>
            <a:ext cx="6913563" cy="287972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999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1" name="Rectangle 3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11266" name="Object 28"/>
          <p:cNvGraphicFramePr/>
          <p:nvPr>
            <p:ph sz="half" idx="1"/>
          </p:nvPr>
        </p:nvGraphicFramePr>
        <p:xfrm>
          <a:off x="1547813" y="1125538"/>
          <a:ext cx="5545137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2" imgW="5280660" imgH="892175" progId="Word.Document.8">
                  <p:embed/>
                </p:oleObj>
              </mc:Choice>
              <mc:Fallback>
                <p:oleObj name="" r:id="rId2" imgW="5280660" imgH="892175" progId="Word.Document.8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3"/>
                      <a:srcRect r="41422"/>
                      <a:stretch>
                        <a:fillRect/>
                      </a:stretch>
                    </p:blipFill>
                    <p:spPr>
                      <a:xfrm>
                        <a:off x="1547813" y="1125538"/>
                        <a:ext cx="5545137" cy="151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巩固知识  典型例题</a:t>
            </a:r>
            <a:endParaRPr kumimoji="0" lang="en-US" altLang="zh-CN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aphicFrame>
        <p:nvGraphicFramePr>
          <p:cNvPr id="118814" name="Object 30"/>
          <p:cNvGraphicFramePr/>
          <p:nvPr>
            <p:ph sz="half" idx="2"/>
          </p:nvPr>
        </p:nvGraphicFramePr>
        <p:xfrm>
          <a:off x="1116013" y="3573463"/>
          <a:ext cx="9644062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4" imgW="5279390" imgH="1289050" progId="Word.Document.8">
                  <p:embed/>
                </p:oleObj>
              </mc:Choice>
              <mc:Fallback>
                <p:oleObj name="" r:id="rId4" imgW="5279390" imgH="1289050" progId="Word.Document.8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6013" y="3573463"/>
                        <a:ext cx="9644062" cy="23526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0" y="8255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运用知识  强化练习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12292" name="Group 18"/>
          <p:cNvGrpSpPr/>
          <p:nvPr/>
        </p:nvGrpSpPr>
        <p:grpSpPr>
          <a:xfrm>
            <a:off x="1187450" y="2205038"/>
            <a:ext cx="7056438" cy="3024187"/>
            <a:chOff x="703" y="1842"/>
            <a:chExt cx="4445" cy="2178"/>
          </a:xfrm>
        </p:grpSpPr>
        <p:sp>
          <p:nvSpPr>
            <p:cNvPr id="12303" name="AutoShape 19"/>
            <p:cNvSpPr/>
            <p:nvPr/>
          </p:nvSpPr>
          <p:spPr>
            <a:xfrm>
              <a:off x="1066" y="1842"/>
              <a:ext cx="4082" cy="2178"/>
            </a:xfrm>
            <a:prstGeom prst="bevel">
              <a:avLst>
                <a:gd name="adj" fmla="val 1648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4F4F4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780" name="AutoShape 20"/>
            <p:cNvSpPr>
              <a:spLocks noChangeArrowheads="1"/>
            </p:cNvSpPr>
            <p:nvPr/>
          </p:nvSpPr>
          <p:spPr bwMode="gray">
            <a:xfrm>
              <a:off x="703" y="1842"/>
              <a:ext cx="363" cy="217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练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习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</p:grpSp>
      <p:graphicFrame>
        <p:nvGraphicFramePr>
          <p:cNvPr id="117785" name="Object 25"/>
          <p:cNvGraphicFramePr/>
          <p:nvPr/>
        </p:nvGraphicFramePr>
        <p:xfrm>
          <a:off x="2338388" y="2492375"/>
          <a:ext cx="482441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6089650" imgH="4069080" progId="Word.Document.8">
                  <p:embed/>
                </p:oleObj>
              </mc:Choice>
              <mc:Fallback>
                <p:oleObj name="" r:id="rId1" imgW="6089650" imgH="4069080" progId="Word.Document.8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"/>
                      <a:srcRect r="64806" b="70625"/>
                      <a:stretch>
                        <a:fillRect/>
                      </a:stretch>
                    </p:blipFill>
                    <p:spPr>
                      <a:xfrm>
                        <a:off x="2338388" y="2492375"/>
                        <a:ext cx="4824412" cy="2689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3" name="Group 27"/>
          <p:cNvGrpSpPr/>
          <p:nvPr/>
        </p:nvGrpSpPr>
        <p:grpSpPr>
          <a:xfrm>
            <a:off x="3132138" y="836613"/>
            <a:ext cx="2611437" cy="989012"/>
            <a:chOff x="1094" y="715"/>
            <a:chExt cx="1645" cy="623"/>
          </a:xfrm>
        </p:grpSpPr>
        <p:grpSp>
          <p:nvGrpSpPr>
            <p:cNvPr id="12294" name="Group 28"/>
            <p:cNvGrpSpPr/>
            <p:nvPr/>
          </p:nvGrpSpPr>
          <p:grpSpPr>
            <a:xfrm>
              <a:off x="1094" y="715"/>
              <a:ext cx="1645" cy="623"/>
              <a:chOff x="1997" y="1314"/>
              <a:chExt cx="1889" cy="1009"/>
            </a:xfrm>
          </p:grpSpPr>
          <p:grpSp>
            <p:nvGrpSpPr>
              <p:cNvPr id="12296" name="Group 29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2301" name="Oval 30"/>
                <p:cNvSpPr/>
                <p:nvPr/>
              </p:nvSpPr>
              <p:spPr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7ACF"/>
                    </a:gs>
                    <a:gs pos="100000">
                      <a:srgbClr val="163B65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2" name="Oval 31"/>
                <p:cNvSpPr/>
                <p:nvPr/>
              </p:nvSpPr>
              <p:spPr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C4EA"/>
                    </a:gs>
                    <a:gs pos="100000">
                      <a:srgbClr val="2D7ACF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2297" name="Oval 32"/>
              <p:cNvSpPr/>
              <p:nvPr/>
            </p:nvSpPr>
            <p:spPr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A4F5E"/>
                  </a:gs>
                  <a:gs pos="100000">
                    <a:srgbClr val="5AABCC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98" name="Oval 33"/>
              <p:cNvSpPr/>
              <p:nvPr/>
            </p:nvSpPr>
            <p:spPr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5AABCC">
                      <a:alpha val="0"/>
                    </a:srgbClr>
                  </a:gs>
                  <a:gs pos="100000">
                    <a:srgbClr val="C5E2E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99" name="Oval 34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4787A2"/>
                  </a:gs>
                  <a:gs pos="100000">
                    <a:srgbClr val="5AABCC">
                      <a:alpha val="48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0" name="Oval 35"/>
              <p:cNvSpPr/>
              <p:nvPr/>
            </p:nvSpPr>
            <p:spPr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ABCC">
                      <a:alpha val="37999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295" name="Text Box 36"/>
            <p:cNvSpPr txBox="1"/>
            <p:nvPr/>
          </p:nvSpPr>
          <p:spPr>
            <a:xfrm>
              <a:off x="1349" y="791"/>
              <a:ext cx="119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练习</a:t>
              </a:r>
              <a:r>
                <a:rPr lang="en-US" altLang="zh-CN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4.3.2   </a:t>
              </a:r>
              <a:r>
                <a:rPr lang="en-US" altLang="zh-CN" sz="2400" b="1" dirty="0">
                  <a:solidFill>
                    <a:srgbClr val="113F7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rgbClr val="113F7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question_pop_up_from_box_rotate_hg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388" y="260350"/>
            <a:ext cx="1743075" cy="213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1403350" y="1628775"/>
            <a:ext cx="6232525" cy="3590925"/>
            <a:chOff x="884" y="1026"/>
            <a:chExt cx="3926" cy="2262"/>
          </a:xfrm>
        </p:grpSpPr>
        <p:sp>
          <p:nvSpPr>
            <p:cNvPr id="17413" name="AutoShape 18"/>
            <p:cNvSpPr/>
            <p:nvPr/>
          </p:nvSpPr>
          <p:spPr>
            <a:xfrm>
              <a:off x="906" y="1842"/>
              <a:ext cx="3809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77B7E7"/>
                </a:gs>
                <a:gs pos="100000">
                  <a:srgbClr val="E2F0FA"/>
                </a:gs>
              </a:gsLst>
              <a:lin ang="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7414" name="Group 28"/>
            <p:cNvGrpSpPr/>
            <p:nvPr/>
          </p:nvGrpSpPr>
          <p:grpSpPr>
            <a:xfrm>
              <a:off x="884" y="1026"/>
              <a:ext cx="3926" cy="2262"/>
              <a:chOff x="884" y="1026"/>
              <a:chExt cx="3926" cy="2262"/>
            </a:xfrm>
          </p:grpSpPr>
          <p:sp>
            <p:nvSpPr>
              <p:cNvPr id="17415" name="AutoShape 20"/>
              <p:cNvSpPr/>
              <p:nvPr/>
            </p:nvSpPr>
            <p:spPr>
              <a:xfrm>
                <a:off x="909" y="1026"/>
                <a:ext cx="3774" cy="589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00E4A8"/>
                  </a:gs>
                  <a:gs pos="100000">
                    <a:srgbClr val="C9F9ED"/>
                  </a:gs>
                </a:gsLst>
                <a:lin ang="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16" name="AutoShape 21"/>
              <p:cNvSpPr/>
              <p:nvPr/>
            </p:nvSpPr>
            <p:spPr>
              <a:xfrm>
                <a:off x="945" y="1190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17" name="AutoShape 22"/>
              <p:cNvSpPr/>
              <p:nvPr/>
            </p:nvSpPr>
            <p:spPr>
              <a:xfrm>
                <a:off x="944" y="2056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18" name="AutoShape 23"/>
              <p:cNvSpPr/>
              <p:nvPr/>
            </p:nvSpPr>
            <p:spPr>
              <a:xfrm>
                <a:off x="884" y="2706"/>
                <a:ext cx="3859" cy="58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DF"/>
                  </a:gs>
                </a:gsLst>
                <a:lin ang="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19" name="AutoShape 24"/>
              <p:cNvSpPr/>
              <p:nvPr/>
            </p:nvSpPr>
            <p:spPr>
              <a:xfrm>
                <a:off x="916" y="2919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20" name="Text Box 25"/>
              <p:cNvSpPr txBox="1"/>
              <p:nvPr/>
            </p:nvSpPr>
            <p:spPr>
              <a:xfrm>
                <a:off x="1247" y="2908"/>
                <a:ext cx="345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3.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在学习方法上你有哪些体会？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7421" name="Text Box 26"/>
              <p:cNvSpPr txBox="1"/>
              <p:nvPr/>
            </p:nvSpPr>
            <p:spPr>
              <a:xfrm>
                <a:off x="1338" y="2024"/>
                <a:ext cx="34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2.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 你会解决哪些新问题？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7422" name="Text Box 27"/>
              <p:cNvSpPr txBox="1"/>
              <p:nvPr/>
            </p:nvSpPr>
            <p:spPr>
              <a:xfrm>
                <a:off x="1292" y="1162"/>
                <a:ext cx="300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1.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你学习了哪些内容？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归纳小结  自我反思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49"/>
          <p:cNvGrpSpPr/>
          <p:nvPr/>
        </p:nvGrpSpPr>
        <p:grpSpPr>
          <a:xfrm>
            <a:off x="1187450" y="694690"/>
            <a:ext cx="7127875" cy="1301750"/>
            <a:chOff x="975" y="890"/>
            <a:chExt cx="4490" cy="820"/>
          </a:xfrm>
        </p:grpSpPr>
        <p:grpSp>
          <p:nvGrpSpPr>
            <p:cNvPr id="18451" name="Group 48"/>
            <p:cNvGrpSpPr/>
            <p:nvPr/>
          </p:nvGrpSpPr>
          <p:grpSpPr>
            <a:xfrm>
              <a:off x="975" y="890"/>
              <a:ext cx="3765" cy="820"/>
              <a:chOff x="975" y="890"/>
              <a:chExt cx="3765" cy="820"/>
            </a:xfrm>
          </p:grpSpPr>
          <p:sp>
            <p:nvSpPr>
              <p:cNvPr id="95246" name="AutoShape 14"/>
              <p:cNvSpPr>
                <a:spLocks noChangeArrowheads="1"/>
              </p:cNvSpPr>
              <p:nvPr/>
            </p:nvSpPr>
            <p:spPr bwMode="gray">
              <a:xfrm>
                <a:off x="975" y="890"/>
                <a:ext cx="3765" cy="82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8454" name="Group 15"/>
              <p:cNvGrpSpPr/>
              <p:nvPr/>
            </p:nvGrpSpPr>
            <p:grpSpPr>
              <a:xfrm>
                <a:off x="1042" y="966"/>
                <a:ext cx="693" cy="671"/>
                <a:chOff x="988" y="2100"/>
                <a:chExt cx="779" cy="746"/>
              </a:xfrm>
            </p:grpSpPr>
            <p:sp>
              <p:nvSpPr>
                <p:cNvPr id="95248" name="AutoShape 16"/>
                <p:cNvSpPr>
                  <a:spLocks noChangeArrowheads="1"/>
                </p:cNvSpPr>
                <p:nvPr/>
              </p:nvSpPr>
              <p:spPr bwMode="gray"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</a:ln>
                <a:effectLst/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249" name="Freeform 17"/>
                <p:cNvSpPr/>
                <p:nvPr/>
              </p:nvSpPr>
              <p:spPr bwMode="gray"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50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988" y="2303"/>
                  <a:ext cx="776" cy="36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阅 读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452" name="Text Box 19"/>
            <p:cNvSpPr txBox="1"/>
            <p:nvPr/>
          </p:nvSpPr>
          <p:spPr>
            <a:xfrm>
              <a:off x="1761" y="1202"/>
              <a:ext cx="37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教材章节</a:t>
              </a: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4.3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435" name="Group 47"/>
          <p:cNvGrpSpPr/>
          <p:nvPr/>
        </p:nvGrpSpPr>
        <p:grpSpPr>
          <a:xfrm>
            <a:off x="1187450" y="2207260"/>
            <a:ext cx="6048375" cy="4298950"/>
            <a:chOff x="975" y="1933"/>
            <a:chExt cx="3810" cy="820"/>
          </a:xfrm>
        </p:grpSpPr>
        <p:sp>
          <p:nvSpPr>
            <p:cNvPr id="95253" name="AutoShape 21"/>
            <p:cNvSpPr>
              <a:spLocks noChangeArrowheads="1"/>
            </p:cNvSpPr>
            <p:nvPr/>
          </p:nvSpPr>
          <p:spPr bwMode="gray">
            <a:xfrm>
              <a:off x="975" y="1933"/>
              <a:ext cx="3810" cy="8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8446" name="Group 22"/>
            <p:cNvGrpSpPr/>
            <p:nvPr/>
          </p:nvGrpSpPr>
          <p:grpSpPr>
            <a:xfrm>
              <a:off x="994" y="2009"/>
              <a:ext cx="752" cy="670"/>
              <a:chOff x="934" y="3120"/>
              <a:chExt cx="835" cy="746"/>
            </a:xfrm>
          </p:grpSpPr>
          <p:sp>
            <p:nvSpPr>
              <p:cNvPr id="95255" name="AutoShape 23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256" name="Freeform 24"/>
              <p:cNvSpPr/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gray">
              <a:xfrm>
                <a:off x="934" y="3120"/>
                <a:ext cx="835" cy="11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书 写  </a:t>
                </a:r>
                <a:endParaRPr kumimoji="0" lang="zh-CN" alt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447" name="Text Box 26"/>
            <p:cNvSpPr txBox="1"/>
            <p:nvPr/>
          </p:nvSpPr>
          <p:spPr>
            <a:xfrm>
              <a:off x="1715" y="1999"/>
              <a:ext cx="3025" cy="7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1.</a:t>
              </a: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指数式对数式的相互转换</a:t>
              </a: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</a:t>
              </a: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计算</a:t>
              </a: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布置作业  继续探究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83815" y="3185795"/>
          <a:ext cx="1163955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69900" imgH="203200" progId="Equation.KSEE3">
                  <p:embed/>
                </p:oleObj>
              </mc:Choice>
              <mc:Fallback>
                <p:oleObj name="" r:id="rId1" imgW="4699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83815" y="3185795"/>
                        <a:ext cx="1163955" cy="50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30103" y="3185795"/>
          <a:ext cx="975360" cy="5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393700" imgH="203200" progId="Equation.KSEE3">
                  <p:embed/>
                </p:oleObj>
              </mc:Choice>
              <mc:Fallback>
                <p:oleObj name="" r:id="rId3" imgW="3937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0103" y="3185795"/>
                        <a:ext cx="975360" cy="50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36191" y="3563303"/>
          <a:ext cx="10699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431800" imgH="304800" progId="Equation.KSEE3">
                  <p:embed/>
                </p:oleObj>
              </mc:Choice>
              <mc:Fallback>
                <p:oleObj name="" r:id="rId5" imgW="431800" imgH="30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6191" y="3563303"/>
                        <a:ext cx="10699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09758" y="3547745"/>
          <a:ext cx="1416050" cy="103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7" imgW="571500" imgH="419100" progId="Equation.KSEE3">
                  <p:embed/>
                </p:oleObj>
              </mc:Choice>
              <mc:Fallback>
                <p:oleObj name="" r:id="rId7" imgW="5715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9758" y="3547745"/>
                        <a:ext cx="1416050" cy="1039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61603" y="5074920"/>
          <a:ext cx="975360" cy="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9" imgW="393700" imgH="228600" progId="Equation.KSEE3">
                  <p:embed/>
                </p:oleObj>
              </mc:Choice>
              <mc:Fallback>
                <p:oleObj name="" r:id="rId9" imgW="3937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1603" y="5074920"/>
                        <a:ext cx="975360" cy="56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48735" y="5074920"/>
          <a:ext cx="1447165" cy="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1" imgW="584200" imgH="228600" progId="Equation.KSEE3">
                  <p:embed/>
                </p:oleObj>
              </mc:Choice>
              <mc:Fallback>
                <p:oleObj name="" r:id="rId11" imgW="5842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48735" y="5074920"/>
                        <a:ext cx="1447165" cy="56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43855" y="5090795"/>
          <a:ext cx="944245" cy="53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3" imgW="381000" imgH="215900" progId="Equation.KSEE3">
                  <p:embed/>
                </p:oleObj>
              </mc:Choice>
              <mc:Fallback>
                <p:oleObj name="" r:id="rId13" imgW="3810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3855" y="5090795"/>
                        <a:ext cx="944245" cy="535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36838" y="5626100"/>
          <a:ext cx="3869690" cy="56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5" imgW="1562100" imgH="228600" progId="Equation.KSEE3">
                  <p:embed/>
                </p:oleObj>
              </mc:Choice>
              <mc:Fallback>
                <p:oleObj name="" r:id="rId15" imgW="15621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36838" y="5626100"/>
                        <a:ext cx="3869690" cy="567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-180975" y="2708275"/>
            <a:ext cx="9144000" cy="1512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	</a:t>
            </a:r>
            <a:r>
              <a:rPr kumimoji="0" lang="zh-CN" alt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再       见</a:t>
            </a: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 </a:t>
            </a:r>
            <a:endParaRPr kumimoji="0" lang="en-US" altLang="zh-CN" sz="80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问题引入   探索新知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827088" y="1125538"/>
            <a:ext cx="3889375" cy="1079500"/>
            <a:chOff x="657" y="709"/>
            <a:chExt cx="2450" cy="680"/>
          </a:xfrm>
        </p:grpSpPr>
        <p:sp>
          <p:nvSpPr>
            <p:cNvPr id="16396" name="AutoShape 37"/>
            <p:cNvSpPr/>
            <p:nvPr/>
          </p:nvSpPr>
          <p:spPr>
            <a:xfrm>
              <a:off x="975" y="710"/>
              <a:ext cx="2132" cy="679"/>
            </a:xfrm>
            <a:prstGeom prst="bevel">
              <a:avLst>
                <a:gd name="adj" fmla="val 1648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4F4F4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398" name="AutoShape 38"/>
            <p:cNvSpPr>
              <a:spLocks noChangeArrowheads="1"/>
            </p:cNvSpPr>
            <p:nvPr/>
          </p:nvSpPr>
          <p:spPr bwMode="gray">
            <a:xfrm>
              <a:off x="657" y="709"/>
              <a:ext cx="363" cy="68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问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题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  <p:sp>
          <p:nvSpPr>
            <p:cNvPr id="16398" name="Rectangle 39"/>
            <p:cNvSpPr/>
            <p:nvPr/>
          </p:nvSpPr>
          <p:spPr>
            <a:xfrm>
              <a:off x="1111" y="717"/>
              <a:ext cx="1678" cy="646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ctr">
              <a:spAutoFit/>
            </a:bodyPr>
            <a:p>
              <a:pPr>
                <a:lnSpc>
                  <a:spcPct val="17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的多少次幂等于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？</a:t>
              </a:r>
              <a:endPara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的多少次幂等于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？</a:t>
              </a: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1619250" y="2708275"/>
            <a:ext cx="4752975" cy="1079500"/>
            <a:chOff x="1111" y="1752"/>
            <a:chExt cx="2994" cy="680"/>
          </a:xfrm>
        </p:grpSpPr>
        <p:sp>
          <p:nvSpPr>
            <p:cNvPr id="16393" name="AutoShape 62"/>
            <p:cNvSpPr/>
            <p:nvPr/>
          </p:nvSpPr>
          <p:spPr>
            <a:xfrm>
              <a:off x="1429" y="1752"/>
              <a:ext cx="2676" cy="679"/>
            </a:xfrm>
            <a:prstGeom prst="bevel">
              <a:avLst>
                <a:gd name="adj" fmla="val 1648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4F4F4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423" name="AutoShape 63"/>
            <p:cNvSpPr>
              <a:spLocks noChangeArrowheads="1"/>
            </p:cNvSpPr>
            <p:nvPr/>
          </p:nvSpPr>
          <p:spPr bwMode="gray">
            <a:xfrm>
              <a:off x="1111" y="1752"/>
              <a:ext cx="363" cy="68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推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广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  <p:sp>
          <p:nvSpPr>
            <p:cNvPr id="16395" name="Rectangle 64"/>
            <p:cNvSpPr/>
            <p:nvPr/>
          </p:nvSpPr>
          <p:spPr>
            <a:xfrm>
              <a:off x="1475" y="1760"/>
              <a:ext cx="2630" cy="646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ctr">
              <a:spAutoFit/>
            </a:bodyPr>
            <a:p>
              <a:pPr algn="just"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  已知底和幂，如何求出指数？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  如何用底和幂来表示出指数的问题．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>
            <a:off x="2268538" y="4365625"/>
            <a:ext cx="5545137" cy="1079500"/>
            <a:chOff x="1292" y="2931"/>
            <a:chExt cx="3493" cy="680"/>
          </a:xfrm>
        </p:grpSpPr>
        <p:sp>
          <p:nvSpPr>
            <p:cNvPr id="16390" name="AutoShape 67"/>
            <p:cNvSpPr/>
            <p:nvPr/>
          </p:nvSpPr>
          <p:spPr>
            <a:xfrm>
              <a:off x="1610" y="2932"/>
              <a:ext cx="3175" cy="679"/>
            </a:xfrm>
            <a:prstGeom prst="bevel">
              <a:avLst>
                <a:gd name="adj" fmla="val 1648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4F4F4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428" name="AutoShape 68"/>
            <p:cNvSpPr>
              <a:spLocks noChangeArrowheads="1"/>
            </p:cNvSpPr>
            <p:nvPr/>
          </p:nvSpPr>
          <p:spPr bwMode="gray">
            <a:xfrm>
              <a:off x="1292" y="2931"/>
              <a:ext cx="363" cy="68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解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决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  <p:sp>
          <p:nvSpPr>
            <p:cNvPr id="16392" name="Rectangle 69"/>
            <p:cNvSpPr/>
            <p:nvPr/>
          </p:nvSpPr>
          <p:spPr>
            <a:xfrm>
              <a:off x="1746" y="3086"/>
              <a:ext cx="3039" cy="352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ctr">
              <a:spAutoFit/>
            </a:bodyPr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为了解决这类问题，引进一个新数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——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对数．</a:t>
              </a: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50900" y="3573463"/>
            <a:ext cx="7129463" cy="2735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850900" y="836613"/>
            <a:ext cx="7345363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885" name="Rectangle 5"/>
          <p:cNvSpPr/>
          <p:nvPr/>
        </p:nvSpPr>
        <p:spPr>
          <a:xfrm>
            <a:off x="2219325" y="86995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如果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2886" name="Object 6"/>
          <p:cNvGraphicFramePr/>
          <p:nvPr/>
        </p:nvGraphicFramePr>
        <p:xfrm>
          <a:off x="3230563" y="854075"/>
          <a:ext cx="29448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03630" imgH="215900" progId="Equation.DSMT4">
                  <p:embed/>
                </p:oleObj>
              </mc:Choice>
              <mc:Fallback>
                <p:oleObj name="" r:id="rId1" imgW="1103630" imgH="2159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0563" y="854075"/>
                        <a:ext cx="2944812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Rectangle 7"/>
          <p:cNvSpPr/>
          <p:nvPr/>
        </p:nvSpPr>
        <p:spPr>
          <a:xfrm>
            <a:off x="995363" y="1484313"/>
            <a:ext cx="60531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那么 </a:t>
            </a:r>
            <a:r>
              <a:rPr lang="en-US" altLang="zh-CN" sz="2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为底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的对数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记作     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2888" name="Object 8"/>
          <p:cNvGraphicFramePr/>
          <p:nvPr/>
        </p:nvGraphicFramePr>
        <p:xfrm>
          <a:off x="6342063" y="1484313"/>
          <a:ext cx="18367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647065" imgH="203200" progId="Equation.DSMT4">
                  <p:embed/>
                </p:oleObj>
              </mc:Choice>
              <mc:Fallback>
                <p:oleObj name="" r:id="rId3" imgW="647065" imgH="2032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2063" y="1484313"/>
                        <a:ext cx="1836737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9" name="Rectangle 9"/>
          <p:cNvSpPr/>
          <p:nvPr/>
        </p:nvSpPr>
        <p:spPr>
          <a:xfrm>
            <a:off x="995363" y="2060575"/>
            <a:ext cx="560863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其中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叫做对数的底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N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真数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122890" name="Object 10"/>
          <p:cNvGraphicFramePr/>
          <p:nvPr/>
        </p:nvGraphicFramePr>
        <p:xfrm>
          <a:off x="850900" y="2997200"/>
          <a:ext cx="1081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494665" imgH="203200" progId="Equation.3">
                  <p:embed/>
                </p:oleObj>
              </mc:Choice>
              <mc:Fallback>
                <p:oleObj name="" r:id="rId5" imgW="494665" imgH="2032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900" y="2997200"/>
                        <a:ext cx="1081088" cy="436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1" name="Rectangle 11"/>
          <p:cNvSpPr/>
          <p:nvPr/>
        </p:nvSpPr>
        <p:spPr>
          <a:xfrm>
            <a:off x="1816100" y="2981325"/>
            <a:ext cx="21637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指数式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2" charset="-122"/>
              </a:rPr>
              <a:t>,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2892" name="Object 12"/>
          <p:cNvGraphicFramePr/>
          <p:nvPr/>
        </p:nvGraphicFramePr>
        <p:xfrm>
          <a:off x="4143375" y="3011488"/>
          <a:ext cx="16557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749300" imgH="228600" progId="Equation.3">
                  <p:embed/>
                </p:oleObj>
              </mc:Choice>
              <mc:Fallback>
                <p:oleObj name="" r:id="rId7" imgW="749300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3375" y="3011488"/>
                        <a:ext cx="1655763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3" name="Rectangle 13"/>
          <p:cNvSpPr/>
          <p:nvPr/>
        </p:nvSpPr>
        <p:spPr>
          <a:xfrm>
            <a:off x="5603875" y="2924175"/>
            <a:ext cx="23241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对数式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894" name="Rectangle 14"/>
          <p:cNvSpPr/>
          <p:nvPr/>
        </p:nvSpPr>
        <p:spPr>
          <a:xfrm>
            <a:off x="779463" y="3667125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2895" name="Object 15"/>
          <p:cNvGraphicFramePr/>
          <p:nvPr/>
        </p:nvGraphicFramePr>
        <p:xfrm>
          <a:off x="1211263" y="3740150"/>
          <a:ext cx="2727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29665" imgH="203200" progId="Equation.3">
                  <p:embed/>
                </p:oleObj>
              </mc:Choice>
              <mc:Fallback>
                <p:oleObj name="" r:id="rId9" imgW="1129665" imgH="2032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1263" y="3740150"/>
                        <a:ext cx="2727325" cy="48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6" name="Rectangle 16"/>
          <p:cNvSpPr/>
          <p:nvPr/>
        </p:nvSpPr>
        <p:spPr>
          <a:xfrm>
            <a:off x="3876675" y="3667125"/>
            <a:ext cx="993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2897" name="Object 17"/>
          <p:cNvGraphicFramePr/>
          <p:nvPr/>
        </p:nvGraphicFramePr>
        <p:xfrm>
          <a:off x="2003425" y="5156200"/>
          <a:ext cx="12604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1" imgW="469265" imgH="203200" progId="Equation.3">
                  <p:embed/>
                </p:oleObj>
              </mc:Choice>
              <mc:Fallback>
                <p:oleObj name="" r:id="rId11" imgW="469265" imgH="2032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03425" y="5156200"/>
                        <a:ext cx="1260475" cy="538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8" name="Object 18"/>
          <p:cNvGraphicFramePr/>
          <p:nvPr/>
        </p:nvGraphicFramePr>
        <p:xfrm>
          <a:off x="4884738" y="5207000"/>
          <a:ext cx="17287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3" imgW="749300" imgH="228600" progId="Equation.3">
                  <p:embed/>
                </p:oleObj>
              </mc:Choice>
              <mc:Fallback>
                <p:oleObj name="" r:id="rId13" imgW="749300" imgH="2286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4738" y="5207000"/>
                        <a:ext cx="1728787" cy="525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2147888" y="5659438"/>
            <a:ext cx="3311525" cy="217487"/>
            <a:chOff x="1610" y="3475"/>
            <a:chExt cx="2086" cy="137"/>
          </a:xfrm>
        </p:grpSpPr>
        <p:sp>
          <p:nvSpPr>
            <p:cNvPr id="1066" name="Line 20"/>
            <p:cNvSpPr/>
            <p:nvPr/>
          </p:nvSpPr>
          <p:spPr>
            <a:xfrm>
              <a:off x="1610" y="3475"/>
              <a:ext cx="0" cy="137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7" name="Line 21"/>
            <p:cNvSpPr/>
            <p:nvPr/>
          </p:nvSpPr>
          <p:spPr>
            <a:xfrm>
              <a:off x="3696" y="3475"/>
              <a:ext cx="0" cy="137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8" name="Line 22"/>
            <p:cNvSpPr/>
            <p:nvPr/>
          </p:nvSpPr>
          <p:spPr>
            <a:xfrm>
              <a:off x="1610" y="3612"/>
              <a:ext cx="2086" cy="0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23"/>
          <p:cNvGrpSpPr/>
          <p:nvPr/>
        </p:nvGrpSpPr>
        <p:grpSpPr>
          <a:xfrm flipV="1">
            <a:off x="2333625" y="4940300"/>
            <a:ext cx="4062413" cy="287338"/>
            <a:chOff x="1610" y="3475"/>
            <a:chExt cx="2086" cy="137"/>
          </a:xfrm>
        </p:grpSpPr>
        <p:sp>
          <p:nvSpPr>
            <p:cNvPr id="1063" name="Line 24"/>
            <p:cNvSpPr/>
            <p:nvPr/>
          </p:nvSpPr>
          <p:spPr>
            <a:xfrm>
              <a:off x="1610" y="3475"/>
              <a:ext cx="0" cy="137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4" name="Line 25"/>
            <p:cNvSpPr/>
            <p:nvPr/>
          </p:nvSpPr>
          <p:spPr>
            <a:xfrm>
              <a:off x="3696" y="3475"/>
              <a:ext cx="0" cy="137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5" name="Line 26"/>
            <p:cNvSpPr/>
            <p:nvPr/>
          </p:nvSpPr>
          <p:spPr>
            <a:xfrm>
              <a:off x="1610" y="3612"/>
              <a:ext cx="2086" cy="0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27"/>
          <p:cNvGrpSpPr/>
          <p:nvPr/>
        </p:nvGrpSpPr>
        <p:grpSpPr>
          <a:xfrm flipV="1">
            <a:off x="3003550" y="4667250"/>
            <a:ext cx="2808288" cy="576263"/>
            <a:chOff x="1610" y="3475"/>
            <a:chExt cx="2086" cy="137"/>
          </a:xfrm>
        </p:grpSpPr>
        <p:sp>
          <p:nvSpPr>
            <p:cNvPr id="1060" name="Line 28"/>
            <p:cNvSpPr/>
            <p:nvPr/>
          </p:nvSpPr>
          <p:spPr>
            <a:xfrm>
              <a:off x="1610" y="3475"/>
              <a:ext cx="0" cy="137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1" name="Line 29"/>
            <p:cNvSpPr/>
            <p:nvPr/>
          </p:nvSpPr>
          <p:spPr>
            <a:xfrm>
              <a:off x="3696" y="3475"/>
              <a:ext cx="0" cy="137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62" name="Line 30"/>
            <p:cNvSpPr/>
            <p:nvPr/>
          </p:nvSpPr>
          <p:spPr>
            <a:xfrm>
              <a:off x="1610" y="3612"/>
              <a:ext cx="2086" cy="0"/>
            </a:xfrm>
            <a:prstGeom prst="line">
              <a:avLst/>
            </a:prstGeom>
            <a:ln w="25400" cap="flat" cmpd="sng">
              <a:solidFill>
                <a:srgbClr val="8938F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2911" name="Text Box 31"/>
          <p:cNvSpPr txBox="1"/>
          <p:nvPr/>
        </p:nvSpPr>
        <p:spPr>
          <a:xfrm>
            <a:off x="1931988" y="5789613"/>
            <a:ext cx="5397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底</a:t>
            </a:r>
            <a:endParaRPr lang="zh-CN" altLang="en-US" sz="2800" b="1" u="sng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12" name="Text Box 32"/>
          <p:cNvSpPr txBox="1"/>
          <p:nvPr/>
        </p:nvSpPr>
        <p:spPr>
          <a:xfrm>
            <a:off x="5208588" y="5789613"/>
            <a:ext cx="6111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底</a:t>
            </a:r>
            <a:endParaRPr lang="zh-CN" altLang="en-US" sz="2800" b="1" u="sng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13" name="Text Box 33"/>
          <p:cNvSpPr txBox="1"/>
          <p:nvPr/>
        </p:nvSpPr>
        <p:spPr>
          <a:xfrm>
            <a:off x="1931988" y="4437063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指数</a:t>
            </a:r>
            <a:endParaRPr lang="zh-CN" altLang="en-US" sz="2800" b="1" u="sng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14" name="Text Box 34"/>
          <p:cNvSpPr txBox="1"/>
          <p:nvPr/>
        </p:nvSpPr>
        <p:spPr>
          <a:xfrm>
            <a:off x="6035675" y="4437063"/>
            <a:ext cx="1368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对数</a:t>
            </a:r>
            <a:endParaRPr lang="zh-CN" altLang="en-US" sz="2800" b="1" u="sng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15" name="Text Box 35"/>
          <p:cNvSpPr txBox="1"/>
          <p:nvPr/>
        </p:nvSpPr>
        <p:spPr>
          <a:xfrm>
            <a:off x="2868613" y="4173538"/>
            <a:ext cx="7191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幂</a:t>
            </a:r>
            <a:endParaRPr lang="zh-CN" altLang="en-US" sz="2800" b="1" u="sng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16" name="Text Box 36"/>
          <p:cNvSpPr txBox="1"/>
          <p:nvPr/>
        </p:nvSpPr>
        <p:spPr>
          <a:xfrm>
            <a:off x="5281613" y="4181475"/>
            <a:ext cx="13303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真数</a:t>
            </a:r>
            <a:endParaRPr lang="zh-CN" altLang="en-US" sz="2800" b="1" u="sng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122917" name="Object 37"/>
          <p:cNvGraphicFramePr/>
          <p:nvPr/>
        </p:nvGraphicFramePr>
        <p:xfrm>
          <a:off x="3516313" y="5229225"/>
          <a:ext cx="8636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4" imgW="228600" imgH="139700" progId="Equation.DSMT4">
                  <p:embed/>
                </p:oleObj>
              </mc:Choice>
              <mc:Fallback>
                <p:oleObj name="" r:id="rId14" imgW="228600" imgH="139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6313" y="5229225"/>
                        <a:ext cx="863600" cy="515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8" name="Rectangle 38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3" grpId="0" animBg="1"/>
      <p:bldP spid="122885" grpId="0"/>
      <p:bldP spid="122887" grpId="0"/>
      <p:bldP spid="122889" grpId="0"/>
      <p:bldP spid="122891" grpId="0"/>
      <p:bldP spid="122893" grpId="0"/>
      <p:bldP spid="122894" grpId="0"/>
      <p:bldP spid="122896" grpId="0"/>
      <p:bldP spid="122911" grpId="0"/>
      <p:bldP spid="122912" grpId="0"/>
      <p:bldP spid="122913" grpId="0"/>
      <p:bldP spid="122914" grpId="0"/>
      <p:bldP spid="122915" grpId="0"/>
      <p:bldP spid="1229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971550" y="981075"/>
            <a:ext cx="7129463" cy="1584325"/>
            <a:chOff x="612" y="618"/>
            <a:chExt cx="4491" cy="726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gray">
            <a:xfrm>
              <a:off x="612" y="618"/>
              <a:ext cx="4491" cy="72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074" name="Group 5"/>
            <p:cNvGrpSpPr/>
            <p:nvPr/>
          </p:nvGrpSpPr>
          <p:grpSpPr>
            <a:xfrm>
              <a:off x="701" y="685"/>
              <a:ext cx="787" cy="594"/>
              <a:chOff x="999" y="2100"/>
              <a:chExt cx="768" cy="746"/>
            </a:xfrm>
          </p:grpSpPr>
          <p:sp>
            <p:nvSpPr>
              <p:cNvPr id="2075" name="AutoShape 6"/>
              <p:cNvSpPr/>
              <p:nvPr/>
            </p:nvSpPr>
            <p:spPr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87C2DA"/>
                  </a:gs>
                  <a:gs pos="100000">
                    <a:srgbClr val="5AABCC"/>
                  </a:gs>
                </a:gsLst>
                <a:lin ang="54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76" name="Freeform 7"/>
              <p:cNvSpPr/>
              <p:nvPr/>
            </p:nvSpPr>
            <p:spPr>
              <a:xfrm>
                <a:off x="1047" y="2148"/>
                <a:ext cx="383" cy="373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9DBE9">
                      <a:alpha val="100000"/>
                    </a:srgbClr>
                  </a:gs>
                  <a:gs pos="100000">
                    <a:srgbClr val="5AABCC">
                      <a:alpha val="0"/>
                    </a:srgb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3192" name="Text Box 8"/>
              <p:cNvSpPr txBox="1">
                <a:spLocks noChangeArrowheads="1"/>
              </p:cNvSpPr>
              <p:nvPr/>
            </p:nvSpPr>
            <p:spPr bwMode="gray">
              <a:xfrm>
                <a:off x="1044" y="2303"/>
                <a:ext cx="673" cy="298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互化  </a:t>
                </a:r>
                <a:endParaRPr kumimoji="0" lang="zh-CN" alt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" name="Group 47"/>
          <p:cNvGrpSpPr/>
          <p:nvPr/>
        </p:nvGrpSpPr>
        <p:grpSpPr>
          <a:xfrm>
            <a:off x="971550" y="2924175"/>
            <a:ext cx="7056438" cy="3457575"/>
            <a:chOff x="703" y="1842"/>
            <a:chExt cx="4445" cy="2178"/>
          </a:xfrm>
        </p:grpSpPr>
        <p:sp>
          <p:nvSpPr>
            <p:cNvPr id="2071" name="AutoShape 40"/>
            <p:cNvSpPr/>
            <p:nvPr/>
          </p:nvSpPr>
          <p:spPr>
            <a:xfrm>
              <a:off x="1066" y="1842"/>
              <a:ext cx="4082" cy="2178"/>
            </a:xfrm>
            <a:prstGeom prst="bevel">
              <a:avLst>
                <a:gd name="adj" fmla="val 1648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4F4F4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225" name="AutoShape 41"/>
            <p:cNvSpPr>
              <a:spLocks noChangeArrowheads="1"/>
            </p:cNvSpPr>
            <p:nvPr/>
          </p:nvSpPr>
          <p:spPr bwMode="gray">
            <a:xfrm>
              <a:off x="703" y="1842"/>
              <a:ext cx="363" cy="217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例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rPr>
                <a:t>题</a:t>
              </a: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2700338" y="1211263"/>
            <a:ext cx="4610100" cy="1209675"/>
            <a:chOff x="1262" y="2940"/>
            <a:chExt cx="2904" cy="762"/>
          </a:xfrm>
        </p:grpSpPr>
        <p:graphicFrame>
          <p:nvGraphicFramePr>
            <p:cNvPr id="2051" name="Object 91"/>
            <p:cNvGraphicFramePr/>
            <p:nvPr/>
          </p:nvGraphicFramePr>
          <p:xfrm>
            <a:off x="1262" y="3248"/>
            <a:ext cx="794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2" imgW="469265" imgH="203200" progId="Equation.3">
                    <p:embed/>
                  </p:oleObj>
                </mc:Choice>
                <mc:Fallback>
                  <p:oleObj name="" r:id="rId2" imgW="469265" imgH="203200" progId="Equation.3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62" y="3248"/>
                          <a:ext cx="794" cy="3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92"/>
            <p:cNvGraphicFramePr/>
            <p:nvPr/>
          </p:nvGraphicFramePr>
          <p:xfrm>
            <a:off x="3077" y="3280"/>
            <a:ext cx="1089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4" imgW="749300" imgH="228600" progId="Equation.3">
                    <p:embed/>
                  </p:oleObj>
                </mc:Choice>
                <mc:Fallback>
                  <p:oleObj name="" r:id="rId4" imgW="749300" imgH="228600" progId="Equation.3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7" y="3280"/>
                          <a:ext cx="1089" cy="3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9" name="Group 93"/>
            <p:cNvGrpSpPr/>
            <p:nvPr/>
          </p:nvGrpSpPr>
          <p:grpSpPr>
            <a:xfrm>
              <a:off x="1353" y="3565"/>
              <a:ext cx="2086" cy="137"/>
              <a:chOff x="1610" y="3475"/>
              <a:chExt cx="2086" cy="137"/>
            </a:xfrm>
          </p:grpSpPr>
          <p:sp>
            <p:nvSpPr>
              <p:cNvPr id="2068" name="Line 94"/>
              <p:cNvSpPr/>
              <p:nvPr/>
            </p:nvSpPr>
            <p:spPr>
              <a:xfrm>
                <a:off x="1610" y="3475"/>
                <a:ext cx="0" cy="137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69" name="Line 95"/>
              <p:cNvSpPr/>
              <p:nvPr/>
            </p:nvSpPr>
            <p:spPr>
              <a:xfrm>
                <a:off x="3696" y="3475"/>
                <a:ext cx="0" cy="137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70" name="Line 96"/>
              <p:cNvSpPr/>
              <p:nvPr/>
            </p:nvSpPr>
            <p:spPr>
              <a:xfrm>
                <a:off x="1610" y="3612"/>
                <a:ext cx="2086" cy="0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060" name="Group 97"/>
            <p:cNvGrpSpPr/>
            <p:nvPr/>
          </p:nvGrpSpPr>
          <p:grpSpPr>
            <a:xfrm flipV="1">
              <a:off x="1470" y="3112"/>
              <a:ext cx="2559" cy="181"/>
              <a:chOff x="1610" y="3475"/>
              <a:chExt cx="2086" cy="137"/>
            </a:xfrm>
          </p:grpSpPr>
          <p:sp>
            <p:nvSpPr>
              <p:cNvPr id="2065" name="Line 98"/>
              <p:cNvSpPr/>
              <p:nvPr/>
            </p:nvSpPr>
            <p:spPr>
              <a:xfrm>
                <a:off x="1610" y="3475"/>
                <a:ext cx="0" cy="137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66" name="Line 99"/>
              <p:cNvSpPr/>
              <p:nvPr/>
            </p:nvSpPr>
            <p:spPr>
              <a:xfrm>
                <a:off x="3696" y="3475"/>
                <a:ext cx="0" cy="137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67" name="Line 100"/>
              <p:cNvSpPr/>
              <p:nvPr/>
            </p:nvSpPr>
            <p:spPr>
              <a:xfrm>
                <a:off x="1610" y="3612"/>
                <a:ext cx="2086" cy="0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061" name="Group 101"/>
            <p:cNvGrpSpPr/>
            <p:nvPr/>
          </p:nvGrpSpPr>
          <p:grpSpPr>
            <a:xfrm flipV="1">
              <a:off x="1892" y="2940"/>
              <a:ext cx="1769" cy="363"/>
              <a:chOff x="1610" y="3475"/>
              <a:chExt cx="2086" cy="137"/>
            </a:xfrm>
          </p:grpSpPr>
          <p:sp>
            <p:nvSpPr>
              <p:cNvPr id="2062" name="Line 102"/>
              <p:cNvSpPr/>
              <p:nvPr/>
            </p:nvSpPr>
            <p:spPr>
              <a:xfrm>
                <a:off x="1610" y="3475"/>
                <a:ext cx="0" cy="137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63" name="Line 103"/>
              <p:cNvSpPr/>
              <p:nvPr/>
            </p:nvSpPr>
            <p:spPr>
              <a:xfrm>
                <a:off x="3696" y="3475"/>
                <a:ext cx="0" cy="137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064" name="Line 104"/>
              <p:cNvSpPr/>
              <p:nvPr/>
            </p:nvSpPr>
            <p:spPr>
              <a:xfrm>
                <a:off x="1610" y="3612"/>
                <a:ext cx="2086" cy="0"/>
              </a:xfrm>
              <a:prstGeom prst="line">
                <a:avLst/>
              </a:prstGeom>
              <a:ln w="25400" cap="flat" cmpd="sng">
                <a:solidFill>
                  <a:srgbClr val="8938F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aphicFrame>
          <p:nvGraphicFramePr>
            <p:cNvPr id="2053" name="Object 105"/>
            <p:cNvGraphicFramePr/>
            <p:nvPr/>
          </p:nvGraphicFramePr>
          <p:xfrm>
            <a:off x="2215" y="3294"/>
            <a:ext cx="544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6" imgW="228600" imgH="139700" progId="Equation.DSMT4">
                    <p:embed/>
                  </p:oleObj>
                </mc:Choice>
                <mc:Fallback>
                  <p:oleObj name="" r:id="rId6" imgW="228600" imgH="1397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15" y="3294"/>
                          <a:ext cx="544" cy="3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3290" name="Object 106"/>
          <p:cNvGraphicFramePr/>
          <p:nvPr/>
        </p:nvGraphicFramePr>
        <p:xfrm>
          <a:off x="1979613" y="3079750"/>
          <a:ext cx="518477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8" imgW="5276215" imgH="2340610" progId="Word.Document.8">
                  <p:embed/>
                </p:oleObj>
              </mc:Choice>
              <mc:Fallback>
                <p:oleObj name="" r:id="rId8" imgW="5276215" imgH="2340610" progId="Word.Documen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9"/>
                      <a:srcRect r="33319"/>
                      <a:stretch>
                        <a:fillRect/>
                      </a:stretch>
                    </p:blipFill>
                    <p:spPr>
                      <a:xfrm>
                        <a:off x="1979613" y="3079750"/>
                        <a:ext cx="5184775" cy="344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971550" y="981075"/>
            <a:ext cx="7129463" cy="2438400"/>
            <a:chOff x="612" y="618"/>
            <a:chExt cx="4491" cy="726"/>
          </a:xfrm>
        </p:grpSpPr>
        <p:sp>
          <p:nvSpPr>
            <p:cNvPr id="90173" name="AutoShape 61"/>
            <p:cNvSpPr>
              <a:spLocks noChangeArrowheads="1"/>
            </p:cNvSpPr>
            <p:nvPr/>
          </p:nvSpPr>
          <p:spPr bwMode="gray">
            <a:xfrm>
              <a:off x="612" y="618"/>
              <a:ext cx="4491" cy="72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084" name="Group 62"/>
            <p:cNvGrpSpPr/>
            <p:nvPr/>
          </p:nvGrpSpPr>
          <p:grpSpPr>
            <a:xfrm>
              <a:off x="701" y="685"/>
              <a:ext cx="786" cy="594"/>
              <a:chOff x="999" y="2100"/>
              <a:chExt cx="768" cy="746"/>
            </a:xfrm>
          </p:grpSpPr>
          <p:sp>
            <p:nvSpPr>
              <p:cNvPr id="3085" name="AutoShape 63"/>
              <p:cNvSpPr/>
              <p:nvPr/>
            </p:nvSpPr>
            <p:spPr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87C2DA"/>
                  </a:gs>
                  <a:gs pos="100000">
                    <a:srgbClr val="5AABCC"/>
                  </a:gs>
                </a:gsLst>
                <a:lin ang="54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86" name="Freeform 64"/>
              <p:cNvSpPr/>
              <p:nvPr/>
            </p:nvSpPr>
            <p:spPr>
              <a:xfrm>
                <a:off x="1047" y="2148"/>
                <a:ext cx="383" cy="373"/>
              </a:xfrm>
              <a:custGeom>
                <a:avLst/>
                <a:gdLst>
                  <a:gd name="txL" fmla="*/ 0 w 596"/>
                  <a:gd name="txT" fmla="*/ 0 h 598"/>
                  <a:gd name="txR" fmla="*/ 596 w 596"/>
                  <a:gd name="txB" fmla="*/ 598 h 598"/>
                </a:gdLst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txL" t="txT" r="txR" b="tx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9DBE9">
                      <a:alpha val="100000"/>
                    </a:srgbClr>
                  </a:gs>
                  <a:gs pos="100000">
                    <a:srgbClr val="5AABCC">
                      <a:alpha val="0"/>
                    </a:srgb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0177" name="Text Box 65"/>
              <p:cNvSpPr txBox="1">
                <a:spLocks noChangeArrowheads="1"/>
              </p:cNvSpPr>
              <p:nvPr/>
            </p:nvSpPr>
            <p:spPr bwMode="gray">
              <a:xfrm>
                <a:off x="1042" y="2254"/>
                <a:ext cx="674" cy="45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marR="0" algn="ctr" defTabSz="914400" eaLnBrk="0" hangingPunct="0">
                  <a:lnSpc>
                    <a:spcPct val="130000"/>
                  </a:lnSpc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对数</a:t>
                </a:r>
                <a:endParaRPr kumimoji="0" lang="zh-CN" alt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 eaLnBrk="0" hangingPunct="0">
                  <a:lnSpc>
                    <a:spcPct val="130000"/>
                  </a:lnSpc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性质 </a:t>
                </a:r>
                <a:endParaRPr kumimoji="0" lang="zh-CN" alt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aphicFrame>
        <p:nvGraphicFramePr>
          <p:cNvPr id="90179" name="Object 67"/>
          <p:cNvGraphicFramePr/>
          <p:nvPr/>
        </p:nvGraphicFramePr>
        <p:xfrm>
          <a:off x="2484438" y="1341438"/>
          <a:ext cx="4967287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2" imgW="5279390" imgH="780415" progId="Word.Document.8">
                  <p:embed/>
                </p:oleObj>
              </mc:Choice>
              <mc:Fallback>
                <p:oleObj name="" r:id="rId2" imgW="5279390" imgH="780415" progId="Word.Document.8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3"/>
                      <a:srcRect r="57944"/>
                      <a:stretch>
                        <a:fillRect/>
                      </a:stretch>
                    </p:blipFill>
                    <p:spPr>
                      <a:xfrm>
                        <a:off x="2484438" y="1341438"/>
                        <a:ext cx="4967287" cy="173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76"/>
          <p:cNvGrpSpPr/>
          <p:nvPr/>
        </p:nvGrpSpPr>
        <p:grpSpPr>
          <a:xfrm>
            <a:off x="1116013" y="3860800"/>
            <a:ext cx="7056437" cy="1944688"/>
            <a:chOff x="703" y="2432"/>
            <a:chExt cx="4445" cy="1225"/>
          </a:xfrm>
        </p:grpSpPr>
        <p:grpSp>
          <p:nvGrpSpPr>
            <p:cNvPr id="3080" name="Group 71"/>
            <p:cNvGrpSpPr/>
            <p:nvPr/>
          </p:nvGrpSpPr>
          <p:grpSpPr>
            <a:xfrm>
              <a:off x="703" y="2432"/>
              <a:ext cx="4445" cy="1225"/>
              <a:chOff x="703" y="1842"/>
              <a:chExt cx="4445" cy="2178"/>
            </a:xfrm>
          </p:grpSpPr>
          <p:sp>
            <p:nvSpPr>
              <p:cNvPr id="3081" name="AutoShape 72"/>
              <p:cNvSpPr/>
              <p:nvPr/>
            </p:nvSpPr>
            <p:spPr>
              <a:xfrm>
                <a:off x="1066" y="1842"/>
                <a:ext cx="4082" cy="2178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0185" name="AutoShape 73"/>
              <p:cNvSpPr>
                <a:spLocks noChangeArrowheads="1"/>
              </p:cNvSpPr>
              <p:nvPr/>
            </p:nvSpPr>
            <p:spPr bwMode="gray">
              <a:xfrm>
                <a:off x="703" y="1842"/>
                <a:ext cx="363" cy="217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例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题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3075" name="Object 75"/>
            <p:cNvGraphicFramePr/>
            <p:nvPr/>
          </p:nvGraphicFramePr>
          <p:xfrm>
            <a:off x="1338" y="2704"/>
            <a:ext cx="3266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4" imgW="5276215" imgH="551815" progId="Word.Document.8">
                    <p:embed/>
                  </p:oleObj>
                </mc:Choice>
                <mc:Fallback>
                  <p:oleObj name="" r:id="rId4" imgW="5276215" imgH="551815" progId="Word.Document.8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5"/>
                        <a:srcRect r="59378"/>
                        <a:stretch>
                          <a:fillRect/>
                        </a:stretch>
                      </p:blipFill>
                      <p:spPr>
                        <a:xfrm>
                          <a:off x="1338" y="2704"/>
                          <a:ext cx="3266" cy="83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4101" name="Group 14"/>
          <p:cNvGrpSpPr/>
          <p:nvPr/>
        </p:nvGrpSpPr>
        <p:grpSpPr>
          <a:xfrm>
            <a:off x="3132138" y="836613"/>
            <a:ext cx="2611437" cy="989012"/>
            <a:chOff x="1094" y="715"/>
            <a:chExt cx="1645" cy="623"/>
          </a:xfrm>
        </p:grpSpPr>
        <p:grpSp>
          <p:nvGrpSpPr>
            <p:cNvPr id="4106" name="Group 15"/>
            <p:cNvGrpSpPr/>
            <p:nvPr/>
          </p:nvGrpSpPr>
          <p:grpSpPr>
            <a:xfrm>
              <a:off x="1094" y="715"/>
              <a:ext cx="1645" cy="623"/>
              <a:chOff x="1997" y="1314"/>
              <a:chExt cx="1889" cy="1009"/>
            </a:xfrm>
          </p:grpSpPr>
          <p:grpSp>
            <p:nvGrpSpPr>
              <p:cNvPr id="4108" name="Group 16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113" name="Oval 17"/>
                <p:cNvSpPr/>
                <p:nvPr/>
              </p:nvSpPr>
              <p:spPr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7ACF"/>
                    </a:gs>
                    <a:gs pos="100000">
                      <a:srgbClr val="163B65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14" name="Oval 18"/>
                <p:cNvSpPr/>
                <p:nvPr/>
              </p:nvSpPr>
              <p:spPr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C4EA"/>
                    </a:gs>
                    <a:gs pos="100000">
                      <a:srgbClr val="2D7ACF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109" name="Oval 19"/>
              <p:cNvSpPr/>
              <p:nvPr/>
            </p:nvSpPr>
            <p:spPr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A4F5E"/>
                  </a:gs>
                  <a:gs pos="100000">
                    <a:srgbClr val="5AABCC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10" name="Oval 20"/>
              <p:cNvSpPr/>
              <p:nvPr/>
            </p:nvSpPr>
            <p:spPr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5AABCC">
                      <a:alpha val="0"/>
                    </a:srgbClr>
                  </a:gs>
                  <a:gs pos="100000">
                    <a:srgbClr val="C5E2E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11" name="Oval 21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4787A2"/>
                  </a:gs>
                  <a:gs pos="100000">
                    <a:srgbClr val="5AABCC">
                      <a:alpha val="48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12" name="Oval 22"/>
              <p:cNvSpPr/>
              <p:nvPr/>
            </p:nvSpPr>
            <p:spPr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ABCC">
                      <a:alpha val="37999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07" name="Text Box 23"/>
            <p:cNvSpPr txBox="1"/>
            <p:nvPr/>
          </p:nvSpPr>
          <p:spPr>
            <a:xfrm>
              <a:off x="1349" y="791"/>
              <a:ext cx="11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练习</a:t>
              </a:r>
              <a:r>
                <a:rPr lang="en-US" altLang="zh-CN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4.3.1   </a:t>
              </a:r>
              <a:r>
                <a:rPr lang="en-US" altLang="zh-CN" sz="2400" b="1" dirty="0">
                  <a:solidFill>
                    <a:srgbClr val="113F7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rgbClr val="113F7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02" name="Group 26"/>
          <p:cNvGrpSpPr/>
          <p:nvPr/>
        </p:nvGrpSpPr>
        <p:grpSpPr>
          <a:xfrm>
            <a:off x="900113" y="1916113"/>
            <a:ext cx="7704137" cy="3816350"/>
            <a:chOff x="567" y="1253"/>
            <a:chExt cx="4853" cy="2404"/>
          </a:xfrm>
        </p:grpSpPr>
        <p:grpSp>
          <p:nvGrpSpPr>
            <p:cNvPr id="4103" name="Group 25"/>
            <p:cNvGrpSpPr/>
            <p:nvPr/>
          </p:nvGrpSpPr>
          <p:grpSpPr>
            <a:xfrm>
              <a:off x="567" y="1253"/>
              <a:ext cx="4853" cy="2359"/>
              <a:chOff x="567" y="1253"/>
              <a:chExt cx="4853" cy="2359"/>
            </a:xfrm>
          </p:grpSpPr>
          <p:sp>
            <p:nvSpPr>
              <p:cNvPr id="4104" name="AutoShape 11"/>
              <p:cNvSpPr/>
              <p:nvPr/>
            </p:nvSpPr>
            <p:spPr>
              <a:xfrm>
                <a:off x="930" y="1253"/>
                <a:ext cx="4490" cy="2359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988" name="AutoShape 12"/>
              <p:cNvSpPr>
                <a:spLocks noChangeArrowheads="1"/>
              </p:cNvSpPr>
              <p:nvPr/>
            </p:nvSpPr>
            <p:spPr bwMode="gray">
              <a:xfrm>
                <a:off x="567" y="1253"/>
                <a:ext cx="363" cy="2359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rou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练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隶书" pitchFamily="49" charset="-122"/>
                    <a:ea typeface="隶书" pitchFamily="49" charset="-122"/>
                    <a:cs typeface="+mn-cs"/>
                  </a:rPr>
                  <a:t>习</a:t>
                </a: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隶书" pitchFamily="49" charset="-122"/>
                  <a:ea typeface="隶书" pitchFamily="49" charset="-122"/>
                  <a:cs typeface="+mn-cs"/>
                </a:endParaRPr>
              </a:p>
            </p:txBody>
          </p:sp>
        </p:grpSp>
        <p:graphicFrame>
          <p:nvGraphicFramePr>
            <p:cNvPr id="4098" name="Object 24"/>
            <p:cNvGraphicFramePr/>
            <p:nvPr/>
          </p:nvGraphicFramePr>
          <p:xfrm>
            <a:off x="1020" y="1344"/>
            <a:ext cx="4400" cy="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2" imgW="5276215" imgH="3173095" progId="Word.Document.8">
                    <p:embed/>
                  </p:oleObj>
                </mc:Choice>
                <mc:Fallback>
                  <p:oleObj name="" r:id="rId2" imgW="5276215" imgH="3173095" progId="Word.Document.8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3"/>
                        <a:srcRect r="21133" b="30728"/>
                        <a:stretch>
                          <a:fillRect/>
                        </a:stretch>
                      </p:blipFill>
                      <p:spPr>
                        <a:xfrm>
                          <a:off x="1020" y="1344"/>
                          <a:ext cx="4400" cy="23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4726" name="Rectangle 38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14734" name="Rectangle 46"/>
          <p:cNvSpPr>
            <a:spLocks noChangeArrowheads="1"/>
          </p:cNvSpPr>
          <p:nvPr/>
        </p:nvSpPr>
        <p:spPr bwMode="auto">
          <a:xfrm>
            <a:off x="1187450" y="1484313"/>
            <a:ext cx="21605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常用对数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：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4735" name="Rectangle 47"/>
          <p:cNvSpPr/>
          <p:nvPr/>
        </p:nvSpPr>
        <p:spPr>
          <a:xfrm>
            <a:off x="2914650" y="1557338"/>
            <a:ext cx="27622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以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10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为底的对数</a:t>
            </a:r>
            <a:r>
              <a:rPr lang="zh-CN" altLang="en-US" sz="2800" u="sng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800" u="sng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114736" name="Object 48"/>
          <p:cNvGraphicFramePr/>
          <p:nvPr/>
        </p:nvGraphicFramePr>
        <p:xfrm>
          <a:off x="2555875" y="2403475"/>
          <a:ext cx="14398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2" imgW="495300" imgH="228600" progId="Equation.DSMT4">
                  <p:embed/>
                </p:oleObj>
              </mc:Choice>
              <mc:Fallback>
                <p:oleObj name="" r:id="rId2" imgW="495300" imgH="2286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875" y="2403475"/>
                        <a:ext cx="1439863" cy="665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37" name="Object 49"/>
          <p:cNvGraphicFramePr/>
          <p:nvPr/>
        </p:nvGraphicFramePr>
        <p:xfrm>
          <a:off x="5795963" y="2547938"/>
          <a:ext cx="936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4" imgW="317500" imgH="203200" progId="Equation.DSMT4">
                  <p:embed/>
                </p:oleObj>
              </mc:Choice>
              <mc:Fallback>
                <p:oleObj name="" r:id="rId4" imgW="317500" imgH="2032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5963" y="2547938"/>
                        <a:ext cx="93662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38" name="Rectangle 50"/>
          <p:cNvSpPr/>
          <p:nvPr/>
        </p:nvSpPr>
        <p:spPr>
          <a:xfrm>
            <a:off x="4283075" y="2330450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简记为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39" name="AutoShape 51"/>
          <p:cNvSpPr/>
          <p:nvPr/>
        </p:nvSpPr>
        <p:spPr>
          <a:xfrm>
            <a:off x="3995738" y="2690813"/>
            <a:ext cx="1655762" cy="142875"/>
          </a:xfrm>
          <a:prstGeom prst="leftRightArrow">
            <a:avLst>
              <a:gd name="adj1" fmla="val 50000"/>
              <a:gd name="adj2" fmla="val 2317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4740" name="Rectangle 52"/>
          <p:cNvSpPr/>
          <p:nvPr/>
        </p:nvSpPr>
        <p:spPr>
          <a:xfrm>
            <a:off x="3203575" y="3806825"/>
            <a:ext cx="3889375" cy="5191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以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e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为底的对数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4741" name="Rectangle 53"/>
          <p:cNvSpPr>
            <a:spLocks noChangeArrowheads="1"/>
          </p:cNvSpPr>
          <p:nvPr/>
        </p:nvSpPr>
        <p:spPr bwMode="auto">
          <a:xfrm>
            <a:off x="1258888" y="3716338"/>
            <a:ext cx="2305050" cy="5191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自然对数：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graphicFrame>
        <p:nvGraphicFramePr>
          <p:cNvPr id="114742" name="Object 54"/>
          <p:cNvGraphicFramePr/>
          <p:nvPr/>
        </p:nvGraphicFramePr>
        <p:xfrm>
          <a:off x="2555875" y="4764088"/>
          <a:ext cx="12239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6" imgW="405765" imgH="203200" progId="Equation.DSMT4">
                  <p:embed/>
                </p:oleObj>
              </mc:Choice>
              <mc:Fallback>
                <p:oleObj name="" r:id="rId6" imgW="405765" imgH="2032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5875" y="4764088"/>
                        <a:ext cx="1223963" cy="627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43" name="Object 55"/>
          <p:cNvGraphicFramePr/>
          <p:nvPr/>
        </p:nvGraphicFramePr>
        <p:xfrm>
          <a:off x="5651500" y="4835525"/>
          <a:ext cx="7921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8" imgW="316865" imgH="177800" progId="Equation.DSMT4">
                  <p:embed/>
                </p:oleObj>
              </mc:Choice>
              <mc:Fallback>
                <p:oleObj name="" r:id="rId8" imgW="316865" imgH="1778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1500" y="4835525"/>
                        <a:ext cx="792163" cy="455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44" name="Rectangle 56"/>
          <p:cNvSpPr/>
          <p:nvPr/>
        </p:nvSpPr>
        <p:spPr>
          <a:xfrm>
            <a:off x="4283075" y="461962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简记为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4745" name="AutoShape 57"/>
          <p:cNvSpPr/>
          <p:nvPr/>
        </p:nvSpPr>
        <p:spPr>
          <a:xfrm>
            <a:off x="3851275" y="4981575"/>
            <a:ext cx="1655763" cy="142875"/>
          </a:xfrm>
          <a:prstGeom prst="leftRightArrow">
            <a:avLst>
              <a:gd name="adj1" fmla="val 50000"/>
              <a:gd name="adj2" fmla="val 2317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4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4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41"/>
                  </p:tgtEl>
                </p:cond>
              </p:nextCondLst>
            </p:seq>
          </p:childTnLst>
        </p:cTn>
      </p:par>
    </p:tnLst>
    <p:bldLst>
      <p:bldP spid="114735" grpId="0"/>
      <p:bldP spid="114735" grpId="1"/>
      <p:bldP spid="114738" grpId="0"/>
      <p:bldP spid="114739" grpId="0" animBg="1"/>
      <p:bldP spid="114740" grpId="0"/>
      <p:bldP spid="114740" grpId="1"/>
      <p:bldP spid="114744" grpId="0"/>
      <p:bldP spid="1147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选修内容：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自我探索 使用工具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pic>
        <p:nvPicPr>
          <p:cNvPr id="6148" name="Picture 3" descr="CJ370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0"/>
            <a:ext cx="2124075" cy="1890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755650" y="1646238"/>
            <a:ext cx="6686550" cy="4995862"/>
            <a:chOff x="1746" y="1452"/>
            <a:chExt cx="3430" cy="2105"/>
          </a:xfrm>
        </p:grpSpPr>
        <p:sp>
          <p:nvSpPr>
            <p:cNvPr id="123909" name="Freeform 5"/>
            <p:cNvSpPr/>
            <p:nvPr/>
          </p:nvSpPr>
          <p:spPr bwMode="gray">
            <a:xfrm>
              <a:off x="4795" y="1452"/>
              <a:ext cx="377" cy="70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6" name="Freeform 6"/>
            <p:cNvSpPr/>
            <p:nvPr/>
          </p:nvSpPr>
          <p:spPr>
            <a:xfrm>
              <a:off x="2826" y="1452"/>
              <a:ext cx="2350" cy="453"/>
            </a:xfrm>
            <a:custGeom>
              <a:avLst/>
              <a:gdLst>
                <a:gd name="txL" fmla="*/ 0 w 1920"/>
                <a:gd name="txT" fmla="*/ 0 h 284"/>
                <a:gd name="txR" fmla="*/ 1920 w 1920"/>
                <a:gd name="txB" fmla="*/ 284 h 284"/>
              </a:gdLst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txL" t="txT" r="txR" b="tx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911" name="Freeform 7"/>
            <p:cNvSpPr/>
            <p:nvPr/>
          </p:nvSpPr>
          <p:spPr bwMode="gray">
            <a:xfrm>
              <a:off x="4415" y="2149"/>
              <a:ext cx="375" cy="708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912" name="Freeform 8"/>
            <p:cNvSpPr/>
            <p:nvPr/>
          </p:nvSpPr>
          <p:spPr bwMode="gray">
            <a:xfrm>
              <a:off x="4038" y="2848"/>
              <a:ext cx="377" cy="709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9" name="Freeform 9"/>
            <p:cNvSpPr/>
            <p:nvPr/>
          </p:nvSpPr>
          <p:spPr>
            <a:xfrm>
              <a:off x="1747" y="2852"/>
              <a:ext cx="2668" cy="452"/>
            </a:xfrm>
            <a:custGeom>
              <a:avLst/>
              <a:gdLst>
                <a:gd name="txL" fmla="*/ 0 w 2180"/>
                <a:gd name="txT" fmla="*/ 0 h 284"/>
                <a:gd name="txR" fmla="*/ 2180 w 2180"/>
                <a:gd name="txB" fmla="*/ 284 h 284"/>
              </a:gdLst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txL" t="txT" r="txR" b="tx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914" name="Rectangle 10"/>
            <p:cNvSpPr>
              <a:spLocks noChangeArrowheads="1"/>
            </p:cNvSpPr>
            <p:nvPr/>
          </p:nvSpPr>
          <p:spPr bwMode="gray">
            <a:xfrm>
              <a:off x="2827" y="1905"/>
              <a:ext cx="1972" cy="250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汇报展示  全班比拼 </a:t>
              </a:r>
              <a:r>
                <a: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1" name="Freeform 11"/>
            <p:cNvSpPr/>
            <p:nvPr/>
          </p:nvSpPr>
          <p:spPr>
            <a:xfrm>
              <a:off x="2288" y="2149"/>
              <a:ext cx="2506" cy="457"/>
            </a:xfrm>
            <a:custGeom>
              <a:avLst/>
              <a:gdLst>
                <a:gd name="txL" fmla="*/ 0 w 2048"/>
                <a:gd name="txT" fmla="*/ 0 h 286"/>
                <a:gd name="txR" fmla="*/ 2048 w 2048"/>
                <a:gd name="txB" fmla="*/ 286 h 286"/>
              </a:gdLst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txL" t="txT" r="txR" b="tx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916" name="Rectangle 12"/>
            <p:cNvSpPr>
              <a:spLocks noChangeArrowheads="1"/>
            </p:cNvSpPr>
            <p:nvPr/>
          </p:nvSpPr>
          <p:spPr bwMode="gray">
            <a:xfrm>
              <a:off x="2290" y="2604"/>
              <a:ext cx="2134" cy="250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小组分工  合作探索  </a:t>
              </a: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917" name="Rectangle 13"/>
            <p:cNvSpPr>
              <a:spLocks noChangeArrowheads="1"/>
            </p:cNvSpPr>
            <p:nvPr/>
          </p:nvSpPr>
          <p:spPr bwMode="gray">
            <a:xfrm>
              <a:off x="1746" y="3306"/>
              <a:ext cx="2297" cy="24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准备好计算器及其使用说明书 </a:t>
              </a:r>
              <a:endPara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3918" name="Text Box 14"/>
          <p:cNvSpPr txBox="1"/>
          <p:nvPr/>
        </p:nvSpPr>
        <p:spPr>
          <a:xfrm>
            <a:off x="2195513" y="5373688"/>
            <a:ext cx="37449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了解计算器的基本使用方法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919" name="Rectangle 15"/>
          <p:cNvSpPr/>
          <p:nvPr/>
        </p:nvSpPr>
        <p:spPr>
          <a:xfrm>
            <a:off x="2771775" y="3716338"/>
            <a:ext cx="3960813" cy="3667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计算器计算对数的方法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3920" name="Object 16"/>
          <p:cNvGraphicFramePr/>
          <p:nvPr>
            <p:ph idx="1"/>
          </p:nvPr>
        </p:nvGraphicFramePr>
        <p:xfrm>
          <a:off x="4284663" y="1844675"/>
          <a:ext cx="23749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2" imgW="5467985" imgH="719455" progId="Word.Document.8">
                  <p:embed/>
                </p:oleObj>
              </mc:Choice>
              <mc:Fallback>
                <p:oleObj name="" r:id="rId2" imgW="5467985" imgH="719455" progId="Word.Document.8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3"/>
                      <a:srcRect r="74484"/>
                      <a:stretch>
                        <a:fillRect/>
                      </a:stretch>
                    </p:blipFill>
                    <p:spPr>
                      <a:xfrm>
                        <a:off x="4284663" y="1844675"/>
                        <a:ext cx="2374900" cy="1219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7"/>
          <p:cNvGrpSpPr/>
          <p:nvPr/>
        </p:nvGrpSpPr>
        <p:grpSpPr>
          <a:xfrm>
            <a:off x="6372225" y="4365625"/>
            <a:ext cx="1657350" cy="823913"/>
            <a:chOff x="2516" y="3748"/>
            <a:chExt cx="1044" cy="519"/>
          </a:xfrm>
        </p:grpSpPr>
        <p:pic>
          <p:nvPicPr>
            <p:cNvPr id="6153" name="Picture 18" descr="002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6" y="3748"/>
              <a:ext cx="1044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4" name="Text Box 19">
              <a:hlinkClick r:id="rId6"/>
            </p:cNvPr>
            <p:cNvSpPr txBox="1"/>
            <p:nvPr/>
          </p:nvSpPr>
          <p:spPr>
            <a:xfrm>
              <a:off x="2744" y="3838"/>
              <a:ext cx="7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计算器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8" grpId="0"/>
      <p:bldP spid="1239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3" name="Picture 45" descr="CJ37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0"/>
            <a:ext cx="2124075" cy="1890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6"/>
          <p:cNvGrpSpPr/>
          <p:nvPr/>
        </p:nvGrpSpPr>
        <p:grpSpPr>
          <a:xfrm>
            <a:off x="3492500" y="5516563"/>
            <a:ext cx="1657350" cy="823912"/>
            <a:chOff x="2516" y="3748"/>
            <a:chExt cx="1044" cy="519"/>
          </a:xfrm>
        </p:grpSpPr>
        <p:pic>
          <p:nvPicPr>
            <p:cNvPr id="7184" name="Picture 47" descr="00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6" y="3748"/>
              <a:ext cx="1044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5" name="Text Box 48">
              <a:hlinkClick r:id="rId5"/>
            </p:cNvPr>
            <p:cNvSpPr txBox="1"/>
            <p:nvPr/>
          </p:nvSpPr>
          <p:spPr>
            <a:xfrm>
              <a:off x="2744" y="3838"/>
              <a:ext cx="7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计算器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7171" name="Object 49"/>
          <p:cNvGraphicFramePr/>
          <p:nvPr/>
        </p:nvGraphicFramePr>
        <p:xfrm>
          <a:off x="1117600" y="2271713"/>
          <a:ext cx="6837363" cy="288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6" imgW="5279390" imgH="1673225" progId="Word.Document.8">
                  <p:embed/>
                </p:oleObj>
              </mc:Choice>
              <mc:Fallback>
                <p:oleObj name="" r:id="rId6" imgW="5279390" imgH="1673225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7"/>
                      <a:srcRect r="40839" b="21136"/>
                      <a:stretch>
                        <a:fillRect/>
                      </a:stretch>
                    </p:blipFill>
                    <p:spPr>
                      <a:xfrm>
                        <a:off x="1117600" y="2271713"/>
                        <a:ext cx="6837363" cy="2884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53"/>
          <p:cNvSpPr/>
          <p:nvPr/>
        </p:nvSpPr>
        <p:spPr>
          <a:xfrm>
            <a:off x="7745413" y="4565650"/>
            <a:ext cx="2825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81" name="Rectangle 57"/>
          <p:cNvSpPr/>
          <p:nvPr/>
        </p:nvSpPr>
        <p:spPr>
          <a:xfrm>
            <a:off x="7478713" y="3794125"/>
            <a:ext cx="2825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78" name="Rectangle 59"/>
          <p:cNvSpPr/>
          <p:nvPr/>
        </p:nvSpPr>
        <p:spPr>
          <a:xfrm>
            <a:off x="1331913" y="981075"/>
            <a:ext cx="5224462" cy="442913"/>
          </a:xfrm>
          <a:prstGeom prst="rect">
            <a:avLst/>
          </a:prstGeom>
          <a:solidFill>
            <a:schemeClr val="bg1"/>
          </a:solidFill>
          <a:ln w="76200" cap="flat" cmpd="tri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用计算器计算下列各式的值（精确到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0.0001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）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选修内容：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自我探索 使用工具</a:t>
            </a:r>
            <a:endParaRPr kumimoji="0" lang="en-US" altLang="zh-CN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7186" name="矩形 7185"/>
          <p:cNvSpPr/>
          <p:nvPr/>
        </p:nvSpPr>
        <p:spPr>
          <a:xfrm>
            <a:off x="1258888" y="1700213"/>
            <a:ext cx="4968875" cy="503237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r>
              <a:rPr lang="zh-CN" altLang="en-US" sz="2000" dirty="0">
                <a:latin typeface="Arial" panose="020B0604020202020204" pitchFamily="34" charset="0"/>
              </a:rPr>
              <a:t>例</a:t>
            </a:r>
            <a:r>
              <a:rPr lang="en-US" altLang="zh-CN" sz="2000">
                <a:latin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</a:rPr>
              <a:t>及练习</a:t>
            </a:r>
            <a:r>
              <a:rPr lang="en-US" altLang="zh-CN" sz="2000">
                <a:latin typeface="Arial" panose="020B0604020202020204" pitchFamily="34" charset="0"/>
              </a:rPr>
              <a:t>4.3.2</a:t>
            </a:r>
            <a:r>
              <a:rPr lang="zh-CN" altLang="en-US" sz="2000" dirty="0">
                <a:latin typeface="Arial" panose="020B0604020202020204" pitchFamily="34" charset="0"/>
              </a:rPr>
              <a:t>第</a:t>
            </a:r>
            <a:r>
              <a:rPr lang="en-US" altLang="zh-CN" sz="2000">
                <a:latin typeface="Arial" panose="020B0604020202020204" pitchFamily="34" charset="0"/>
              </a:rPr>
              <a:t>1</a:t>
            </a:r>
            <a:r>
              <a:rPr lang="zh-CN" altLang="en-US" sz="2000" dirty="0">
                <a:latin typeface="Arial" panose="020B0604020202020204" pitchFamily="34" charset="0"/>
              </a:rPr>
              <a:t>题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sence_of_time">
  <a:themeElements>
    <a:clrScheme name="essence_of_t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ce_of_t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ssence_of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essence_of_time</Template>
  <TotalTime>0</TotalTime>
  <Words>654</Words>
  <Application>WPS 演示</Application>
  <PresentationFormat>在屏幕上显示</PresentationFormat>
  <Paragraphs>190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17</vt:i4>
      </vt:variant>
    </vt:vector>
  </HeadingPairs>
  <TitlesOfParts>
    <vt:vector size="71" baseType="lpstr">
      <vt:lpstr>Arial</vt:lpstr>
      <vt:lpstr>宋体</vt:lpstr>
      <vt:lpstr>Wingdings</vt:lpstr>
      <vt:lpstr>Impact</vt:lpstr>
      <vt:lpstr>Tahoma</vt:lpstr>
      <vt:lpstr>Calibri</vt:lpstr>
      <vt:lpstr>楷体_GB2312</vt:lpstr>
      <vt:lpstr>新宋体</vt:lpstr>
      <vt:lpstr>Arial Black</vt:lpstr>
      <vt:lpstr>华文行楷</vt:lpstr>
      <vt:lpstr>微软雅黑</vt:lpstr>
      <vt:lpstr>隶书</vt:lpstr>
      <vt:lpstr>Times New Roman</vt:lpstr>
      <vt:lpstr>黑体</vt:lpstr>
      <vt:lpstr>Arial Unicode MS</vt:lpstr>
      <vt:lpstr>essence_of_time</vt:lpstr>
      <vt:lpstr>Equation.DSMT4</vt:lpstr>
      <vt:lpstr>Equation.3</vt:lpstr>
      <vt:lpstr>Equation.DSMT4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Word.Document.8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Equation.DSMT4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   实数指数幂</dc:title>
  <dc:creator>微软用户</dc:creator>
  <cp:lastModifiedBy>admin</cp:lastModifiedBy>
  <cp:revision>101</cp:revision>
  <dcterms:created xsi:type="dcterms:W3CDTF">2009-04-16T11:38:28Z</dcterms:created>
  <dcterms:modified xsi:type="dcterms:W3CDTF">2020-02-06T05:27:50Z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