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emf" ContentType="image/x-emf"/>
  <Default Extension="gif" ContentType="image/gif"/>
  <Default Extension="wmf" ContentType="image/x-w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3" r:id="rId3"/>
    <p:sldId id="290" r:id="rId4"/>
    <p:sldId id="265" r:id="rId5"/>
    <p:sldId id="291" r:id="rId6"/>
    <p:sldId id="292" r:id="rId7"/>
    <p:sldId id="267" r:id="rId8"/>
    <p:sldId id="293" r:id="rId9"/>
    <p:sldId id="295" r:id="rId10"/>
    <p:sldId id="270" r:id="rId11"/>
    <p:sldId id="288" r:id="rId12"/>
    <p:sldId id="279" r:id="rId13"/>
    <p:sldId id="289" r:id="rId14"/>
    <p:sldId id="294" r:id="rId15"/>
    <p:sldId id="284" r:id="rId16"/>
    <p:sldId id="269" r:id="rId17"/>
    <p:sldId id="268" r:id="rId18"/>
    <p:sldId id="306" r:id="rId19"/>
    <p:sldId id="285" r:id="rId20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1C1C1C"/>
    <a:srgbClr val="CC6600"/>
    <a:srgbClr val="CC3300"/>
    <a:srgbClr val="FFCC00"/>
    <a:srgbClr val="990033"/>
    <a:srgbClr val="24486C"/>
    <a:srgbClr val="292929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84"/>
    <p:restoredTop sz="94660"/>
  </p:normalViewPr>
  <p:slideViewPr>
    <p:cSldViewPr showGuides="1">
      <p:cViewPr>
        <p:scale>
          <a:sx n="66" d="100"/>
          <a:sy n="66" d="100"/>
        </p:scale>
        <p:origin x="-1698" y="-588"/>
      </p:cViewPr>
      <p:guideLst>
        <p:guide orient="horz" pos="213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10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11.vml.rels><?xml version="1.0" encoding="UTF-8" standalone="yes"?>
<Relationships xmlns="http://schemas.openxmlformats.org/package/2006/relationships"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4" Type="http://schemas.openxmlformats.org/officeDocument/2006/relationships/image" Target="../media/image12.emf"/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4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image" Target="../media/image15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image" Target="../media/image1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1"/>
          <p:cNvGrpSpPr/>
          <p:nvPr userDrawn="1"/>
        </p:nvGrpSpPr>
        <p:grpSpPr>
          <a:xfrm>
            <a:off x="7740650" y="5373688"/>
            <a:ext cx="1403350" cy="1484312"/>
            <a:chOff x="1066" y="2296"/>
            <a:chExt cx="884" cy="935"/>
          </a:xfrm>
        </p:grpSpPr>
        <p:sp>
          <p:nvSpPr>
            <p:cNvPr id="2056" name="Freeform 12"/>
            <p:cNvSpPr>
              <a:spLocks noEditPoints="1"/>
            </p:cNvSpPr>
            <p:nvPr/>
          </p:nvSpPr>
          <p:spPr>
            <a:xfrm>
              <a:off x="1066" y="2296"/>
              <a:ext cx="884" cy="935"/>
            </a:xfrm>
            <a:custGeom>
              <a:avLst/>
              <a:gdLst/>
              <a:ahLst/>
              <a:cxnLst>
                <a:cxn ang="0">
                  <a:pos x="73" y="521"/>
                </a:cxn>
                <a:cxn ang="0">
                  <a:pos x="63" y="493"/>
                </a:cxn>
                <a:cxn ang="0">
                  <a:pos x="72" y="397"/>
                </a:cxn>
                <a:cxn ang="0">
                  <a:pos x="73" y="343"/>
                </a:cxn>
                <a:cxn ang="0">
                  <a:pos x="61" y="289"/>
                </a:cxn>
                <a:cxn ang="0">
                  <a:pos x="37" y="292"/>
                </a:cxn>
                <a:cxn ang="0">
                  <a:pos x="121" y="237"/>
                </a:cxn>
                <a:cxn ang="0">
                  <a:pos x="418" y="194"/>
                </a:cxn>
                <a:cxn ang="0">
                  <a:pos x="392" y="98"/>
                </a:cxn>
                <a:cxn ang="0">
                  <a:pos x="486" y="52"/>
                </a:cxn>
                <a:cxn ang="0">
                  <a:pos x="508" y="93"/>
                </a:cxn>
                <a:cxn ang="0">
                  <a:pos x="540" y="129"/>
                </a:cxn>
                <a:cxn ang="0">
                  <a:pos x="555" y="146"/>
                </a:cxn>
                <a:cxn ang="0">
                  <a:pos x="628" y="136"/>
                </a:cxn>
                <a:cxn ang="0">
                  <a:pos x="512" y="202"/>
                </a:cxn>
                <a:cxn ang="0">
                  <a:pos x="681" y="230"/>
                </a:cxn>
                <a:cxn ang="0">
                  <a:pos x="705" y="213"/>
                </a:cxn>
                <a:cxn ang="0">
                  <a:pos x="674" y="332"/>
                </a:cxn>
                <a:cxn ang="0">
                  <a:pos x="675" y="387"/>
                </a:cxn>
                <a:cxn ang="0">
                  <a:pos x="686" y="402"/>
                </a:cxn>
                <a:cxn ang="0">
                  <a:pos x="676" y="512"/>
                </a:cxn>
                <a:cxn ang="0">
                  <a:pos x="383" y="704"/>
                </a:cxn>
                <a:cxn ang="0">
                  <a:pos x="94" y="306"/>
                </a:cxn>
                <a:cxn ang="0">
                  <a:pos x="653" y="297"/>
                </a:cxn>
                <a:cxn ang="0">
                  <a:pos x="371" y="683"/>
                </a:cxn>
                <a:cxn ang="0">
                  <a:pos x="358" y="307"/>
                </a:cxn>
                <a:cxn ang="0">
                  <a:pos x="466" y="295"/>
                </a:cxn>
                <a:cxn ang="0">
                  <a:pos x="316" y="286"/>
                </a:cxn>
                <a:cxn ang="0">
                  <a:pos x="258" y="305"/>
                </a:cxn>
                <a:cxn ang="0">
                  <a:pos x="291" y="311"/>
                </a:cxn>
                <a:cxn ang="0">
                  <a:pos x="515" y="253"/>
                </a:cxn>
                <a:cxn ang="0">
                  <a:pos x="139" y="289"/>
                </a:cxn>
                <a:cxn ang="0">
                  <a:pos x="174" y="270"/>
                </a:cxn>
                <a:cxn ang="0">
                  <a:pos x="109" y="287"/>
                </a:cxn>
                <a:cxn ang="0">
                  <a:pos x="313" y="273"/>
                </a:cxn>
                <a:cxn ang="0">
                  <a:pos x="350" y="267"/>
                </a:cxn>
                <a:cxn ang="0">
                  <a:pos x="75" y="219"/>
                </a:cxn>
                <a:cxn ang="0">
                  <a:pos x="21" y="181"/>
                </a:cxn>
                <a:cxn ang="0">
                  <a:pos x="87" y="162"/>
                </a:cxn>
                <a:cxn ang="0">
                  <a:pos x="148" y="147"/>
                </a:cxn>
                <a:cxn ang="0">
                  <a:pos x="156" y="138"/>
                </a:cxn>
                <a:cxn ang="0">
                  <a:pos x="149" y="109"/>
                </a:cxn>
                <a:cxn ang="0">
                  <a:pos x="113" y="104"/>
                </a:cxn>
                <a:cxn ang="0">
                  <a:pos x="126" y="65"/>
                </a:cxn>
                <a:cxn ang="0">
                  <a:pos x="159" y="89"/>
                </a:cxn>
                <a:cxn ang="0">
                  <a:pos x="317" y="62"/>
                </a:cxn>
                <a:cxn ang="0">
                  <a:pos x="335" y="29"/>
                </a:cxn>
                <a:cxn ang="0">
                  <a:pos x="291" y="116"/>
                </a:cxn>
                <a:cxn ang="0">
                  <a:pos x="323" y="162"/>
                </a:cxn>
                <a:cxn ang="0">
                  <a:pos x="345" y="173"/>
                </a:cxn>
                <a:cxn ang="0">
                  <a:pos x="371" y="178"/>
                </a:cxn>
                <a:cxn ang="0">
                  <a:pos x="389" y="194"/>
                </a:cxn>
                <a:cxn ang="0">
                  <a:pos x="247" y="103"/>
                </a:cxn>
                <a:cxn ang="0">
                  <a:pos x="349" y="102"/>
                </a:cxn>
                <a:cxn ang="0">
                  <a:pos x="380" y="91"/>
                </a:cxn>
                <a:cxn ang="0">
                  <a:pos x="356" y="643"/>
                </a:cxn>
                <a:cxn ang="0">
                  <a:pos x="355" y="444"/>
                </a:cxn>
                <a:cxn ang="0">
                  <a:pos x="628" y="591"/>
                </a:cxn>
              </a:cxnLst>
              <a:pathLst>
                <a:path w="733" h="705">
                  <a:moveTo>
                    <a:pt x="368" y="705"/>
                  </a:moveTo>
                  <a:cubicBezTo>
                    <a:pt x="367" y="703"/>
                    <a:pt x="367" y="703"/>
                    <a:pt x="351" y="697"/>
                  </a:cubicBezTo>
                  <a:cubicBezTo>
                    <a:pt x="277" y="671"/>
                    <a:pt x="203" y="654"/>
                    <a:pt x="125" y="642"/>
                  </a:cubicBezTo>
                  <a:cubicBezTo>
                    <a:pt x="108" y="640"/>
                    <a:pt x="91" y="638"/>
                    <a:pt x="74" y="636"/>
                  </a:cubicBezTo>
                  <a:cubicBezTo>
                    <a:pt x="74" y="598"/>
                    <a:pt x="73" y="559"/>
                    <a:pt x="73" y="521"/>
                  </a:cubicBezTo>
                  <a:cubicBezTo>
                    <a:pt x="69" y="521"/>
                    <a:pt x="63" y="528"/>
                    <a:pt x="60" y="530"/>
                  </a:cubicBezTo>
                  <a:cubicBezTo>
                    <a:pt x="42" y="538"/>
                    <a:pt x="46" y="523"/>
                    <a:pt x="46" y="507"/>
                  </a:cubicBezTo>
                  <a:cubicBezTo>
                    <a:pt x="49" y="485"/>
                    <a:pt x="49" y="485"/>
                    <a:pt x="51" y="477"/>
                  </a:cubicBezTo>
                  <a:cubicBezTo>
                    <a:pt x="52" y="483"/>
                    <a:pt x="54" y="488"/>
                    <a:pt x="57" y="493"/>
                  </a:cubicBezTo>
                  <a:cubicBezTo>
                    <a:pt x="59" y="493"/>
                    <a:pt x="61" y="493"/>
                    <a:pt x="63" y="493"/>
                  </a:cubicBezTo>
                  <a:cubicBezTo>
                    <a:pt x="82" y="468"/>
                    <a:pt x="68" y="435"/>
                    <a:pt x="58" y="409"/>
                  </a:cubicBezTo>
                  <a:cubicBezTo>
                    <a:pt x="55" y="407"/>
                    <a:pt x="54" y="407"/>
                    <a:pt x="50" y="407"/>
                  </a:cubicBezTo>
                  <a:cubicBezTo>
                    <a:pt x="46" y="411"/>
                    <a:pt x="46" y="419"/>
                    <a:pt x="45" y="425"/>
                  </a:cubicBezTo>
                  <a:cubicBezTo>
                    <a:pt x="36" y="408"/>
                    <a:pt x="37" y="381"/>
                    <a:pt x="62" y="384"/>
                  </a:cubicBezTo>
                  <a:cubicBezTo>
                    <a:pt x="66" y="387"/>
                    <a:pt x="69" y="396"/>
                    <a:pt x="72" y="397"/>
                  </a:cubicBezTo>
                  <a:cubicBezTo>
                    <a:pt x="75" y="395"/>
                    <a:pt x="73" y="382"/>
                    <a:pt x="73" y="378"/>
                  </a:cubicBezTo>
                  <a:cubicBezTo>
                    <a:pt x="63" y="366"/>
                    <a:pt x="62" y="367"/>
                    <a:pt x="50" y="377"/>
                  </a:cubicBezTo>
                  <a:cubicBezTo>
                    <a:pt x="49" y="362"/>
                    <a:pt x="45" y="348"/>
                    <a:pt x="56" y="336"/>
                  </a:cubicBezTo>
                  <a:cubicBezTo>
                    <a:pt x="63" y="337"/>
                    <a:pt x="67" y="337"/>
                    <a:pt x="71" y="343"/>
                  </a:cubicBezTo>
                  <a:cubicBezTo>
                    <a:pt x="71" y="343"/>
                    <a:pt x="72" y="343"/>
                    <a:pt x="73" y="343"/>
                  </a:cubicBezTo>
                  <a:cubicBezTo>
                    <a:pt x="73" y="324"/>
                    <a:pt x="73" y="305"/>
                    <a:pt x="74" y="286"/>
                  </a:cubicBezTo>
                  <a:cubicBezTo>
                    <a:pt x="70" y="281"/>
                    <a:pt x="66" y="276"/>
                    <a:pt x="62" y="272"/>
                  </a:cubicBezTo>
                  <a:cubicBezTo>
                    <a:pt x="61" y="257"/>
                    <a:pt x="61" y="257"/>
                    <a:pt x="60" y="256"/>
                  </a:cubicBezTo>
                  <a:cubicBezTo>
                    <a:pt x="58" y="256"/>
                    <a:pt x="57" y="256"/>
                    <a:pt x="56" y="256"/>
                  </a:cubicBezTo>
                  <a:cubicBezTo>
                    <a:pt x="47" y="269"/>
                    <a:pt x="54" y="277"/>
                    <a:pt x="61" y="289"/>
                  </a:cubicBezTo>
                  <a:cubicBezTo>
                    <a:pt x="59" y="289"/>
                    <a:pt x="59" y="289"/>
                    <a:pt x="44" y="282"/>
                  </a:cubicBezTo>
                  <a:cubicBezTo>
                    <a:pt x="36" y="276"/>
                    <a:pt x="33" y="269"/>
                    <a:pt x="39" y="259"/>
                  </a:cubicBezTo>
                  <a:cubicBezTo>
                    <a:pt x="39" y="258"/>
                    <a:pt x="39" y="257"/>
                    <a:pt x="39" y="256"/>
                  </a:cubicBezTo>
                  <a:cubicBezTo>
                    <a:pt x="37" y="254"/>
                    <a:pt x="37" y="254"/>
                    <a:pt x="32" y="254"/>
                  </a:cubicBezTo>
                  <a:cubicBezTo>
                    <a:pt x="16" y="262"/>
                    <a:pt x="31" y="284"/>
                    <a:pt x="37" y="292"/>
                  </a:cubicBezTo>
                  <a:cubicBezTo>
                    <a:pt x="31" y="292"/>
                    <a:pt x="24" y="288"/>
                    <a:pt x="19" y="284"/>
                  </a:cubicBezTo>
                  <a:cubicBezTo>
                    <a:pt x="7" y="271"/>
                    <a:pt x="0" y="264"/>
                    <a:pt x="10" y="247"/>
                  </a:cubicBezTo>
                  <a:cubicBezTo>
                    <a:pt x="22" y="238"/>
                    <a:pt x="33" y="230"/>
                    <a:pt x="49" y="230"/>
                  </a:cubicBezTo>
                  <a:cubicBezTo>
                    <a:pt x="58" y="233"/>
                    <a:pt x="68" y="235"/>
                    <a:pt x="78" y="238"/>
                  </a:cubicBezTo>
                  <a:cubicBezTo>
                    <a:pt x="90" y="240"/>
                    <a:pt x="111" y="243"/>
                    <a:pt x="121" y="237"/>
                  </a:cubicBezTo>
                  <a:cubicBezTo>
                    <a:pt x="124" y="223"/>
                    <a:pt x="122" y="219"/>
                    <a:pt x="137" y="219"/>
                  </a:cubicBezTo>
                  <a:cubicBezTo>
                    <a:pt x="144" y="223"/>
                    <a:pt x="148" y="226"/>
                    <a:pt x="156" y="226"/>
                  </a:cubicBezTo>
                  <a:cubicBezTo>
                    <a:pt x="174" y="215"/>
                    <a:pt x="191" y="214"/>
                    <a:pt x="211" y="214"/>
                  </a:cubicBezTo>
                  <a:cubicBezTo>
                    <a:pt x="250" y="217"/>
                    <a:pt x="289" y="222"/>
                    <a:pt x="327" y="221"/>
                  </a:cubicBezTo>
                  <a:cubicBezTo>
                    <a:pt x="358" y="213"/>
                    <a:pt x="388" y="206"/>
                    <a:pt x="418" y="194"/>
                  </a:cubicBezTo>
                  <a:cubicBezTo>
                    <a:pt x="429" y="187"/>
                    <a:pt x="475" y="154"/>
                    <a:pt x="455" y="138"/>
                  </a:cubicBezTo>
                  <a:cubicBezTo>
                    <a:pt x="433" y="133"/>
                    <a:pt x="408" y="127"/>
                    <a:pt x="387" y="138"/>
                  </a:cubicBezTo>
                  <a:cubicBezTo>
                    <a:pt x="386" y="138"/>
                    <a:pt x="385" y="138"/>
                    <a:pt x="384" y="138"/>
                  </a:cubicBezTo>
                  <a:cubicBezTo>
                    <a:pt x="379" y="127"/>
                    <a:pt x="372" y="119"/>
                    <a:pt x="363" y="112"/>
                  </a:cubicBezTo>
                  <a:cubicBezTo>
                    <a:pt x="371" y="104"/>
                    <a:pt x="383" y="104"/>
                    <a:pt x="392" y="98"/>
                  </a:cubicBezTo>
                  <a:cubicBezTo>
                    <a:pt x="402" y="83"/>
                    <a:pt x="410" y="73"/>
                    <a:pt x="427" y="65"/>
                  </a:cubicBezTo>
                  <a:cubicBezTo>
                    <a:pt x="442" y="60"/>
                    <a:pt x="442" y="60"/>
                    <a:pt x="444" y="60"/>
                  </a:cubicBezTo>
                  <a:cubicBezTo>
                    <a:pt x="436" y="67"/>
                    <a:pt x="424" y="75"/>
                    <a:pt x="424" y="86"/>
                  </a:cubicBezTo>
                  <a:cubicBezTo>
                    <a:pt x="429" y="90"/>
                    <a:pt x="438" y="82"/>
                    <a:pt x="442" y="79"/>
                  </a:cubicBezTo>
                  <a:cubicBezTo>
                    <a:pt x="452" y="63"/>
                    <a:pt x="464" y="50"/>
                    <a:pt x="486" y="52"/>
                  </a:cubicBezTo>
                  <a:cubicBezTo>
                    <a:pt x="475" y="58"/>
                    <a:pt x="460" y="72"/>
                    <a:pt x="471" y="85"/>
                  </a:cubicBezTo>
                  <a:cubicBezTo>
                    <a:pt x="480" y="85"/>
                    <a:pt x="489" y="63"/>
                    <a:pt x="493" y="57"/>
                  </a:cubicBezTo>
                  <a:cubicBezTo>
                    <a:pt x="496" y="54"/>
                    <a:pt x="499" y="52"/>
                    <a:pt x="503" y="50"/>
                  </a:cubicBezTo>
                  <a:cubicBezTo>
                    <a:pt x="518" y="50"/>
                    <a:pt x="526" y="51"/>
                    <a:pt x="538" y="63"/>
                  </a:cubicBezTo>
                  <a:cubicBezTo>
                    <a:pt x="522" y="65"/>
                    <a:pt x="499" y="73"/>
                    <a:pt x="508" y="93"/>
                  </a:cubicBezTo>
                  <a:cubicBezTo>
                    <a:pt x="514" y="96"/>
                    <a:pt x="525" y="84"/>
                    <a:pt x="530" y="80"/>
                  </a:cubicBezTo>
                  <a:cubicBezTo>
                    <a:pt x="544" y="75"/>
                    <a:pt x="557" y="72"/>
                    <a:pt x="571" y="81"/>
                  </a:cubicBezTo>
                  <a:cubicBezTo>
                    <a:pt x="579" y="96"/>
                    <a:pt x="570" y="109"/>
                    <a:pt x="561" y="122"/>
                  </a:cubicBezTo>
                  <a:cubicBezTo>
                    <a:pt x="561" y="108"/>
                    <a:pt x="560" y="104"/>
                    <a:pt x="548" y="96"/>
                  </a:cubicBezTo>
                  <a:cubicBezTo>
                    <a:pt x="520" y="88"/>
                    <a:pt x="527" y="117"/>
                    <a:pt x="540" y="129"/>
                  </a:cubicBezTo>
                  <a:cubicBezTo>
                    <a:pt x="554" y="129"/>
                    <a:pt x="568" y="124"/>
                    <a:pt x="583" y="125"/>
                  </a:cubicBezTo>
                  <a:cubicBezTo>
                    <a:pt x="584" y="127"/>
                    <a:pt x="586" y="128"/>
                    <a:pt x="588" y="130"/>
                  </a:cubicBezTo>
                  <a:cubicBezTo>
                    <a:pt x="601" y="152"/>
                    <a:pt x="580" y="162"/>
                    <a:pt x="561" y="171"/>
                  </a:cubicBezTo>
                  <a:cubicBezTo>
                    <a:pt x="560" y="171"/>
                    <a:pt x="560" y="171"/>
                    <a:pt x="559" y="171"/>
                  </a:cubicBezTo>
                  <a:cubicBezTo>
                    <a:pt x="566" y="160"/>
                    <a:pt x="565" y="155"/>
                    <a:pt x="555" y="146"/>
                  </a:cubicBezTo>
                  <a:cubicBezTo>
                    <a:pt x="536" y="146"/>
                    <a:pt x="532" y="160"/>
                    <a:pt x="532" y="175"/>
                  </a:cubicBezTo>
                  <a:cubicBezTo>
                    <a:pt x="548" y="197"/>
                    <a:pt x="589" y="201"/>
                    <a:pt x="613" y="194"/>
                  </a:cubicBezTo>
                  <a:cubicBezTo>
                    <a:pt x="621" y="188"/>
                    <a:pt x="639" y="174"/>
                    <a:pt x="631" y="163"/>
                  </a:cubicBezTo>
                  <a:cubicBezTo>
                    <a:pt x="615" y="156"/>
                    <a:pt x="607" y="164"/>
                    <a:pt x="595" y="174"/>
                  </a:cubicBezTo>
                  <a:cubicBezTo>
                    <a:pt x="595" y="152"/>
                    <a:pt x="604" y="136"/>
                    <a:pt x="628" y="136"/>
                  </a:cubicBezTo>
                  <a:cubicBezTo>
                    <a:pt x="648" y="141"/>
                    <a:pt x="656" y="152"/>
                    <a:pt x="656" y="172"/>
                  </a:cubicBezTo>
                  <a:cubicBezTo>
                    <a:pt x="647" y="194"/>
                    <a:pt x="628" y="203"/>
                    <a:pt x="607" y="210"/>
                  </a:cubicBezTo>
                  <a:cubicBezTo>
                    <a:pt x="579" y="214"/>
                    <a:pt x="550" y="206"/>
                    <a:pt x="524" y="196"/>
                  </a:cubicBezTo>
                  <a:cubicBezTo>
                    <a:pt x="518" y="196"/>
                    <a:pt x="517" y="195"/>
                    <a:pt x="512" y="198"/>
                  </a:cubicBezTo>
                  <a:cubicBezTo>
                    <a:pt x="512" y="200"/>
                    <a:pt x="512" y="201"/>
                    <a:pt x="512" y="202"/>
                  </a:cubicBezTo>
                  <a:cubicBezTo>
                    <a:pt x="525" y="214"/>
                    <a:pt x="547" y="220"/>
                    <a:pt x="564" y="226"/>
                  </a:cubicBezTo>
                  <a:cubicBezTo>
                    <a:pt x="569" y="227"/>
                    <a:pt x="668" y="254"/>
                    <a:pt x="655" y="217"/>
                  </a:cubicBezTo>
                  <a:cubicBezTo>
                    <a:pt x="644" y="212"/>
                    <a:pt x="627" y="221"/>
                    <a:pt x="617" y="224"/>
                  </a:cubicBezTo>
                  <a:cubicBezTo>
                    <a:pt x="619" y="210"/>
                    <a:pt x="635" y="200"/>
                    <a:pt x="648" y="196"/>
                  </a:cubicBezTo>
                  <a:cubicBezTo>
                    <a:pt x="667" y="198"/>
                    <a:pt x="681" y="210"/>
                    <a:pt x="681" y="230"/>
                  </a:cubicBezTo>
                  <a:cubicBezTo>
                    <a:pt x="674" y="254"/>
                    <a:pt x="636" y="255"/>
                    <a:pt x="617" y="254"/>
                  </a:cubicBezTo>
                  <a:cubicBezTo>
                    <a:pt x="605" y="250"/>
                    <a:pt x="511" y="216"/>
                    <a:pt x="507" y="221"/>
                  </a:cubicBezTo>
                  <a:cubicBezTo>
                    <a:pt x="511" y="226"/>
                    <a:pt x="517" y="230"/>
                    <a:pt x="518" y="237"/>
                  </a:cubicBezTo>
                  <a:cubicBezTo>
                    <a:pt x="567" y="254"/>
                    <a:pt x="624" y="277"/>
                    <a:pt x="676" y="265"/>
                  </a:cubicBezTo>
                  <a:cubicBezTo>
                    <a:pt x="698" y="255"/>
                    <a:pt x="715" y="238"/>
                    <a:pt x="705" y="213"/>
                  </a:cubicBezTo>
                  <a:cubicBezTo>
                    <a:pt x="694" y="200"/>
                    <a:pt x="685" y="198"/>
                    <a:pt x="669" y="197"/>
                  </a:cubicBezTo>
                  <a:cubicBezTo>
                    <a:pt x="684" y="184"/>
                    <a:pt x="703" y="185"/>
                    <a:pt x="719" y="195"/>
                  </a:cubicBezTo>
                  <a:cubicBezTo>
                    <a:pt x="733" y="222"/>
                    <a:pt x="720" y="251"/>
                    <a:pt x="701" y="272"/>
                  </a:cubicBezTo>
                  <a:cubicBezTo>
                    <a:pt x="689" y="280"/>
                    <a:pt x="689" y="280"/>
                    <a:pt x="674" y="288"/>
                  </a:cubicBezTo>
                  <a:cubicBezTo>
                    <a:pt x="674" y="303"/>
                    <a:pt x="674" y="318"/>
                    <a:pt x="674" y="332"/>
                  </a:cubicBezTo>
                  <a:cubicBezTo>
                    <a:pt x="674" y="332"/>
                    <a:pt x="675" y="333"/>
                    <a:pt x="675" y="333"/>
                  </a:cubicBezTo>
                  <a:cubicBezTo>
                    <a:pt x="698" y="310"/>
                    <a:pt x="695" y="357"/>
                    <a:pt x="695" y="367"/>
                  </a:cubicBezTo>
                  <a:cubicBezTo>
                    <a:pt x="691" y="364"/>
                    <a:pt x="688" y="361"/>
                    <a:pt x="683" y="359"/>
                  </a:cubicBezTo>
                  <a:cubicBezTo>
                    <a:pt x="671" y="364"/>
                    <a:pt x="674" y="376"/>
                    <a:pt x="674" y="387"/>
                  </a:cubicBezTo>
                  <a:cubicBezTo>
                    <a:pt x="674" y="387"/>
                    <a:pt x="674" y="387"/>
                    <a:pt x="675" y="387"/>
                  </a:cubicBezTo>
                  <a:cubicBezTo>
                    <a:pt x="677" y="383"/>
                    <a:pt x="680" y="379"/>
                    <a:pt x="682" y="375"/>
                  </a:cubicBezTo>
                  <a:cubicBezTo>
                    <a:pt x="705" y="364"/>
                    <a:pt x="705" y="399"/>
                    <a:pt x="701" y="412"/>
                  </a:cubicBezTo>
                  <a:cubicBezTo>
                    <a:pt x="700" y="412"/>
                    <a:pt x="700" y="412"/>
                    <a:pt x="699" y="412"/>
                  </a:cubicBezTo>
                  <a:cubicBezTo>
                    <a:pt x="698" y="405"/>
                    <a:pt x="698" y="397"/>
                    <a:pt x="690" y="397"/>
                  </a:cubicBezTo>
                  <a:cubicBezTo>
                    <a:pt x="689" y="399"/>
                    <a:pt x="688" y="401"/>
                    <a:pt x="686" y="402"/>
                  </a:cubicBezTo>
                  <a:cubicBezTo>
                    <a:pt x="678" y="428"/>
                    <a:pt x="666" y="458"/>
                    <a:pt x="683" y="483"/>
                  </a:cubicBezTo>
                  <a:cubicBezTo>
                    <a:pt x="685" y="483"/>
                    <a:pt x="687" y="483"/>
                    <a:pt x="689" y="483"/>
                  </a:cubicBezTo>
                  <a:cubicBezTo>
                    <a:pt x="692" y="479"/>
                    <a:pt x="693" y="473"/>
                    <a:pt x="694" y="468"/>
                  </a:cubicBezTo>
                  <a:cubicBezTo>
                    <a:pt x="698" y="484"/>
                    <a:pt x="698" y="484"/>
                    <a:pt x="699" y="495"/>
                  </a:cubicBezTo>
                  <a:cubicBezTo>
                    <a:pt x="699" y="521"/>
                    <a:pt x="698" y="534"/>
                    <a:pt x="676" y="512"/>
                  </a:cubicBezTo>
                  <a:cubicBezTo>
                    <a:pt x="676" y="512"/>
                    <a:pt x="675" y="512"/>
                    <a:pt x="675" y="513"/>
                  </a:cubicBezTo>
                  <a:cubicBezTo>
                    <a:pt x="675" y="613"/>
                    <a:pt x="675" y="613"/>
                    <a:pt x="674" y="631"/>
                  </a:cubicBezTo>
                  <a:cubicBezTo>
                    <a:pt x="673" y="632"/>
                    <a:pt x="673" y="633"/>
                    <a:pt x="673" y="633"/>
                  </a:cubicBezTo>
                  <a:cubicBezTo>
                    <a:pt x="582" y="649"/>
                    <a:pt x="493" y="665"/>
                    <a:pt x="405" y="694"/>
                  </a:cubicBezTo>
                  <a:cubicBezTo>
                    <a:pt x="398" y="697"/>
                    <a:pt x="390" y="700"/>
                    <a:pt x="383" y="704"/>
                  </a:cubicBezTo>
                  <a:cubicBezTo>
                    <a:pt x="378" y="704"/>
                    <a:pt x="373" y="704"/>
                    <a:pt x="368" y="705"/>
                  </a:cubicBezTo>
                  <a:close/>
                  <a:moveTo>
                    <a:pt x="371" y="683"/>
                  </a:moveTo>
                  <a:cubicBezTo>
                    <a:pt x="282" y="648"/>
                    <a:pt x="190" y="631"/>
                    <a:pt x="96" y="618"/>
                  </a:cubicBezTo>
                  <a:cubicBezTo>
                    <a:pt x="95" y="617"/>
                    <a:pt x="94" y="617"/>
                    <a:pt x="94" y="616"/>
                  </a:cubicBezTo>
                  <a:cubicBezTo>
                    <a:pt x="94" y="513"/>
                    <a:pt x="94" y="409"/>
                    <a:pt x="94" y="306"/>
                  </a:cubicBezTo>
                  <a:cubicBezTo>
                    <a:pt x="96" y="304"/>
                    <a:pt x="106" y="306"/>
                    <a:pt x="110" y="306"/>
                  </a:cubicBezTo>
                  <a:cubicBezTo>
                    <a:pt x="197" y="319"/>
                    <a:pt x="285" y="329"/>
                    <a:pt x="372" y="341"/>
                  </a:cubicBezTo>
                  <a:cubicBezTo>
                    <a:pt x="386" y="339"/>
                    <a:pt x="400" y="337"/>
                    <a:pt x="414" y="336"/>
                  </a:cubicBezTo>
                  <a:cubicBezTo>
                    <a:pt x="494" y="322"/>
                    <a:pt x="624" y="302"/>
                    <a:pt x="640" y="298"/>
                  </a:cubicBezTo>
                  <a:cubicBezTo>
                    <a:pt x="644" y="298"/>
                    <a:pt x="648" y="298"/>
                    <a:pt x="653" y="297"/>
                  </a:cubicBezTo>
                  <a:cubicBezTo>
                    <a:pt x="653" y="299"/>
                    <a:pt x="653" y="299"/>
                    <a:pt x="653" y="615"/>
                  </a:cubicBezTo>
                  <a:cubicBezTo>
                    <a:pt x="653" y="615"/>
                    <a:pt x="652" y="616"/>
                    <a:pt x="651" y="616"/>
                  </a:cubicBezTo>
                  <a:cubicBezTo>
                    <a:pt x="594" y="625"/>
                    <a:pt x="537" y="638"/>
                    <a:pt x="481" y="650"/>
                  </a:cubicBezTo>
                  <a:cubicBezTo>
                    <a:pt x="447" y="659"/>
                    <a:pt x="412" y="668"/>
                    <a:pt x="380" y="683"/>
                  </a:cubicBezTo>
                  <a:cubicBezTo>
                    <a:pt x="377" y="683"/>
                    <a:pt x="374" y="683"/>
                    <a:pt x="371" y="683"/>
                  </a:cubicBezTo>
                  <a:close/>
                  <a:moveTo>
                    <a:pt x="357" y="320"/>
                  </a:moveTo>
                  <a:cubicBezTo>
                    <a:pt x="348" y="317"/>
                    <a:pt x="344" y="311"/>
                    <a:pt x="340" y="303"/>
                  </a:cubicBezTo>
                  <a:cubicBezTo>
                    <a:pt x="340" y="295"/>
                    <a:pt x="346" y="292"/>
                    <a:pt x="352" y="288"/>
                  </a:cubicBezTo>
                  <a:cubicBezTo>
                    <a:pt x="357" y="288"/>
                    <a:pt x="367" y="288"/>
                    <a:pt x="370" y="291"/>
                  </a:cubicBezTo>
                  <a:cubicBezTo>
                    <a:pt x="366" y="301"/>
                    <a:pt x="357" y="291"/>
                    <a:pt x="358" y="307"/>
                  </a:cubicBezTo>
                  <a:cubicBezTo>
                    <a:pt x="362" y="311"/>
                    <a:pt x="368" y="315"/>
                    <a:pt x="369" y="319"/>
                  </a:cubicBezTo>
                  <a:cubicBezTo>
                    <a:pt x="365" y="320"/>
                    <a:pt x="361" y="320"/>
                    <a:pt x="357" y="320"/>
                  </a:cubicBezTo>
                  <a:close/>
                  <a:moveTo>
                    <a:pt x="389" y="319"/>
                  </a:moveTo>
                  <a:cubicBezTo>
                    <a:pt x="385" y="316"/>
                    <a:pt x="386" y="311"/>
                    <a:pt x="386" y="306"/>
                  </a:cubicBezTo>
                  <a:cubicBezTo>
                    <a:pt x="394" y="281"/>
                    <a:pt x="447" y="286"/>
                    <a:pt x="466" y="295"/>
                  </a:cubicBezTo>
                  <a:cubicBezTo>
                    <a:pt x="466" y="297"/>
                    <a:pt x="466" y="299"/>
                    <a:pt x="466" y="300"/>
                  </a:cubicBezTo>
                  <a:cubicBezTo>
                    <a:pt x="464" y="302"/>
                    <a:pt x="462" y="305"/>
                    <a:pt x="460" y="307"/>
                  </a:cubicBezTo>
                  <a:cubicBezTo>
                    <a:pt x="457" y="308"/>
                    <a:pt x="429" y="312"/>
                    <a:pt x="389" y="319"/>
                  </a:cubicBezTo>
                  <a:close/>
                  <a:moveTo>
                    <a:pt x="318" y="314"/>
                  </a:moveTo>
                  <a:cubicBezTo>
                    <a:pt x="305" y="310"/>
                    <a:pt x="305" y="292"/>
                    <a:pt x="316" y="286"/>
                  </a:cubicBezTo>
                  <a:cubicBezTo>
                    <a:pt x="321" y="286"/>
                    <a:pt x="328" y="284"/>
                    <a:pt x="328" y="290"/>
                  </a:cubicBezTo>
                  <a:cubicBezTo>
                    <a:pt x="316" y="298"/>
                    <a:pt x="321" y="302"/>
                    <a:pt x="322" y="313"/>
                  </a:cubicBezTo>
                  <a:cubicBezTo>
                    <a:pt x="321" y="313"/>
                    <a:pt x="319" y="314"/>
                    <a:pt x="318" y="314"/>
                  </a:cubicBezTo>
                  <a:close/>
                  <a:moveTo>
                    <a:pt x="291" y="311"/>
                  </a:moveTo>
                  <a:cubicBezTo>
                    <a:pt x="280" y="309"/>
                    <a:pt x="269" y="307"/>
                    <a:pt x="258" y="305"/>
                  </a:cubicBezTo>
                  <a:cubicBezTo>
                    <a:pt x="258" y="293"/>
                    <a:pt x="289" y="275"/>
                    <a:pt x="301" y="275"/>
                  </a:cubicBezTo>
                  <a:cubicBezTo>
                    <a:pt x="302" y="276"/>
                    <a:pt x="302" y="276"/>
                    <a:pt x="302" y="277"/>
                  </a:cubicBezTo>
                  <a:cubicBezTo>
                    <a:pt x="296" y="285"/>
                    <a:pt x="291" y="289"/>
                    <a:pt x="291" y="300"/>
                  </a:cubicBezTo>
                  <a:cubicBezTo>
                    <a:pt x="293" y="303"/>
                    <a:pt x="296" y="306"/>
                    <a:pt x="297" y="310"/>
                  </a:cubicBezTo>
                  <a:cubicBezTo>
                    <a:pt x="295" y="310"/>
                    <a:pt x="293" y="310"/>
                    <a:pt x="291" y="311"/>
                  </a:cubicBezTo>
                  <a:close/>
                  <a:moveTo>
                    <a:pt x="522" y="297"/>
                  </a:moveTo>
                  <a:cubicBezTo>
                    <a:pt x="522" y="294"/>
                    <a:pt x="523" y="290"/>
                    <a:pt x="523" y="287"/>
                  </a:cubicBezTo>
                  <a:cubicBezTo>
                    <a:pt x="510" y="278"/>
                    <a:pt x="476" y="280"/>
                    <a:pt x="468" y="265"/>
                  </a:cubicBezTo>
                  <a:cubicBezTo>
                    <a:pt x="468" y="236"/>
                    <a:pt x="489" y="247"/>
                    <a:pt x="502" y="261"/>
                  </a:cubicBezTo>
                  <a:cubicBezTo>
                    <a:pt x="507" y="261"/>
                    <a:pt x="512" y="256"/>
                    <a:pt x="515" y="253"/>
                  </a:cubicBezTo>
                  <a:cubicBezTo>
                    <a:pt x="542" y="256"/>
                    <a:pt x="573" y="271"/>
                    <a:pt x="597" y="282"/>
                  </a:cubicBezTo>
                  <a:cubicBezTo>
                    <a:pt x="597" y="283"/>
                    <a:pt x="597" y="284"/>
                    <a:pt x="597" y="285"/>
                  </a:cubicBezTo>
                  <a:cubicBezTo>
                    <a:pt x="590" y="287"/>
                    <a:pt x="590" y="287"/>
                    <a:pt x="522" y="297"/>
                  </a:cubicBezTo>
                  <a:close/>
                  <a:moveTo>
                    <a:pt x="174" y="295"/>
                  </a:moveTo>
                  <a:cubicBezTo>
                    <a:pt x="162" y="293"/>
                    <a:pt x="150" y="291"/>
                    <a:pt x="139" y="289"/>
                  </a:cubicBezTo>
                  <a:cubicBezTo>
                    <a:pt x="138" y="289"/>
                    <a:pt x="138" y="288"/>
                    <a:pt x="138" y="288"/>
                  </a:cubicBezTo>
                  <a:cubicBezTo>
                    <a:pt x="146" y="285"/>
                    <a:pt x="156" y="280"/>
                    <a:pt x="156" y="269"/>
                  </a:cubicBezTo>
                  <a:cubicBezTo>
                    <a:pt x="154" y="267"/>
                    <a:pt x="152" y="264"/>
                    <a:pt x="150" y="262"/>
                  </a:cubicBezTo>
                  <a:cubicBezTo>
                    <a:pt x="140" y="255"/>
                    <a:pt x="130" y="251"/>
                    <a:pt x="144" y="245"/>
                  </a:cubicBezTo>
                  <a:cubicBezTo>
                    <a:pt x="162" y="245"/>
                    <a:pt x="164" y="258"/>
                    <a:pt x="174" y="270"/>
                  </a:cubicBezTo>
                  <a:cubicBezTo>
                    <a:pt x="191" y="275"/>
                    <a:pt x="193" y="263"/>
                    <a:pt x="196" y="251"/>
                  </a:cubicBezTo>
                  <a:cubicBezTo>
                    <a:pt x="202" y="248"/>
                    <a:pt x="210" y="249"/>
                    <a:pt x="218" y="249"/>
                  </a:cubicBezTo>
                  <a:cubicBezTo>
                    <a:pt x="247" y="260"/>
                    <a:pt x="186" y="291"/>
                    <a:pt x="181" y="294"/>
                  </a:cubicBezTo>
                  <a:cubicBezTo>
                    <a:pt x="179" y="294"/>
                    <a:pt x="176" y="295"/>
                    <a:pt x="174" y="295"/>
                  </a:cubicBezTo>
                  <a:close/>
                  <a:moveTo>
                    <a:pt x="109" y="287"/>
                  </a:moveTo>
                  <a:cubicBezTo>
                    <a:pt x="100" y="286"/>
                    <a:pt x="84" y="285"/>
                    <a:pt x="78" y="278"/>
                  </a:cubicBezTo>
                  <a:cubicBezTo>
                    <a:pt x="69" y="239"/>
                    <a:pt x="151" y="268"/>
                    <a:pt x="120" y="287"/>
                  </a:cubicBezTo>
                  <a:cubicBezTo>
                    <a:pt x="116" y="287"/>
                    <a:pt x="112" y="287"/>
                    <a:pt x="109" y="287"/>
                  </a:cubicBezTo>
                  <a:close/>
                  <a:moveTo>
                    <a:pt x="313" y="274"/>
                  </a:moveTo>
                  <a:cubicBezTo>
                    <a:pt x="313" y="274"/>
                    <a:pt x="313" y="273"/>
                    <a:pt x="313" y="273"/>
                  </a:cubicBezTo>
                  <a:cubicBezTo>
                    <a:pt x="314" y="269"/>
                    <a:pt x="332" y="267"/>
                    <a:pt x="336" y="266"/>
                  </a:cubicBezTo>
                  <a:cubicBezTo>
                    <a:pt x="336" y="266"/>
                    <a:pt x="337" y="267"/>
                    <a:pt x="337" y="267"/>
                  </a:cubicBezTo>
                  <a:cubicBezTo>
                    <a:pt x="336" y="270"/>
                    <a:pt x="318" y="273"/>
                    <a:pt x="313" y="274"/>
                  </a:cubicBezTo>
                  <a:close/>
                  <a:moveTo>
                    <a:pt x="368" y="273"/>
                  </a:moveTo>
                  <a:cubicBezTo>
                    <a:pt x="362" y="272"/>
                    <a:pt x="356" y="269"/>
                    <a:pt x="350" y="267"/>
                  </a:cubicBezTo>
                  <a:cubicBezTo>
                    <a:pt x="341" y="267"/>
                    <a:pt x="341" y="267"/>
                    <a:pt x="341" y="266"/>
                  </a:cubicBezTo>
                  <a:cubicBezTo>
                    <a:pt x="361" y="262"/>
                    <a:pt x="381" y="258"/>
                    <a:pt x="401" y="254"/>
                  </a:cubicBezTo>
                  <a:cubicBezTo>
                    <a:pt x="410" y="250"/>
                    <a:pt x="440" y="231"/>
                    <a:pt x="443" y="251"/>
                  </a:cubicBezTo>
                  <a:cubicBezTo>
                    <a:pt x="424" y="273"/>
                    <a:pt x="396" y="270"/>
                    <a:pt x="368" y="273"/>
                  </a:cubicBezTo>
                  <a:close/>
                  <a:moveTo>
                    <a:pt x="75" y="219"/>
                  </a:moveTo>
                  <a:cubicBezTo>
                    <a:pt x="49" y="214"/>
                    <a:pt x="29" y="205"/>
                    <a:pt x="16" y="181"/>
                  </a:cubicBezTo>
                  <a:cubicBezTo>
                    <a:pt x="14" y="156"/>
                    <a:pt x="30" y="150"/>
                    <a:pt x="51" y="150"/>
                  </a:cubicBezTo>
                  <a:cubicBezTo>
                    <a:pt x="64" y="156"/>
                    <a:pt x="57" y="173"/>
                    <a:pt x="45" y="176"/>
                  </a:cubicBezTo>
                  <a:cubicBezTo>
                    <a:pt x="46" y="169"/>
                    <a:pt x="55" y="164"/>
                    <a:pt x="49" y="157"/>
                  </a:cubicBezTo>
                  <a:cubicBezTo>
                    <a:pt x="29" y="148"/>
                    <a:pt x="16" y="161"/>
                    <a:pt x="21" y="181"/>
                  </a:cubicBezTo>
                  <a:cubicBezTo>
                    <a:pt x="37" y="211"/>
                    <a:pt x="85" y="220"/>
                    <a:pt x="115" y="211"/>
                  </a:cubicBezTo>
                  <a:cubicBezTo>
                    <a:pt x="121" y="208"/>
                    <a:pt x="121" y="208"/>
                    <a:pt x="127" y="202"/>
                  </a:cubicBezTo>
                  <a:cubicBezTo>
                    <a:pt x="126" y="189"/>
                    <a:pt x="123" y="184"/>
                    <a:pt x="109" y="188"/>
                  </a:cubicBezTo>
                  <a:cubicBezTo>
                    <a:pt x="108" y="190"/>
                    <a:pt x="108" y="190"/>
                    <a:pt x="108" y="198"/>
                  </a:cubicBezTo>
                  <a:cubicBezTo>
                    <a:pt x="88" y="192"/>
                    <a:pt x="87" y="181"/>
                    <a:pt x="87" y="162"/>
                  </a:cubicBezTo>
                  <a:cubicBezTo>
                    <a:pt x="89" y="156"/>
                    <a:pt x="89" y="156"/>
                    <a:pt x="90" y="154"/>
                  </a:cubicBezTo>
                  <a:cubicBezTo>
                    <a:pt x="95" y="154"/>
                    <a:pt x="100" y="160"/>
                    <a:pt x="104" y="163"/>
                  </a:cubicBezTo>
                  <a:cubicBezTo>
                    <a:pt x="120" y="168"/>
                    <a:pt x="138" y="162"/>
                    <a:pt x="154" y="158"/>
                  </a:cubicBezTo>
                  <a:cubicBezTo>
                    <a:pt x="166" y="159"/>
                    <a:pt x="207" y="167"/>
                    <a:pt x="214" y="153"/>
                  </a:cubicBezTo>
                  <a:cubicBezTo>
                    <a:pt x="208" y="142"/>
                    <a:pt x="158" y="147"/>
                    <a:pt x="148" y="147"/>
                  </a:cubicBezTo>
                  <a:cubicBezTo>
                    <a:pt x="137" y="149"/>
                    <a:pt x="126" y="151"/>
                    <a:pt x="114" y="151"/>
                  </a:cubicBezTo>
                  <a:cubicBezTo>
                    <a:pt x="105" y="148"/>
                    <a:pt x="76" y="138"/>
                    <a:pt x="76" y="124"/>
                  </a:cubicBezTo>
                  <a:cubicBezTo>
                    <a:pt x="88" y="123"/>
                    <a:pt x="95" y="129"/>
                    <a:pt x="104" y="136"/>
                  </a:cubicBezTo>
                  <a:cubicBezTo>
                    <a:pt x="108" y="137"/>
                    <a:pt x="113" y="139"/>
                    <a:pt x="117" y="140"/>
                  </a:cubicBezTo>
                  <a:cubicBezTo>
                    <a:pt x="128" y="140"/>
                    <a:pt x="128" y="140"/>
                    <a:pt x="156" y="138"/>
                  </a:cubicBezTo>
                  <a:cubicBezTo>
                    <a:pt x="180" y="138"/>
                    <a:pt x="204" y="141"/>
                    <a:pt x="228" y="145"/>
                  </a:cubicBezTo>
                  <a:cubicBezTo>
                    <a:pt x="243" y="149"/>
                    <a:pt x="308" y="173"/>
                    <a:pt x="308" y="138"/>
                  </a:cubicBezTo>
                  <a:cubicBezTo>
                    <a:pt x="297" y="130"/>
                    <a:pt x="272" y="139"/>
                    <a:pt x="260" y="140"/>
                  </a:cubicBezTo>
                  <a:cubicBezTo>
                    <a:pt x="229" y="133"/>
                    <a:pt x="199" y="127"/>
                    <a:pt x="169" y="120"/>
                  </a:cubicBezTo>
                  <a:cubicBezTo>
                    <a:pt x="163" y="117"/>
                    <a:pt x="156" y="109"/>
                    <a:pt x="149" y="109"/>
                  </a:cubicBezTo>
                  <a:cubicBezTo>
                    <a:pt x="145" y="114"/>
                    <a:pt x="145" y="122"/>
                    <a:pt x="147" y="128"/>
                  </a:cubicBezTo>
                  <a:cubicBezTo>
                    <a:pt x="145" y="127"/>
                    <a:pt x="143" y="127"/>
                    <a:pt x="141" y="126"/>
                  </a:cubicBezTo>
                  <a:cubicBezTo>
                    <a:pt x="139" y="121"/>
                    <a:pt x="134" y="103"/>
                    <a:pt x="131" y="103"/>
                  </a:cubicBezTo>
                  <a:cubicBezTo>
                    <a:pt x="127" y="111"/>
                    <a:pt x="127" y="115"/>
                    <a:pt x="126" y="123"/>
                  </a:cubicBezTo>
                  <a:cubicBezTo>
                    <a:pt x="120" y="117"/>
                    <a:pt x="117" y="111"/>
                    <a:pt x="113" y="104"/>
                  </a:cubicBezTo>
                  <a:cubicBezTo>
                    <a:pt x="110" y="101"/>
                    <a:pt x="106" y="98"/>
                    <a:pt x="103" y="95"/>
                  </a:cubicBezTo>
                  <a:cubicBezTo>
                    <a:pt x="91" y="90"/>
                    <a:pt x="89" y="87"/>
                    <a:pt x="89" y="74"/>
                  </a:cubicBezTo>
                  <a:cubicBezTo>
                    <a:pt x="93" y="72"/>
                    <a:pt x="96" y="71"/>
                    <a:pt x="101" y="71"/>
                  </a:cubicBezTo>
                  <a:cubicBezTo>
                    <a:pt x="102" y="69"/>
                    <a:pt x="102" y="69"/>
                    <a:pt x="104" y="60"/>
                  </a:cubicBezTo>
                  <a:cubicBezTo>
                    <a:pt x="113" y="54"/>
                    <a:pt x="121" y="58"/>
                    <a:pt x="126" y="65"/>
                  </a:cubicBezTo>
                  <a:cubicBezTo>
                    <a:pt x="129" y="76"/>
                    <a:pt x="129" y="76"/>
                    <a:pt x="130" y="78"/>
                  </a:cubicBezTo>
                  <a:cubicBezTo>
                    <a:pt x="130" y="78"/>
                    <a:pt x="131" y="78"/>
                    <a:pt x="132" y="78"/>
                  </a:cubicBezTo>
                  <a:cubicBezTo>
                    <a:pt x="133" y="75"/>
                    <a:pt x="135" y="73"/>
                    <a:pt x="137" y="70"/>
                  </a:cubicBezTo>
                  <a:cubicBezTo>
                    <a:pt x="139" y="70"/>
                    <a:pt x="141" y="70"/>
                    <a:pt x="144" y="70"/>
                  </a:cubicBezTo>
                  <a:cubicBezTo>
                    <a:pt x="149" y="76"/>
                    <a:pt x="154" y="82"/>
                    <a:pt x="159" y="89"/>
                  </a:cubicBezTo>
                  <a:cubicBezTo>
                    <a:pt x="171" y="95"/>
                    <a:pt x="209" y="108"/>
                    <a:pt x="219" y="93"/>
                  </a:cubicBezTo>
                  <a:cubicBezTo>
                    <a:pt x="217" y="88"/>
                    <a:pt x="214" y="86"/>
                    <a:pt x="210" y="83"/>
                  </a:cubicBezTo>
                  <a:cubicBezTo>
                    <a:pt x="204" y="66"/>
                    <a:pt x="225" y="60"/>
                    <a:pt x="238" y="63"/>
                  </a:cubicBezTo>
                  <a:cubicBezTo>
                    <a:pt x="248" y="69"/>
                    <a:pt x="253" y="74"/>
                    <a:pt x="260" y="78"/>
                  </a:cubicBezTo>
                  <a:cubicBezTo>
                    <a:pt x="284" y="81"/>
                    <a:pt x="305" y="89"/>
                    <a:pt x="317" y="62"/>
                  </a:cubicBezTo>
                  <a:cubicBezTo>
                    <a:pt x="317" y="51"/>
                    <a:pt x="315" y="40"/>
                    <a:pt x="315" y="29"/>
                  </a:cubicBezTo>
                  <a:cubicBezTo>
                    <a:pt x="317" y="26"/>
                    <a:pt x="319" y="24"/>
                    <a:pt x="320" y="21"/>
                  </a:cubicBezTo>
                  <a:cubicBezTo>
                    <a:pt x="322" y="21"/>
                    <a:pt x="324" y="21"/>
                    <a:pt x="326" y="20"/>
                  </a:cubicBezTo>
                  <a:cubicBezTo>
                    <a:pt x="329" y="23"/>
                    <a:pt x="331" y="26"/>
                    <a:pt x="333" y="29"/>
                  </a:cubicBezTo>
                  <a:cubicBezTo>
                    <a:pt x="333" y="29"/>
                    <a:pt x="334" y="29"/>
                    <a:pt x="335" y="29"/>
                  </a:cubicBezTo>
                  <a:cubicBezTo>
                    <a:pt x="344" y="13"/>
                    <a:pt x="342" y="3"/>
                    <a:pt x="363" y="0"/>
                  </a:cubicBezTo>
                  <a:cubicBezTo>
                    <a:pt x="382" y="17"/>
                    <a:pt x="360" y="38"/>
                    <a:pt x="348" y="52"/>
                  </a:cubicBezTo>
                  <a:cubicBezTo>
                    <a:pt x="333" y="82"/>
                    <a:pt x="316" y="113"/>
                    <a:pt x="278" y="99"/>
                  </a:cubicBezTo>
                  <a:cubicBezTo>
                    <a:pt x="270" y="94"/>
                    <a:pt x="235" y="74"/>
                    <a:pt x="235" y="98"/>
                  </a:cubicBezTo>
                  <a:cubicBezTo>
                    <a:pt x="245" y="112"/>
                    <a:pt x="274" y="122"/>
                    <a:pt x="291" y="116"/>
                  </a:cubicBezTo>
                  <a:cubicBezTo>
                    <a:pt x="305" y="109"/>
                    <a:pt x="308" y="107"/>
                    <a:pt x="323" y="107"/>
                  </a:cubicBezTo>
                  <a:cubicBezTo>
                    <a:pt x="344" y="112"/>
                    <a:pt x="344" y="112"/>
                    <a:pt x="356" y="114"/>
                  </a:cubicBezTo>
                  <a:cubicBezTo>
                    <a:pt x="365" y="123"/>
                    <a:pt x="372" y="130"/>
                    <a:pt x="371" y="143"/>
                  </a:cubicBezTo>
                  <a:cubicBezTo>
                    <a:pt x="367" y="145"/>
                    <a:pt x="362" y="147"/>
                    <a:pt x="358" y="150"/>
                  </a:cubicBezTo>
                  <a:cubicBezTo>
                    <a:pt x="347" y="153"/>
                    <a:pt x="330" y="152"/>
                    <a:pt x="323" y="162"/>
                  </a:cubicBezTo>
                  <a:cubicBezTo>
                    <a:pt x="323" y="163"/>
                    <a:pt x="324" y="164"/>
                    <a:pt x="325" y="166"/>
                  </a:cubicBezTo>
                  <a:cubicBezTo>
                    <a:pt x="332" y="166"/>
                    <a:pt x="340" y="164"/>
                    <a:pt x="347" y="162"/>
                  </a:cubicBezTo>
                  <a:cubicBezTo>
                    <a:pt x="401" y="142"/>
                    <a:pt x="405" y="139"/>
                    <a:pt x="407" y="140"/>
                  </a:cubicBezTo>
                  <a:cubicBezTo>
                    <a:pt x="394" y="149"/>
                    <a:pt x="394" y="149"/>
                    <a:pt x="382" y="156"/>
                  </a:cubicBezTo>
                  <a:cubicBezTo>
                    <a:pt x="371" y="160"/>
                    <a:pt x="354" y="165"/>
                    <a:pt x="345" y="173"/>
                  </a:cubicBezTo>
                  <a:cubicBezTo>
                    <a:pt x="346" y="174"/>
                    <a:pt x="346" y="174"/>
                    <a:pt x="346" y="175"/>
                  </a:cubicBezTo>
                  <a:cubicBezTo>
                    <a:pt x="367" y="175"/>
                    <a:pt x="389" y="164"/>
                    <a:pt x="408" y="158"/>
                  </a:cubicBezTo>
                  <a:cubicBezTo>
                    <a:pt x="428" y="148"/>
                    <a:pt x="428" y="148"/>
                    <a:pt x="431" y="145"/>
                  </a:cubicBezTo>
                  <a:cubicBezTo>
                    <a:pt x="432" y="145"/>
                    <a:pt x="432" y="145"/>
                    <a:pt x="433" y="146"/>
                  </a:cubicBezTo>
                  <a:cubicBezTo>
                    <a:pt x="417" y="161"/>
                    <a:pt x="391" y="170"/>
                    <a:pt x="371" y="178"/>
                  </a:cubicBezTo>
                  <a:cubicBezTo>
                    <a:pt x="371" y="178"/>
                    <a:pt x="371" y="179"/>
                    <a:pt x="371" y="179"/>
                  </a:cubicBezTo>
                  <a:cubicBezTo>
                    <a:pt x="398" y="178"/>
                    <a:pt x="425" y="170"/>
                    <a:pt x="449" y="155"/>
                  </a:cubicBezTo>
                  <a:cubicBezTo>
                    <a:pt x="449" y="155"/>
                    <a:pt x="450" y="155"/>
                    <a:pt x="451" y="156"/>
                  </a:cubicBezTo>
                  <a:cubicBezTo>
                    <a:pt x="439" y="169"/>
                    <a:pt x="428" y="177"/>
                    <a:pt x="412" y="185"/>
                  </a:cubicBezTo>
                  <a:cubicBezTo>
                    <a:pt x="404" y="188"/>
                    <a:pt x="396" y="191"/>
                    <a:pt x="389" y="194"/>
                  </a:cubicBezTo>
                  <a:cubicBezTo>
                    <a:pt x="350" y="199"/>
                    <a:pt x="312" y="203"/>
                    <a:pt x="273" y="199"/>
                  </a:cubicBezTo>
                  <a:cubicBezTo>
                    <a:pt x="239" y="193"/>
                    <a:pt x="154" y="157"/>
                    <a:pt x="132" y="202"/>
                  </a:cubicBezTo>
                  <a:cubicBezTo>
                    <a:pt x="118" y="218"/>
                    <a:pt x="94" y="218"/>
                    <a:pt x="75" y="219"/>
                  </a:cubicBezTo>
                  <a:close/>
                  <a:moveTo>
                    <a:pt x="251" y="105"/>
                  </a:moveTo>
                  <a:cubicBezTo>
                    <a:pt x="249" y="104"/>
                    <a:pt x="248" y="104"/>
                    <a:pt x="247" y="103"/>
                  </a:cubicBezTo>
                  <a:cubicBezTo>
                    <a:pt x="247" y="101"/>
                    <a:pt x="247" y="98"/>
                    <a:pt x="247" y="96"/>
                  </a:cubicBezTo>
                  <a:cubicBezTo>
                    <a:pt x="255" y="92"/>
                    <a:pt x="258" y="96"/>
                    <a:pt x="260" y="102"/>
                  </a:cubicBezTo>
                  <a:cubicBezTo>
                    <a:pt x="256" y="104"/>
                    <a:pt x="254" y="105"/>
                    <a:pt x="251" y="105"/>
                  </a:cubicBezTo>
                  <a:close/>
                  <a:moveTo>
                    <a:pt x="351" y="103"/>
                  </a:moveTo>
                  <a:cubicBezTo>
                    <a:pt x="350" y="103"/>
                    <a:pt x="350" y="102"/>
                    <a:pt x="349" y="102"/>
                  </a:cubicBezTo>
                  <a:cubicBezTo>
                    <a:pt x="355" y="98"/>
                    <a:pt x="364" y="91"/>
                    <a:pt x="364" y="84"/>
                  </a:cubicBezTo>
                  <a:cubicBezTo>
                    <a:pt x="354" y="77"/>
                    <a:pt x="346" y="89"/>
                    <a:pt x="340" y="97"/>
                  </a:cubicBezTo>
                  <a:cubicBezTo>
                    <a:pt x="340" y="80"/>
                    <a:pt x="353" y="63"/>
                    <a:pt x="365" y="52"/>
                  </a:cubicBezTo>
                  <a:cubicBezTo>
                    <a:pt x="377" y="45"/>
                    <a:pt x="391" y="36"/>
                    <a:pt x="405" y="35"/>
                  </a:cubicBezTo>
                  <a:cubicBezTo>
                    <a:pt x="386" y="80"/>
                    <a:pt x="386" y="80"/>
                    <a:pt x="380" y="91"/>
                  </a:cubicBezTo>
                  <a:cubicBezTo>
                    <a:pt x="371" y="100"/>
                    <a:pt x="363" y="103"/>
                    <a:pt x="351" y="103"/>
                  </a:cubicBezTo>
                  <a:close/>
                  <a:moveTo>
                    <a:pt x="392" y="644"/>
                  </a:moveTo>
                  <a:cubicBezTo>
                    <a:pt x="392" y="612"/>
                    <a:pt x="391" y="580"/>
                    <a:pt x="391" y="549"/>
                  </a:cubicBezTo>
                  <a:cubicBezTo>
                    <a:pt x="383" y="549"/>
                    <a:pt x="364" y="545"/>
                    <a:pt x="356" y="549"/>
                  </a:cubicBezTo>
                  <a:cubicBezTo>
                    <a:pt x="356" y="580"/>
                    <a:pt x="356" y="611"/>
                    <a:pt x="356" y="643"/>
                  </a:cubicBezTo>
                  <a:cubicBezTo>
                    <a:pt x="279" y="620"/>
                    <a:pt x="201" y="600"/>
                    <a:pt x="121" y="594"/>
                  </a:cubicBezTo>
                  <a:cubicBezTo>
                    <a:pt x="121" y="506"/>
                    <a:pt x="121" y="418"/>
                    <a:pt x="121" y="331"/>
                  </a:cubicBezTo>
                  <a:cubicBezTo>
                    <a:pt x="194" y="342"/>
                    <a:pt x="269" y="353"/>
                    <a:pt x="344" y="361"/>
                  </a:cubicBezTo>
                  <a:cubicBezTo>
                    <a:pt x="347" y="362"/>
                    <a:pt x="350" y="363"/>
                    <a:pt x="354" y="364"/>
                  </a:cubicBezTo>
                  <a:cubicBezTo>
                    <a:pt x="354" y="390"/>
                    <a:pt x="355" y="417"/>
                    <a:pt x="355" y="444"/>
                  </a:cubicBezTo>
                  <a:cubicBezTo>
                    <a:pt x="367" y="444"/>
                    <a:pt x="379" y="444"/>
                    <a:pt x="390" y="444"/>
                  </a:cubicBezTo>
                  <a:cubicBezTo>
                    <a:pt x="391" y="417"/>
                    <a:pt x="391" y="390"/>
                    <a:pt x="391" y="363"/>
                  </a:cubicBezTo>
                  <a:cubicBezTo>
                    <a:pt x="427" y="359"/>
                    <a:pt x="462" y="352"/>
                    <a:pt x="498" y="346"/>
                  </a:cubicBezTo>
                  <a:cubicBezTo>
                    <a:pt x="547" y="340"/>
                    <a:pt x="619" y="328"/>
                    <a:pt x="627" y="327"/>
                  </a:cubicBezTo>
                  <a:cubicBezTo>
                    <a:pt x="627" y="415"/>
                    <a:pt x="628" y="503"/>
                    <a:pt x="628" y="591"/>
                  </a:cubicBezTo>
                  <a:cubicBezTo>
                    <a:pt x="578" y="597"/>
                    <a:pt x="528" y="611"/>
                    <a:pt x="480" y="621"/>
                  </a:cubicBezTo>
                  <a:cubicBezTo>
                    <a:pt x="451" y="628"/>
                    <a:pt x="421" y="637"/>
                    <a:pt x="392" y="644"/>
                  </a:cubicBezTo>
                  <a:close/>
                </a:path>
              </a:pathLst>
            </a:custGeom>
            <a:solidFill>
              <a:srgbClr val="00CCFF">
                <a:alpha val="100000"/>
              </a:srgbClr>
            </a:solidFill>
            <a:ln w="1270" cap="flat" cmpd="sng">
              <a:solidFill>
                <a:srgbClr val="969696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7" name="Text Box 13"/>
            <p:cNvSpPr txBox="1"/>
            <p:nvPr/>
          </p:nvSpPr>
          <p:spPr>
            <a:xfrm>
              <a:off x="1230" y="2823"/>
              <a:ext cx="11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pPr lvl="0" eaLnBrk="1" hangingPunct="1">
                <a:buNone/>
              </a:pPr>
              <a:endParaRPr lang="zh-CN" altLang="en-US" b="1" dirty="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endParaRPr>
            </a:p>
          </p:txBody>
        </p:sp>
      </p:grpSp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362200"/>
            <a:ext cx="9144000" cy="533400"/>
          </a:xfrm>
        </p:spPr>
        <p:txBody>
          <a:bodyPr/>
          <a:lstStyle>
            <a:lvl1pPr algn="ctr">
              <a:defRPr sz="4000">
                <a:solidFill>
                  <a:srgbClr val="3A75A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971800"/>
            <a:ext cx="9144000" cy="381000"/>
          </a:xfrm>
        </p:spPr>
        <p:txBody>
          <a:bodyPr/>
          <a:lstStyle>
            <a:lvl1pPr marL="0" indent="0" algn="ctr">
              <a:defRPr sz="2000">
                <a:solidFill>
                  <a:schemeClr val="bg2"/>
                </a:solidFill>
              </a:defRPr>
            </a:lvl1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1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89725"/>
            <a:ext cx="2133600" cy="16827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b="0" smtClean="0">
                <a:latin typeface="Arial Black" panose="020B0A040201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89725"/>
            <a:ext cx="2895600" cy="16827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b="0" smtClean="0">
                <a:latin typeface="Arial Black" panose="020B0A040201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5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89725"/>
            <a:ext cx="2133600" cy="16827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>
              <a:buNone/>
            </a:pPr>
            <a:fld id="{9A0DB2DC-4C9A-4742-B13C-FB6460FD3503}" type="slidenum">
              <a:rPr lang="zh-CN" altLang="en-US" dirty="0">
                <a:latin typeface="Arial Black" panose="020B0A04020102020204" pitchFamily="34" charset="0"/>
                <a:ea typeface="宋体" panose="02010600030101010101" pitchFamily="2" charset="-122"/>
              </a:rPr>
            </a:fld>
            <a:endParaRPr lang="zh-CN" altLang="en-US" dirty="0">
              <a:latin typeface="Arial Black" panose="020B0A040201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76200"/>
            <a:ext cx="2286000" cy="63246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0" y="76200"/>
            <a:ext cx="6705600" cy="63246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ransition spd="med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6096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066800" y="990600"/>
            <a:ext cx="3848100" cy="5410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5067300" y="990600"/>
            <a:ext cx="3848100" cy="26289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5067300" y="3771900"/>
            <a:ext cx="3848100" cy="26289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ransition spd="med"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0" y="76200"/>
            <a:ext cx="9144000" cy="63246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066800" y="990600"/>
            <a:ext cx="38481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067300" y="990600"/>
            <a:ext cx="38481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300000"/>
              <a:buFontTx/>
              <a:buNone/>
              <a:defRPr/>
            </a:pPr>
            <a:endParaRPr kumimoji="0" lang="zh-CN" altLang="en-US" sz="32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image" Target="../media/image2.jpeg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6096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1066800" y="990600"/>
            <a:ext cx="7848600" cy="5410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828800" y="6661150"/>
            <a:ext cx="2133600" cy="1968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000" b="1" smtClean="0">
                <a:latin typeface="+mn-lt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38600" y="6689725"/>
            <a:ext cx="2895600" cy="1682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000" b="1" smtClean="0">
                <a:latin typeface="+mn-lt"/>
                <a:ea typeface="宋体" panose="02010600030101010101" pitchFamily="2" charset="-122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89725"/>
            <a:ext cx="2133600" cy="1365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000" b="1">
                <a:latin typeface="Tahoma" panose="020B0604030504040204" pitchFamily="34" charset="0"/>
                <a:ea typeface="宋体" panose="02010600030101010101" pitchFamily="2" charset="-122"/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  <p:grpSp>
        <p:nvGrpSpPr>
          <p:cNvPr id="1031" name="Group 16"/>
          <p:cNvGrpSpPr/>
          <p:nvPr userDrawn="1"/>
        </p:nvGrpSpPr>
        <p:grpSpPr>
          <a:xfrm>
            <a:off x="7740650" y="5373688"/>
            <a:ext cx="1403350" cy="1484312"/>
            <a:chOff x="1066" y="2296"/>
            <a:chExt cx="884" cy="935"/>
          </a:xfrm>
        </p:grpSpPr>
        <p:sp>
          <p:nvSpPr>
            <p:cNvPr id="1032" name="Freeform 17"/>
            <p:cNvSpPr>
              <a:spLocks noEditPoints="1"/>
            </p:cNvSpPr>
            <p:nvPr/>
          </p:nvSpPr>
          <p:spPr>
            <a:xfrm>
              <a:off x="1066" y="2296"/>
              <a:ext cx="884" cy="935"/>
            </a:xfrm>
            <a:custGeom>
              <a:avLst/>
              <a:gdLst/>
              <a:ahLst/>
              <a:cxnLst>
                <a:cxn ang="0">
                  <a:pos x="73" y="521"/>
                </a:cxn>
                <a:cxn ang="0">
                  <a:pos x="63" y="493"/>
                </a:cxn>
                <a:cxn ang="0">
                  <a:pos x="72" y="397"/>
                </a:cxn>
                <a:cxn ang="0">
                  <a:pos x="73" y="343"/>
                </a:cxn>
                <a:cxn ang="0">
                  <a:pos x="61" y="289"/>
                </a:cxn>
                <a:cxn ang="0">
                  <a:pos x="37" y="292"/>
                </a:cxn>
                <a:cxn ang="0">
                  <a:pos x="121" y="237"/>
                </a:cxn>
                <a:cxn ang="0">
                  <a:pos x="418" y="194"/>
                </a:cxn>
                <a:cxn ang="0">
                  <a:pos x="392" y="98"/>
                </a:cxn>
                <a:cxn ang="0">
                  <a:pos x="486" y="52"/>
                </a:cxn>
                <a:cxn ang="0">
                  <a:pos x="508" y="93"/>
                </a:cxn>
                <a:cxn ang="0">
                  <a:pos x="540" y="129"/>
                </a:cxn>
                <a:cxn ang="0">
                  <a:pos x="555" y="146"/>
                </a:cxn>
                <a:cxn ang="0">
                  <a:pos x="628" y="136"/>
                </a:cxn>
                <a:cxn ang="0">
                  <a:pos x="512" y="202"/>
                </a:cxn>
                <a:cxn ang="0">
                  <a:pos x="681" y="230"/>
                </a:cxn>
                <a:cxn ang="0">
                  <a:pos x="705" y="213"/>
                </a:cxn>
                <a:cxn ang="0">
                  <a:pos x="674" y="332"/>
                </a:cxn>
                <a:cxn ang="0">
                  <a:pos x="675" y="387"/>
                </a:cxn>
                <a:cxn ang="0">
                  <a:pos x="686" y="402"/>
                </a:cxn>
                <a:cxn ang="0">
                  <a:pos x="676" y="512"/>
                </a:cxn>
                <a:cxn ang="0">
                  <a:pos x="383" y="704"/>
                </a:cxn>
                <a:cxn ang="0">
                  <a:pos x="94" y="306"/>
                </a:cxn>
                <a:cxn ang="0">
                  <a:pos x="653" y="297"/>
                </a:cxn>
                <a:cxn ang="0">
                  <a:pos x="371" y="683"/>
                </a:cxn>
                <a:cxn ang="0">
                  <a:pos x="358" y="307"/>
                </a:cxn>
                <a:cxn ang="0">
                  <a:pos x="466" y="295"/>
                </a:cxn>
                <a:cxn ang="0">
                  <a:pos x="316" y="286"/>
                </a:cxn>
                <a:cxn ang="0">
                  <a:pos x="258" y="305"/>
                </a:cxn>
                <a:cxn ang="0">
                  <a:pos x="291" y="311"/>
                </a:cxn>
                <a:cxn ang="0">
                  <a:pos x="515" y="253"/>
                </a:cxn>
                <a:cxn ang="0">
                  <a:pos x="139" y="289"/>
                </a:cxn>
                <a:cxn ang="0">
                  <a:pos x="174" y="270"/>
                </a:cxn>
                <a:cxn ang="0">
                  <a:pos x="109" y="287"/>
                </a:cxn>
                <a:cxn ang="0">
                  <a:pos x="313" y="273"/>
                </a:cxn>
                <a:cxn ang="0">
                  <a:pos x="350" y="267"/>
                </a:cxn>
                <a:cxn ang="0">
                  <a:pos x="75" y="219"/>
                </a:cxn>
                <a:cxn ang="0">
                  <a:pos x="21" y="181"/>
                </a:cxn>
                <a:cxn ang="0">
                  <a:pos x="87" y="162"/>
                </a:cxn>
                <a:cxn ang="0">
                  <a:pos x="148" y="147"/>
                </a:cxn>
                <a:cxn ang="0">
                  <a:pos x="156" y="138"/>
                </a:cxn>
                <a:cxn ang="0">
                  <a:pos x="149" y="109"/>
                </a:cxn>
                <a:cxn ang="0">
                  <a:pos x="113" y="104"/>
                </a:cxn>
                <a:cxn ang="0">
                  <a:pos x="126" y="65"/>
                </a:cxn>
                <a:cxn ang="0">
                  <a:pos x="159" y="89"/>
                </a:cxn>
                <a:cxn ang="0">
                  <a:pos x="317" y="62"/>
                </a:cxn>
                <a:cxn ang="0">
                  <a:pos x="335" y="29"/>
                </a:cxn>
                <a:cxn ang="0">
                  <a:pos x="291" y="116"/>
                </a:cxn>
                <a:cxn ang="0">
                  <a:pos x="323" y="162"/>
                </a:cxn>
                <a:cxn ang="0">
                  <a:pos x="345" y="173"/>
                </a:cxn>
                <a:cxn ang="0">
                  <a:pos x="371" y="178"/>
                </a:cxn>
                <a:cxn ang="0">
                  <a:pos x="389" y="194"/>
                </a:cxn>
                <a:cxn ang="0">
                  <a:pos x="247" y="103"/>
                </a:cxn>
                <a:cxn ang="0">
                  <a:pos x="349" y="102"/>
                </a:cxn>
                <a:cxn ang="0">
                  <a:pos x="380" y="91"/>
                </a:cxn>
                <a:cxn ang="0">
                  <a:pos x="356" y="643"/>
                </a:cxn>
                <a:cxn ang="0">
                  <a:pos x="355" y="444"/>
                </a:cxn>
                <a:cxn ang="0">
                  <a:pos x="628" y="591"/>
                </a:cxn>
              </a:cxnLst>
              <a:pathLst>
                <a:path w="733" h="705">
                  <a:moveTo>
                    <a:pt x="368" y="705"/>
                  </a:moveTo>
                  <a:cubicBezTo>
                    <a:pt x="367" y="703"/>
                    <a:pt x="367" y="703"/>
                    <a:pt x="351" y="697"/>
                  </a:cubicBezTo>
                  <a:cubicBezTo>
                    <a:pt x="277" y="671"/>
                    <a:pt x="203" y="654"/>
                    <a:pt x="125" y="642"/>
                  </a:cubicBezTo>
                  <a:cubicBezTo>
                    <a:pt x="108" y="640"/>
                    <a:pt x="91" y="638"/>
                    <a:pt x="74" y="636"/>
                  </a:cubicBezTo>
                  <a:cubicBezTo>
                    <a:pt x="74" y="598"/>
                    <a:pt x="73" y="559"/>
                    <a:pt x="73" y="521"/>
                  </a:cubicBezTo>
                  <a:cubicBezTo>
                    <a:pt x="69" y="521"/>
                    <a:pt x="63" y="528"/>
                    <a:pt x="60" y="530"/>
                  </a:cubicBezTo>
                  <a:cubicBezTo>
                    <a:pt x="42" y="538"/>
                    <a:pt x="46" y="523"/>
                    <a:pt x="46" y="507"/>
                  </a:cubicBezTo>
                  <a:cubicBezTo>
                    <a:pt x="49" y="485"/>
                    <a:pt x="49" y="485"/>
                    <a:pt x="51" y="477"/>
                  </a:cubicBezTo>
                  <a:cubicBezTo>
                    <a:pt x="52" y="483"/>
                    <a:pt x="54" y="488"/>
                    <a:pt x="57" y="493"/>
                  </a:cubicBezTo>
                  <a:cubicBezTo>
                    <a:pt x="59" y="493"/>
                    <a:pt x="61" y="493"/>
                    <a:pt x="63" y="493"/>
                  </a:cubicBezTo>
                  <a:cubicBezTo>
                    <a:pt x="82" y="468"/>
                    <a:pt x="68" y="435"/>
                    <a:pt x="58" y="409"/>
                  </a:cubicBezTo>
                  <a:cubicBezTo>
                    <a:pt x="55" y="407"/>
                    <a:pt x="54" y="407"/>
                    <a:pt x="50" y="407"/>
                  </a:cubicBezTo>
                  <a:cubicBezTo>
                    <a:pt x="46" y="411"/>
                    <a:pt x="46" y="419"/>
                    <a:pt x="45" y="425"/>
                  </a:cubicBezTo>
                  <a:cubicBezTo>
                    <a:pt x="36" y="408"/>
                    <a:pt x="37" y="381"/>
                    <a:pt x="62" y="384"/>
                  </a:cubicBezTo>
                  <a:cubicBezTo>
                    <a:pt x="66" y="387"/>
                    <a:pt x="69" y="396"/>
                    <a:pt x="72" y="397"/>
                  </a:cubicBezTo>
                  <a:cubicBezTo>
                    <a:pt x="75" y="395"/>
                    <a:pt x="73" y="382"/>
                    <a:pt x="73" y="378"/>
                  </a:cubicBezTo>
                  <a:cubicBezTo>
                    <a:pt x="63" y="366"/>
                    <a:pt x="62" y="367"/>
                    <a:pt x="50" y="377"/>
                  </a:cubicBezTo>
                  <a:cubicBezTo>
                    <a:pt x="49" y="362"/>
                    <a:pt x="45" y="348"/>
                    <a:pt x="56" y="336"/>
                  </a:cubicBezTo>
                  <a:cubicBezTo>
                    <a:pt x="63" y="337"/>
                    <a:pt x="67" y="337"/>
                    <a:pt x="71" y="343"/>
                  </a:cubicBezTo>
                  <a:cubicBezTo>
                    <a:pt x="71" y="343"/>
                    <a:pt x="72" y="343"/>
                    <a:pt x="73" y="343"/>
                  </a:cubicBezTo>
                  <a:cubicBezTo>
                    <a:pt x="73" y="324"/>
                    <a:pt x="73" y="305"/>
                    <a:pt x="74" y="286"/>
                  </a:cubicBezTo>
                  <a:cubicBezTo>
                    <a:pt x="70" y="281"/>
                    <a:pt x="66" y="276"/>
                    <a:pt x="62" y="272"/>
                  </a:cubicBezTo>
                  <a:cubicBezTo>
                    <a:pt x="61" y="257"/>
                    <a:pt x="61" y="257"/>
                    <a:pt x="60" y="256"/>
                  </a:cubicBezTo>
                  <a:cubicBezTo>
                    <a:pt x="58" y="256"/>
                    <a:pt x="57" y="256"/>
                    <a:pt x="56" y="256"/>
                  </a:cubicBezTo>
                  <a:cubicBezTo>
                    <a:pt x="47" y="269"/>
                    <a:pt x="54" y="277"/>
                    <a:pt x="61" y="289"/>
                  </a:cubicBezTo>
                  <a:cubicBezTo>
                    <a:pt x="59" y="289"/>
                    <a:pt x="59" y="289"/>
                    <a:pt x="44" y="282"/>
                  </a:cubicBezTo>
                  <a:cubicBezTo>
                    <a:pt x="36" y="276"/>
                    <a:pt x="33" y="269"/>
                    <a:pt x="39" y="259"/>
                  </a:cubicBezTo>
                  <a:cubicBezTo>
                    <a:pt x="39" y="258"/>
                    <a:pt x="39" y="257"/>
                    <a:pt x="39" y="256"/>
                  </a:cubicBezTo>
                  <a:cubicBezTo>
                    <a:pt x="37" y="254"/>
                    <a:pt x="37" y="254"/>
                    <a:pt x="32" y="254"/>
                  </a:cubicBezTo>
                  <a:cubicBezTo>
                    <a:pt x="16" y="262"/>
                    <a:pt x="31" y="284"/>
                    <a:pt x="37" y="292"/>
                  </a:cubicBezTo>
                  <a:cubicBezTo>
                    <a:pt x="31" y="292"/>
                    <a:pt x="24" y="288"/>
                    <a:pt x="19" y="284"/>
                  </a:cubicBezTo>
                  <a:cubicBezTo>
                    <a:pt x="7" y="271"/>
                    <a:pt x="0" y="264"/>
                    <a:pt x="10" y="247"/>
                  </a:cubicBezTo>
                  <a:cubicBezTo>
                    <a:pt x="22" y="238"/>
                    <a:pt x="33" y="230"/>
                    <a:pt x="49" y="230"/>
                  </a:cubicBezTo>
                  <a:cubicBezTo>
                    <a:pt x="58" y="233"/>
                    <a:pt x="68" y="235"/>
                    <a:pt x="78" y="238"/>
                  </a:cubicBezTo>
                  <a:cubicBezTo>
                    <a:pt x="90" y="240"/>
                    <a:pt x="111" y="243"/>
                    <a:pt x="121" y="237"/>
                  </a:cubicBezTo>
                  <a:cubicBezTo>
                    <a:pt x="124" y="223"/>
                    <a:pt x="122" y="219"/>
                    <a:pt x="137" y="219"/>
                  </a:cubicBezTo>
                  <a:cubicBezTo>
                    <a:pt x="144" y="223"/>
                    <a:pt x="148" y="226"/>
                    <a:pt x="156" y="226"/>
                  </a:cubicBezTo>
                  <a:cubicBezTo>
                    <a:pt x="174" y="215"/>
                    <a:pt x="191" y="214"/>
                    <a:pt x="211" y="214"/>
                  </a:cubicBezTo>
                  <a:cubicBezTo>
                    <a:pt x="250" y="217"/>
                    <a:pt x="289" y="222"/>
                    <a:pt x="327" y="221"/>
                  </a:cubicBezTo>
                  <a:cubicBezTo>
                    <a:pt x="358" y="213"/>
                    <a:pt x="388" y="206"/>
                    <a:pt x="418" y="194"/>
                  </a:cubicBezTo>
                  <a:cubicBezTo>
                    <a:pt x="429" y="187"/>
                    <a:pt x="475" y="154"/>
                    <a:pt x="455" y="138"/>
                  </a:cubicBezTo>
                  <a:cubicBezTo>
                    <a:pt x="433" y="133"/>
                    <a:pt x="408" y="127"/>
                    <a:pt x="387" y="138"/>
                  </a:cubicBezTo>
                  <a:cubicBezTo>
                    <a:pt x="386" y="138"/>
                    <a:pt x="385" y="138"/>
                    <a:pt x="384" y="138"/>
                  </a:cubicBezTo>
                  <a:cubicBezTo>
                    <a:pt x="379" y="127"/>
                    <a:pt x="372" y="119"/>
                    <a:pt x="363" y="112"/>
                  </a:cubicBezTo>
                  <a:cubicBezTo>
                    <a:pt x="371" y="104"/>
                    <a:pt x="383" y="104"/>
                    <a:pt x="392" y="98"/>
                  </a:cubicBezTo>
                  <a:cubicBezTo>
                    <a:pt x="402" y="83"/>
                    <a:pt x="410" y="73"/>
                    <a:pt x="427" y="65"/>
                  </a:cubicBezTo>
                  <a:cubicBezTo>
                    <a:pt x="442" y="60"/>
                    <a:pt x="442" y="60"/>
                    <a:pt x="444" y="60"/>
                  </a:cubicBezTo>
                  <a:cubicBezTo>
                    <a:pt x="436" y="67"/>
                    <a:pt x="424" y="75"/>
                    <a:pt x="424" y="86"/>
                  </a:cubicBezTo>
                  <a:cubicBezTo>
                    <a:pt x="429" y="90"/>
                    <a:pt x="438" y="82"/>
                    <a:pt x="442" y="79"/>
                  </a:cubicBezTo>
                  <a:cubicBezTo>
                    <a:pt x="452" y="63"/>
                    <a:pt x="464" y="50"/>
                    <a:pt x="486" y="52"/>
                  </a:cubicBezTo>
                  <a:cubicBezTo>
                    <a:pt x="475" y="58"/>
                    <a:pt x="460" y="72"/>
                    <a:pt x="471" y="85"/>
                  </a:cubicBezTo>
                  <a:cubicBezTo>
                    <a:pt x="480" y="85"/>
                    <a:pt x="489" y="63"/>
                    <a:pt x="493" y="57"/>
                  </a:cubicBezTo>
                  <a:cubicBezTo>
                    <a:pt x="496" y="54"/>
                    <a:pt x="499" y="52"/>
                    <a:pt x="503" y="50"/>
                  </a:cubicBezTo>
                  <a:cubicBezTo>
                    <a:pt x="518" y="50"/>
                    <a:pt x="526" y="51"/>
                    <a:pt x="538" y="63"/>
                  </a:cubicBezTo>
                  <a:cubicBezTo>
                    <a:pt x="522" y="65"/>
                    <a:pt x="499" y="73"/>
                    <a:pt x="508" y="93"/>
                  </a:cubicBezTo>
                  <a:cubicBezTo>
                    <a:pt x="514" y="96"/>
                    <a:pt x="525" y="84"/>
                    <a:pt x="530" y="80"/>
                  </a:cubicBezTo>
                  <a:cubicBezTo>
                    <a:pt x="544" y="75"/>
                    <a:pt x="557" y="72"/>
                    <a:pt x="571" y="81"/>
                  </a:cubicBezTo>
                  <a:cubicBezTo>
                    <a:pt x="579" y="96"/>
                    <a:pt x="570" y="109"/>
                    <a:pt x="561" y="122"/>
                  </a:cubicBezTo>
                  <a:cubicBezTo>
                    <a:pt x="561" y="108"/>
                    <a:pt x="560" y="104"/>
                    <a:pt x="548" y="96"/>
                  </a:cubicBezTo>
                  <a:cubicBezTo>
                    <a:pt x="520" y="88"/>
                    <a:pt x="527" y="117"/>
                    <a:pt x="540" y="129"/>
                  </a:cubicBezTo>
                  <a:cubicBezTo>
                    <a:pt x="554" y="129"/>
                    <a:pt x="568" y="124"/>
                    <a:pt x="583" y="125"/>
                  </a:cubicBezTo>
                  <a:cubicBezTo>
                    <a:pt x="584" y="127"/>
                    <a:pt x="586" y="128"/>
                    <a:pt x="588" y="130"/>
                  </a:cubicBezTo>
                  <a:cubicBezTo>
                    <a:pt x="601" y="152"/>
                    <a:pt x="580" y="162"/>
                    <a:pt x="561" y="171"/>
                  </a:cubicBezTo>
                  <a:cubicBezTo>
                    <a:pt x="560" y="171"/>
                    <a:pt x="560" y="171"/>
                    <a:pt x="559" y="171"/>
                  </a:cubicBezTo>
                  <a:cubicBezTo>
                    <a:pt x="566" y="160"/>
                    <a:pt x="565" y="155"/>
                    <a:pt x="555" y="146"/>
                  </a:cubicBezTo>
                  <a:cubicBezTo>
                    <a:pt x="536" y="146"/>
                    <a:pt x="532" y="160"/>
                    <a:pt x="532" y="175"/>
                  </a:cubicBezTo>
                  <a:cubicBezTo>
                    <a:pt x="548" y="197"/>
                    <a:pt x="589" y="201"/>
                    <a:pt x="613" y="194"/>
                  </a:cubicBezTo>
                  <a:cubicBezTo>
                    <a:pt x="621" y="188"/>
                    <a:pt x="639" y="174"/>
                    <a:pt x="631" y="163"/>
                  </a:cubicBezTo>
                  <a:cubicBezTo>
                    <a:pt x="615" y="156"/>
                    <a:pt x="607" y="164"/>
                    <a:pt x="595" y="174"/>
                  </a:cubicBezTo>
                  <a:cubicBezTo>
                    <a:pt x="595" y="152"/>
                    <a:pt x="604" y="136"/>
                    <a:pt x="628" y="136"/>
                  </a:cubicBezTo>
                  <a:cubicBezTo>
                    <a:pt x="648" y="141"/>
                    <a:pt x="656" y="152"/>
                    <a:pt x="656" y="172"/>
                  </a:cubicBezTo>
                  <a:cubicBezTo>
                    <a:pt x="647" y="194"/>
                    <a:pt x="628" y="203"/>
                    <a:pt x="607" y="210"/>
                  </a:cubicBezTo>
                  <a:cubicBezTo>
                    <a:pt x="579" y="214"/>
                    <a:pt x="550" y="206"/>
                    <a:pt x="524" y="196"/>
                  </a:cubicBezTo>
                  <a:cubicBezTo>
                    <a:pt x="518" y="196"/>
                    <a:pt x="517" y="195"/>
                    <a:pt x="512" y="198"/>
                  </a:cubicBezTo>
                  <a:cubicBezTo>
                    <a:pt x="512" y="200"/>
                    <a:pt x="512" y="201"/>
                    <a:pt x="512" y="202"/>
                  </a:cubicBezTo>
                  <a:cubicBezTo>
                    <a:pt x="525" y="214"/>
                    <a:pt x="547" y="220"/>
                    <a:pt x="564" y="226"/>
                  </a:cubicBezTo>
                  <a:cubicBezTo>
                    <a:pt x="569" y="227"/>
                    <a:pt x="668" y="254"/>
                    <a:pt x="655" y="217"/>
                  </a:cubicBezTo>
                  <a:cubicBezTo>
                    <a:pt x="644" y="212"/>
                    <a:pt x="627" y="221"/>
                    <a:pt x="617" y="224"/>
                  </a:cubicBezTo>
                  <a:cubicBezTo>
                    <a:pt x="619" y="210"/>
                    <a:pt x="635" y="200"/>
                    <a:pt x="648" y="196"/>
                  </a:cubicBezTo>
                  <a:cubicBezTo>
                    <a:pt x="667" y="198"/>
                    <a:pt x="681" y="210"/>
                    <a:pt x="681" y="230"/>
                  </a:cubicBezTo>
                  <a:cubicBezTo>
                    <a:pt x="674" y="254"/>
                    <a:pt x="636" y="255"/>
                    <a:pt x="617" y="254"/>
                  </a:cubicBezTo>
                  <a:cubicBezTo>
                    <a:pt x="605" y="250"/>
                    <a:pt x="511" y="216"/>
                    <a:pt x="507" y="221"/>
                  </a:cubicBezTo>
                  <a:cubicBezTo>
                    <a:pt x="511" y="226"/>
                    <a:pt x="517" y="230"/>
                    <a:pt x="518" y="237"/>
                  </a:cubicBezTo>
                  <a:cubicBezTo>
                    <a:pt x="567" y="254"/>
                    <a:pt x="624" y="277"/>
                    <a:pt x="676" y="265"/>
                  </a:cubicBezTo>
                  <a:cubicBezTo>
                    <a:pt x="698" y="255"/>
                    <a:pt x="715" y="238"/>
                    <a:pt x="705" y="213"/>
                  </a:cubicBezTo>
                  <a:cubicBezTo>
                    <a:pt x="694" y="200"/>
                    <a:pt x="685" y="198"/>
                    <a:pt x="669" y="197"/>
                  </a:cubicBezTo>
                  <a:cubicBezTo>
                    <a:pt x="684" y="184"/>
                    <a:pt x="703" y="185"/>
                    <a:pt x="719" y="195"/>
                  </a:cubicBezTo>
                  <a:cubicBezTo>
                    <a:pt x="733" y="222"/>
                    <a:pt x="720" y="251"/>
                    <a:pt x="701" y="272"/>
                  </a:cubicBezTo>
                  <a:cubicBezTo>
                    <a:pt x="689" y="280"/>
                    <a:pt x="689" y="280"/>
                    <a:pt x="674" y="288"/>
                  </a:cubicBezTo>
                  <a:cubicBezTo>
                    <a:pt x="674" y="303"/>
                    <a:pt x="674" y="318"/>
                    <a:pt x="674" y="332"/>
                  </a:cubicBezTo>
                  <a:cubicBezTo>
                    <a:pt x="674" y="332"/>
                    <a:pt x="675" y="333"/>
                    <a:pt x="675" y="333"/>
                  </a:cubicBezTo>
                  <a:cubicBezTo>
                    <a:pt x="698" y="310"/>
                    <a:pt x="695" y="357"/>
                    <a:pt x="695" y="367"/>
                  </a:cubicBezTo>
                  <a:cubicBezTo>
                    <a:pt x="691" y="364"/>
                    <a:pt x="688" y="361"/>
                    <a:pt x="683" y="359"/>
                  </a:cubicBezTo>
                  <a:cubicBezTo>
                    <a:pt x="671" y="364"/>
                    <a:pt x="674" y="376"/>
                    <a:pt x="674" y="387"/>
                  </a:cubicBezTo>
                  <a:cubicBezTo>
                    <a:pt x="674" y="387"/>
                    <a:pt x="674" y="387"/>
                    <a:pt x="675" y="387"/>
                  </a:cubicBezTo>
                  <a:cubicBezTo>
                    <a:pt x="677" y="383"/>
                    <a:pt x="680" y="379"/>
                    <a:pt x="682" y="375"/>
                  </a:cubicBezTo>
                  <a:cubicBezTo>
                    <a:pt x="705" y="364"/>
                    <a:pt x="705" y="399"/>
                    <a:pt x="701" y="412"/>
                  </a:cubicBezTo>
                  <a:cubicBezTo>
                    <a:pt x="700" y="412"/>
                    <a:pt x="700" y="412"/>
                    <a:pt x="699" y="412"/>
                  </a:cubicBezTo>
                  <a:cubicBezTo>
                    <a:pt x="698" y="405"/>
                    <a:pt x="698" y="397"/>
                    <a:pt x="690" y="397"/>
                  </a:cubicBezTo>
                  <a:cubicBezTo>
                    <a:pt x="689" y="399"/>
                    <a:pt x="688" y="401"/>
                    <a:pt x="686" y="402"/>
                  </a:cubicBezTo>
                  <a:cubicBezTo>
                    <a:pt x="678" y="428"/>
                    <a:pt x="666" y="458"/>
                    <a:pt x="683" y="483"/>
                  </a:cubicBezTo>
                  <a:cubicBezTo>
                    <a:pt x="685" y="483"/>
                    <a:pt x="687" y="483"/>
                    <a:pt x="689" y="483"/>
                  </a:cubicBezTo>
                  <a:cubicBezTo>
                    <a:pt x="692" y="479"/>
                    <a:pt x="693" y="473"/>
                    <a:pt x="694" y="468"/>
                  </a:cubicBezTo>
                  <a:cubicBezTo>
                    <a:pt x="698" y="484"/>
                    <a:pt x="698" y="484"/>
                    <a:pt x="699" y="495"/>
                  </a:cubicBezTo>
                  <a:cubicBezTo>
                    <a:pt x="699" y="521"/>
                    <a:pt x="698" y="534"/>
                    <a:pt x="676" y="512"/>
                  </a:cubicBezTo>
                  <a:cubicBezTo>
                    <a:pt x="676" y="512"/>
                    <a:pt x="675" y="512"/>
                    <a:pt x="675" y="513"/>
                  </a:cubicBezTo>
                  <a:cubicBezTo>
                    <a:pt x="675" y="613"/>
                    <a:pt x="675" y="613"/>
                    <a:pt x="674" y="631"/>
                  </a:cubicBezTo>
                  <a:cubicBezTo>
                    <a:pt x="673" y="632"/>
                    <a:pt x="673" y="633"/>
                    <a:pt x="673" y="633"/>
                  </a:cubicBezTo>
                  <a:cubicBezTo>
                    <a:pt x="582" y="649"/>
                    <a:pt x="493" y="665"/>
                    <a:pt x="405" y="694"/>
                  </a:cubicBezTo>
                  <a:cubicBezTo>
                    <a:pt x="398" y="697"/>
                    <a:pt x="390" y="700"/>
                    <a:pt x="383" y="704"/>
                  </a:cubicBezTo>
                  <a:cubicBezTo>
                    <a:pt x="378" y="704"/>
                    <a:pt x="373" y="704"/>
                    <a:pt x="368" y="705"/>
                  </a:cubicBezTo>
                  <a:close/>
                  <a:moveTo>
                    <a:pt x="371" y="683"/>
                  </a:moveTo>
                  <a:cubicBezTo>
                    <a:pt x="282" y="648"/>
                    <a:pt x="190" y="631"/>
                    <a:pt x="96" y="618"/>
                  </a:cubicBezTo>
                  <a:cubicBezTo>
                    <a:pt x="95" y="617"/>
                    <a:pt x="94" y="617"/>
                    <a:pt x="94" y="616"/>
                  </a:cubicBezTo>
                  <a:cubicBezTo>
                    <a:pt x="94" y="513"/>
                    <a:pt x="94" y="409"/>
                    <a:pt x="94" y="306"/>
                  </a:cubicBezTo>
                  <a:cubicBezTo>
                    <a:pt x="96" y="304"/>
                    <a:pt x="106" y="306"/>
                    <a:pt x="110" y="306"/>
                  </a:cubicBezTo>
                  <a:cubicBezTo>
                    <a:pt x="197" y="319"/>
                    <a:pt x="285" y="329"/>
                    <a:pt x="372" y="341"/>
                  </a:cubicBezTo>
                  <a:cubicBezTo>
                    <a:pt x="386" y="339"/>
                    <a:pt x="400" y="337"/>
                    <a:pt x="414" y="336"/>
                  </a:cubicBezTo>
                  <a:cubicBezTo>
                    <a:pt x="494" y="322"/>
                    <a:pt x="624" y="302"/>
                    <a:pt x="640" y="298"/>
                  </a:cubicBezTo>
                  <a:cubicBezTo>
                    <a:pt x="644" y="298"/>
                    <a:pt x="648" y="298"/>
                    <a:pt x="653" y="297"/>
                  </a:cubicBezTo>
                  <a:cubicBezTo>
                    <a:pt x="653" y="299"/>
                    <a:pt x="653" y="299"/>
                    <a:pt x="653" y="615"/>
                  </a:cubicBezTo>
                  <a:cubicBezTo>
                    <a:pt x="653" y="615"/>
                    <a:pt x="652" y="616"/>
                    <a:pt x="651" y="616"/>
                  </a:cubicBezTo>
                  <a:cubicBezTo>
                    <a:pt x="594" y="625"/>
                    <a:pt x="537" y="638"/>
                    <a:pt x="481" y="650"/>
                  </a:cubicBezTo>
                  <a:cubicBezTo>
                    <a:pt x="447" y="659"/>
                    <a:pt x="412" y="668"/>
                    <a:pt x="380" y="683"/>
                  </a:cubicBezTo>
                  <a:cubicBezTo>
                    <a:pt x="377" y="683"/>
                    <a:pt x="374" y="683"/>
                    <a:pt x="371" y="683"/>
                  </a:cubicBezTo>
                  <a:close/>
                  <a:moveTo>
                    <a:pt x="357" y="320"/>
                  </a:moveTo>
                  <a:cubicBezTo>
                    <a:pt x="348" y="317"/>
                    <a:pt x="344" y="311"/>
                    <a:pt x="340" y="303"/>
                  </a:cubicBezTo>
                  <a:cubicBezTo>
                    <a:pt x="340" y="295"/>
                    <a:pt x="346" y="292"/>
                    <a:pt x="352" y="288"/>
                  </a:cubicBezTo>
                  <a:cubicBezTo>
                    <a:pt x="357" y="288"/>
                    <a:pt x="367" y="288"/>
                    <a:pt x="370" y="291"/>
                  </a:cubicBezTo>
                  <a:cubicBezTo>
                    <a:pt x="366" y="301"/>
                    <a:pt x="357" y="291"/>
                    <a:pt x="358" y="307"/>
                  </a:cubicBezTo>
                  <a:cubicBezTo>
                    <a:pt x="362" y="311"/>
                    <a:pt x="368" y="315"/>
                    <a:pt x="369" y="319"/>
                  </a:cubicBezTo>
                  <a:cubicBezTo>
                    <a:pt x="365" y="320"/>
                    <a:pt x="361" y="320"/>
                    <a:pt x="357" y="320"/>
                  </a:cubicBezTo>
                  <a:close/>
                  <a:moveTo>
                    <a:pt x="389" y="319"/>
                  </a:moveTo>
                  <a:cubicBezTo>
                    <a:pt x="385" y="316"/>
                    <a:pt x="386" y="311"/>
                    <a:pt x="386" y="306"/>
                  </a:cubicBezTo>
                  <a:cubicBezTo>
                    <a:pt x="394" y="281"/>
                    <a:pt x="447" y="286"/>
                    <a:pt x="466" y="295"/>
                  </a:cubicBezTo>
                  <a:cubicBezTo>
                    <a:pt x="466" y="297"/>
                    <a:pt x="466" y="299"/>
                    <a:pt x="466" y="300"/>
                  </a:cubicBezTo>
                  <a:cubicBezTo>
                    <a:pt x="464" y="302"/>
                    <a:pt x="462" y="305"/>
                    <a:pt x="460" y="307"/>
                  </a:cubicBezTo>
                  <a:cubicBezTo>
                    <a:pt x="457" y="308"/>
                    <a:pt x="429" y="312"/>
                    <a:pt x="389" y="319"/>
                  </a:cubicBezTo>
                  <a:close/>
                  <a:moveTo>
                    <a:pt x="318" y="314"/>
                  </a:moveTo>
                  <a:cubicBezTo>
                    <a:pt x="305" y="310"/>
                    <a:pt x="305" y="292"/>
                    <a:pt x="316" y="286"/>
                  </a:cubicBezTo>
                  <a:cubicBezTo>
                    <a:pt x="321" y="286"/>
                    <a:pt x="328" y="284"/>
                    <a:pt x="328" y="290"/>
                  </a:cubicBezTo>
                  <a:cubicBezTo>
                    <a:pt x="316" y="298"/>
                    <a:pt x="321" y="302"/>
                    <a:pt x="322" y="313"/>
                  </a:cubicBezTo>
                  <a:cubicBezTo>
                    <a:pt x="321" y="313"/>
                    <a:pt x="319" y="314"/>
                    <a:pt x="318" y="314"/>
                  </a:cubicBezTo>
                  <a:close/>
                  <a:moveTo>
                    <a:pt x="291" y="311"/>
                  </a:moveTo>
                  <a:cubicBezTo>
                    <a:pt x="280" y="309"/>
                    <a:pt x="269" y="307"/>
                    <a:pt x="258" y="305"/>
                  </a:cubicBezTo>
                  <a:cubicBezTo>
                    <a:pt x="258" y="293"/>
                    <a:pt x="289" y="275"/>
                    <a:pt x="301" y="275"/>
                  </a:cubicBezTo>
                  <a:cubicBezTo>
                    <a:pt x="302" y="276"/>
                    <a:pt x="302" y="276"/>
                    <a:pt x="302" y="277"/>
                  </a:cubicBezTo>
                  <a:cubicBezTo>
                    <a:pt x="296" y="285"/>
                    <a:pt x="291" y="289"/>
                    <a:pt x="291" y="300"/>
                  </a:cubicBezTo>
                  <a:cubicBezTo>
                    <a:pt x="293" y="303"/>
                    <a:pt x="296" y="306"/>
                    <a:pt x="297" y="310"/>
                  </a:cubicBezTo>
                  <a:cubicBezTo>
                    <a:pt x="295" y="310"/>
                    <a:pt x="293" y="310"/>
                    <a:pt x="291" y="311"/>
                  </a:cubicBezTo>
                  <a:close/>
                  <a:moveTo>
                    <a:pt x="522" y="297"/>
                  </a:moveTo>
                  <a:cubicBezTo>
                    <a:pt x="522" y="294"/>
                    <a:pt x="523" y="290"/>
                    <a:pt x="523" y="287"/>
                  </a:cubicBezTo>
                  <a:cubicBezTo>
                    <a:pt x="510" y="278"/>
                    <a:pt x="476" y="280"/>
                    <a:pt x="468" y="265"/>
                  </a:cubicBezTo>
                  <a:cubicBezTo>
                    <a:pt x="468" y="236"/>
                    <a:pt x="489" y="247"/>
                    <a:pt x="502" y="261"/>
                  </a:cubicBezTo>
                  <a:cubicBezTo>
                    <a:pt x="507" y="261"/>
                    <a:pt x="512" y="256"/>
                    <a:pt x="515" y="253"/>
                  </a:cubicBezTo>
                  <a:cubicBezTo>
                    <a:pt x="542" y="256"/>
                    <a:pt x="573" y="271"/>
                    <a:pt x="597" y="282"/>
                  </a:cubicBezTo>
                  <a:cubicBezTo>
                    <a:pt x="597" y="283"/>
                    <a:pt x="597" y="284"/>
                    <a:pt x="597" y="285"/>
                  </a:cubicBezTo>
                  <a:cubicBezTo>
                    <a:pt x="590" y="287"/>
                    <a:pt x="590" y="287"/>
                    <a:pt x="522" y="297"/>
                  </a:cubicBezTo>
                  <a:close/>
                  <a:moveTo>
                    <a:pt x="174" y="295"/>
                  </a:moveTo>
                  <a:cubicBezTo>
                    <a:pt x="162" y="293"/>
                    <a:pt x="150" y="291"/>
                    <a:pt x="139" y="289"/>
                  </a:cubicBezTo>
                  <a:cubicBezTo>
                    <a:pt x="138" y="289"/>
                    <a:pt x="138" y="288"/>
                    <a:pt x="138" y="288"/>
                  </a:cubicBezTo>
                  <a:cubicBezTo>
                    <a:pt x="146" y="285"/>
                    <a:pt x="156" y="280"/>
                    <a:pt x="156" y="269"/>
                  </a:cubicBezTo>
                  <a:cubicBezTo>
                    <a:pt x="154" y="267"/>
                    <a:pt x="152" y="264"/>
                    <a:pt x="150" y="262"/>
                  </a:cubicBezTo>
                  <a:cubicBezTo>
                    <a:pt x="140" y="255"/>
                    <a:pt x="130" y="251"/>
                    <a:pt x="144" y="245"/>
                  </a:cubicBezTo>
                  <a:cubicBezTo>
                    <a:pt x="162" y="245"/>
                    <a:pt x="164" y="258"/>
                    <a:pt x="174" y="270"/>
                  </a:cubicBezTo>
                  <a:cubicBezTo>
                    <a:pt x="191" y="275"/>
                    <a:pt x="193" y="263"/>
                    <a:pt x="196" y="251"/>
                  </a:cubicBezTo>
                  <a:cubicBezTo>
                    <a:pt x="202" y="248"/>
                    <a:pt x="210" y="249"/>
                    <a:pt x="218" y="249"/>
                  </a:cubicBezTo>
                  <a:cubicBezTo>
                    <a:pt x="247" y="260"/>
                    <a:pt x="186" y="291"/>
                    <a:pt x="181" y="294"/>
                  </a:cubicBezTo>
                  <a:cubicBezTo>
                    <a:pt x="179" y="294"/>
                    <a:pt x="176" y="295"/>
                    <a:pt x="174" y="295"/>
                  </a:cubicBezTo>
                  <a:close/>
                  <a:moveTo>
                    <a:pt x="109" y="287"/>
                  </a:moveTo>
                  <a:cubicBezTo>
                    <a:pt x="100" y="286"/>
                    <a:pt x="84" y="285"/>
                    <a:pt x="78" y="278"/>
                  </a:cubicBezTo>
                  <a:cubicBezTo>
                    <a:pt x="69" y="239"/>
                    <a:pt x="151" y="268"/>
                    <a:pt x="120" y="287"/>
                  </a:cubicBezTo>
                  <a:cubicBezTo>
                    <a:pt x="116" y="287"/>
                    <a:pt x="112" y="287"/>
                    <a:pt x="109" y="287"/>
                  </a:cubicBezTo>
                  <a:close/>
                  <a:moveTo>
                    <a:pt x="313" y="274"/>
                  </a:moveTo>
                  <a:cubicBezTo>
                    <a:pt x="313" y="274"/>
                    <a:pt x="313" y="273"/>
                    <a:pt x="313" y="273"/>
                  </a:cubicBezTo>
                  <a:cubicBezTo>
                    <a:pt x="314" y="269"/>
                    <a:pt x="332" y="267"/>
                    <a:pt x="336" y="266"/>
                  </a:cubicBezTo>
                  <a:cubicBezTo>
                    <a:pt x="336" y="266"/>
                    <a:pt x="337" y="267"/>
                    <a:pt x="337" y="267"/>
                  </a:cubicBezTo>
                  <a:cubicBezTo>
                    <a:pt x="336" y="270"/>
                    <a:pt x="318" y="273"/>
                    <a:pt x="313" y="274"/>
                  </a:cubicBezTo>
                  <a:close/>
                  <a:moveTo>
                    <a:pt x="368" y="273"/>
                  </a:moveTo>
                  <a:cubicBezTo>
                    <a:pt x="362" y="272"/>
                    <a:pt x="356" y="269"/>
                    <a:pt x="350" y="267"/>
                  </a:cubicBezTo>
                  <a:cubicBezTo>
                    <a:pt x="341" y="267"/>
                    <a:pt x="341" y="267"/>
                    <a:pt x="341" y="266"/>
                  </a:cubicBezTo>
                  <a:cubicBezTo>
                    <a:pt x="361" y="262"/>
                    <a:pt x="381" y="258"/>
                    <a:pt x="401" y="254"/>
                  </a:cubicBezTo>
                  <a:cubicBezTo>
                    <a:pt x="410" y="250"/>
                    <a:pt x="440" y="231"/>
                    <a:pt x="443" y="251"/>
                  </a:cubicBezTo>
                  <a:cubicBezTo>
                    <a:pt x="424" y="273"/>
                    <a:pt x="396" y="270"/>
                    <a:pt x="368" y="273"/>
                  </a:cubicBezTo>
                  <a:close/>
                  <a:moveTo>
                    <a:pt x="75" y="219"/>
                  </a:moveTo>
                  <a:cubicBezTo>
                    <a:pt x="49" y="214"/>
                    <a:pt x="29" y="205"/>
                    <a:pt x="16" y="181"/>
                  </a:cubicBezTo>
                  <a:cubicBezTo>
                    <a:pt x="14" y="156"/>
                    <a:pt x="30" y="150"/>
                    <a:pt x="51" y="150"/>
                  </a:cubicBezTo>
                  <a:cubicBezTo>
                    <a:pt x="64" y="156"/>
                    <a:pt x="57" y="173"/>
                    <a:pt x="45" y="176"/>
                  </a:cubicBezTo>
                  <a:cubicBezTo>
                    <a:pt x="46" y="169"/>
                    <a:pt x="55" y="164"/>
                    <a:pt x="49" y="157"/>
                  </a:cubicBezTo>
                  <a:cubicBezTo>
                    <a:pt x="29" y="148"/>
                    <a:pt x="16" y="161"/>
                    <a:pt x="21" y="181"/>
                  </a:cubicBezTo>
                  <a:cubicBezTo>
                    <a:pt x="37" y="211"/>
                    <a:pt x="85" y="220"/>
                    <a:pt x="115" y="211"/>
                  </a:cubicBezTo>
                  <a:cubicBezTo>
                    <a:pt x="121" y="208"/>
                    <a:pt x="121" y="208"/>
                    <a:pt x="127" y="202"/>
                  </a:cubicBezTo>
                  <a:cubicBezTo>
                    <a:pt x="126" y="189"/>
                    <a:pt x="123" y="184"/>
                    <a:pt x="109" y="188"/>
                  </a:cubicBezTo>
                  <a:cubicBezTo>
                    <a:pt x="108" y="190"/>
                    <a:pt x="108" y="190"/>
                    <a:pt x="108" y="198"/>
                  </a:cubicBezTo>
                  <a:cubicBezTo>
                    <a:pt x="88" y="192"/>
                    <a:pt x="87" y="181"/>
                    <a:pt x="87" y="162"/>
                  </a:cubicBezTo>
                  <a:cubicBezTo>
                    <a:pt x="89" y="156"/>
                    <a:pt x="89" y="156"/>
                    <a:pt x="90" y="154"/>
                  </a:cubicBezTo>
                  <a:cubicBezTo>
                    <a:pt x="95" y="154"/>
                    <a:pt x="100" y="160"/>
                    <a:pt x="104" y="163"/>
                  </a:cubicBezTo>
                  <a:cubicBezTo>
                    <a:pt x="120" y="168"/>
                    <a:pt x="138" y="162"/>
                    <a:pt x="154" y="158"/>
                  </a:cubicBezTo>
                  <a:cubicBezTo>
                    <a:pt x="166" y="159"/>
                    <a:pt x="207" y="167"/>
                    <a:pt x="214" y="153"/>
                  </a:cubicBezTo>
                  <a:cubicBezTo>
                    <a:pt x="208" y="142"/>
                    <a:pt x="158" y="147"/>
                    <a:pt x="148" y="147"/>
                  </a:cubicBezTo>
                  <a:cubicBezTo>
                    <a:pt x="137" y="149"/>
                    <a:pt x="126" y="151"/>
                    <a:pt x="114" y="151"/>
                  </a:cubicBezTo>
                  <a:cubicBezTo>
                    <a:pt x="105" y="148"/>
                    <a:pt x="76" y="138"/>
                    <a:pt x="76" y="124"/>
                  </a:cubicBezTo>
                  <a:cubicBezTo>
                    <a:pt x="88" y="123"/>
                    <a:pt x="95" y="129"/>
                    <a:pt x="104" y="136"/>
                  </a:cubicBezTo>
                  <a:cubicBezTo>
                    <a:pt x="108" y="137"/>
                    <a:pt x="113" y="139"/>
                    <a:pt x="117" y="140"/>
                  </a:cubicBezTo>
                  <a:cubicBezTo>
                    <a:pt x="128" y="140"/>
                    <a:pt x="128" y="140"/>
                    <a:pt x="156" y="138"/>
                  </a:cubicBezTo>
                  <a:cubicBezTo>
                    <a:pt x="180" y="138"/>
                    <a:pt x="204" y="141"/>
                    <a:pt x="228" y="145"/>
                  </a:cubicBezTo>
                  <a:cubicBezTo>
                    <a:pt x="243" y="149"/>
                    <a:pt x="308" y="173"/>
                    <a:pt x="308" y="138"/>
                  </a:cubicBezTo>
                  <a:cubicBezTo>
                    <a:pt x="297" y="130"/>
                    <a:pt x="272" y="139"/>
                    <a:pt x="260" y="140"/>
                  </a:cubicBezTo>
                  <a:cubicBezTo>
                    <a:pt x="229" y="133"/>
                    <a:pt x="199" y="127"/>
                    <a:pt x="169" y="120"/>
                  </a:cubicBezTo>
                  <a:cubicBezTo>
                    <a:pt x="163" y="117"/>
                    <a:pt x="156" y="109"/>
                    <a:pt x="149" y="109"/>
                  </a:cubicBezTo>
                  <a:cubicBezTo>
                    <a:pt x="145" y="114"/>
                    <a:pt x="145" y="122"/>
                    <a:pt x="147" y="128"/>
                  </a:cubicBezTo>
                  <a:cubicBezTo>
                    <a:pt x="145" y="127"/>
                    <a:pt x="143" y="127"/>
                    <a:pt x="141" y="126"/>
                  </a:cubicBezTo>
                  <a:cubicBezTo>
                    <a:pt x="139" y="121"/>
                    <a:pt x="134" y="103"/>
                    <a:pt x="131" y="103"/>
                  </a:cubicBezTo>
                  <a:cubicBezTo>
                    <a:pt x="127" y="111"/>
                    <a:pt x="127" y="115"/>
                    <a:pt x="126" y="123"/>
                  </a:cubicBezTo>
                  <a:cubicBezTo>
                    <a:pt x="120" y="117"/>
                    <a:pt x="117" y="111"/>
                    <a:pt x="113" y="104"/>
                  </a:cubicBezTo>
                  <a:cubicBezTo>
                    <a:pt x="110" y="101"/>
                    <a:pt x="106" y="98"/>
                    <a:pt x="103" y="95"/>
                  </a:cubicBezTo>
                  <a:cubicBezTo>
                    <a:pt x="91" y="90"/>
                    <a:pt x="89" y="87"/>
                    <a:pt x="89" y="74"/>
                  </a:cubicBezTo>
                  <a:cubicBezTo>
                    <a:pt x="93" y="72"/>
                    <a:pt x="96" y="71"/>
                    <a:pt x="101" y="71"/>
                  </a:cubicBezTo>
                  <a:cubicBezTo>
                    <a:pt x="102" y="69"/>
                    <a:pt x="102" y="69"/>
                    <a:pt x="104" y="60"/>
                  </a:cubicBezTo>
                  <a:cubicBezTo>
                    <a:pt x="113" y="54"/>
                    <a:pt x="121" y="58"/>
                    <a:pt x="126" y="65"/>
                  </a:cubicBezTo>
                  <a:cubicBezTo>
                    <a:pt x="129" y="76"/>
                    <a:pt x="129" y="76"/>
                    <a:pt x="130" y="78"/>
                  </a:cubicBezTo>
                  <a:cubicBezTo>
                    <a:pt x="130" y="78"/>
                    <a:pt x="131" y="78"/>
                    <a:pt x="132" y="78"/>
                  </a:cubicBezTo>
                  <a:cubicBezTo>
                    <a:pt x="133" y="75"/>
                    <a:pt x="135" y="73"/>
                    <a:pt x="137" y="70"/>
                  </a:cubicBezTo>
                  <a:cubicBezTo>
                    <a:pt x="139" y="70"/>
                    <a:pt x="141" y="70"/>
                    <a:pt x="144" y="70"/>
                  </a:cubicBezTo>
                  <a:cubicBezTo>
                    <a:pt x="149" y="76"/>
                    <a:pt x="154" y="82"/>
                    <a:pt x="159" y="89"/>
                  </a:cubicBezTo>
                  <a:cubicBezTo>
                    <a:pt x="171" y="95"/>
                    <a:pt x="209" y="108"/>
                    <a:pt x="219" y="93"/>
                  </a:cubicBezTo>
                  <a:cubicBezTo>
                    <a:pt x="217" y="88"/>
                    <a:pt x="214" y="86"/>
                    <a:pt x="210" y="83"/>
                  </a:cubicBezTo>
                  <a:cubicBezTo>
                    <a:pt x="204" y="66"/>
                    <a:pt x="225" y="60"/>
                    <a:pt x="238" y="63"/>
                  </a:cubicBezTo>
                  <a:cubicBezTo>
                    <a:pt x="248" y="69"/>
                    <a:pt x="253" y="74"/>
                    <a:pt x="260" y="78"/>
                  </a:cubicBezTo>
                  <a:cubicBezTo>
                    <a:pt x="284" y="81"/>
                    <a:pt x="305" y="89"/>
                    <a:pt x="317" y="62"/>
                  </a:cubicBezTo>
                  <a:cubicBezTo>
                    <a:pt x="317" y="51"/>
                    <a:pt x="315" y="40"/>
                    <a:pt x="315" y="29"/>
                  </a:cubicBezTo>
                  <a:cubicBezTo>
                    <a:pt x="317" y="26"/>
                    <a:pt x="319" y="24"/>
                    <a:pt x="320" y="21"/>
                  </a:cubicBezTo>
                  <a:cubicBezTo>
                    <a:pt x="322" y="21"/>
                    <a:pt x="324" y="21"/>
                    <a:pt x="326" y="20"/>
                  </a:cubicBezTo>
                  <a:cubicBezTo>
                    <a:pt x="329" y="23"/>
                    <a:pt x="331" y="26"/>
                    <a:pt x="333" y="29"/>
                  </a:cubicBezTo>
                  <a:cubicBezTo>
                    <a:pt x="333" y="29"/>
                    <a:pt x="334" y="29"/>
                    <a:pt x="335" y="29"/>
                  </a:cubicBezTo>
                  <a:cubicBezTo>
                    <a:pt x="344" y="13"/>
                    <a:pt x="342" y="3"/>
                    <a:pt x="363" y="0"/>
                  </a:cubicBezTo>
                  <a:cubicBezTo>
                    <a:pt x="382" y="17"/>
                    <a:pt x="360" y="38"/>
                    <a:pt x="348" y="52"/>
                  </a:cubicBezTo>
                  <a:cubicBezTo>
                    <a:pt x="333" y="82"/>
                    <a:pt x="316" y="113"/>
                    <a:pt x="278" y="99"/>
                  </a:cubicBezTo>
                  <a:cubicBezTo>
                    <a:pt x="270" y="94"/>
                    <a:pt x="235" y="74"/>
                    <a:pt x="235" y="98"/>
                  </a:cubicBezTo>
                  <a:cubicBezTo>
                    <a:pt x="245" y="112"/>
                    <a:pt x="274" y="122"/>
                    <a:pt x="291" y="116"/>
                  </a:cubicBezTo>
                  <a:cubicBezTo>
                    <a:pt x="305" y="109"/>
                    <a:pt x="308" y="107"/>
                    <a:pt x="323" y="107"/>
                  </a:cubicBezTo>
                  <a:cubicBezTo>
                    <a:pt x="344" y="112"/>
                    <a:pt x="344" y="112"/>
                    <a:pt x="356" y="114"/>
                  </a:cubicBezTo>
                  <a:cubicBezTo>
                    <a:pt x="365" y="123"/>
                    <a:pt x="372" y="130"/>
                    <a:pt x="371" y="143"/>
                  </a:cubicBezTo>
                  <a:cubicBezTo>
                    <a:pt x="367" y="145"/>
                    <a:pt x="362" y="147"/>
                    <a:pt x="358" y="150"/>
                  </a:cubicBezTo>
                  <a:cubicBezTo>
                    <a:pt x="347" y="153"/>
                    <a:pt x="330" y="152"/>
                    <a:pt x="323" y="162"/>
                  </a:cubicBezTo>
                  <a:cubicBezTo>
                    <a:pt x="323" y="163"/>
                    <a:pt x="324" y="164"/>
                    <a:pt x="325" y="166"/>
                  </a:cubicBezTo>
                  <a:cubicBezTo>
                    <a:pt x="332" y="166"/>
                    <a:pt x="340" y="164"/>
                    <a:pt x="347" y="162"/>
                  </a:cubicBezTo>
                  <a:cubicBezTo>
                    <a:pt x="401" y="142"/>
                    <a:pt x="405" y="139"/>
                    <a:pt x="407" y="140"/>
                  </a:cubicBezTo>
                  <a:cubicBezTo>
                    <a:pt x="394" y="149"/>
                    <a:pt x="394" y="149"/>
                    <a:pt x="382" y="156"/>
                  </a:cubicBezTo>
                  <a:cubicBezTo>
                    <a:pt x="371" y="160"/>
                    <a:pt x="354" y="165"/>
                    <a:pt x="345" y="173"/>
                  </a:cubicBezTo>
                  <a:cubicBezTo>
                    <a:pt x="346" y="174"/>
                    <a:pt x="346" y="174"/>
                    <a:pt x="346" y="175"/>
                  </a:cubicBezTo>
                  <a:cubicBezTo>
                    <a:pt x="367" y="175"/>
                    <a:pt x="389" y="164"/>
                    <a:pt x="408" y="158"/>
                  </a:cubicBezTo>
                  <a:cubicBezTo>
                    <a:pt x="428" y="148"/>
                    <a:pt x="428" y="148"/>
                    <a:pt x="431" y="145"/>
                  </a:cubicBezTo>
                  <a:cubicBezTo>
                    <a:pt x="432" y="145"/>
                    <a:pt x="432" y="145"/>
                    <a:pt x="433" y="146"/>
                  </a:cubicBezTo>
                  <a:cubicBezTo>
                    <a:pt x="417" y="161"/>
                    <a:pt x="391" y="170"/>
                    <a:pt x="371" y="178"/>
                  </a:cubicBezTo>
                  <a:cubicBezTo>
                    <a:pt x="371" y="178"/>
                    <a:pt x="371" y="179"/>
                    <a:pt x="371" y="179"/>
                  </a:cubicBezTo>
                  <a:cubicBezTo>
                    <a:pt x="398" y="178"/>
                    <a:pt x="425" y="170"/>
                    <a:pt x="449" y="155"/>
                  </a:cubicBezTo>
                  <a:cubicBezTo>
                    <a:pt x="449" y="155"/>
                    <a:pt x="450" y="155"/>
                    <a:pt x="451" y="156"/>
                  </a:cubicBezTo>
                  <a:cubicBezTo>
                    <a:pt x="439" y="169"/>
                    <a:pt x="428" y="177"/>
                    <a:pt x="412" y="185"/>
                  </a:cubicBezTo>
                  <a:cubicBezTo>
                    <a:pt x="404" y="188"/>
                    <a:pt x="396" y="191"/>
                    <a:pt x="389" y="194"/>
                  </a:cubicBezTo>
                  <a:cubicBezTo>
                    <a:pt x="350" y="199"/>
                    <a:pt x="312" y="203"/>
                    <a:pt x="273" y="199"/>
                  </a:cubicBezTo>
                  <a:cubicBezTo>
                    <a:pt x="239" y="193"/>
                    <a:pt x="154" y="157"/>
                    <a:pt x="132" y="202"/>
                  </a:cubicBezTo>
                  <a:cubicBezTo>
                    <a:pt x="118" y="218"/>
                    <a:pt x="94" y="218"/>
                    <a:pt x="75" y="219"/>
                  </a:cubicBezTo>
                  <a:close/>
                  <a:moveTo>
                    <a:pt x="251" y="105"/>
                  </a:moveTo>
                  <a:cubicBezTo>
                    <a:pt x="249" y="104"/>
                    <a:pt x="248" y="104"/>
                    <a:pt x="247" y="103"/>
                  </a:cubicBezTo>
                  <a:cubicBezTo>
                    <a:pt x="247" y="101"/>
                    <a:pt x="247" y="98"/>
                    <a:pt x="247" y="96"/>
                  </a:cubicBezTo>
                  <a:cubicBezTo>
                    <a:pt x="255" y="92"/>
                    <a:pt x="258" y="96"/>
                    <a:pt x="260" y="102"/>
                  </a:cubicBezTo>
                  <a:cubicBezTo>
                    <a:pt x="256" y="104"/>
                    <a:pt x="254" y="105"/>
                    <a:pt x="251" y="105"/>
                  </a:cubicBezTo>
                  <a:close/>
                  <a:moveTo>
                    <a:pt x="351" y="103"/>
                  </a:moveTo>
                  <a:cubicBezTo>
                    <a:pt x="350" y="103"/>
                    <a:pt x="350" y="102"/>
                    <a:pt x="349" y="102"/>
                  </a:cubicBezTo>
                  <a:cubicBezTo>
                    <a:pt x="355" y="98"/>
                    <a:pt x="364" y="91"/>
                    <a:pt x="364" y="84"/>
                  </a:cubicBezTo>
                  <a:cubicBezTo>
                    <a:pt x="354" y="77"/>
                    <a:pt x="346" y="89"/>
                    <a:pt x="340" y="97"/>
                  </a:cubicBezTo>
                  <a:cubicBezTo>
                    <a:pt x="340" y="80"/>
                    <a:pt x="353" y="63"/>
                    <a:pt x="365" y="52"/>
                  </a:cubicBezTo>
                  <a:cubicBezTo>
                    <a:pt x="377" y="45"/>
                    <a:pt x="391" y="36"/>
                    <a:pt x="405" y="35"/>
                  </a:cubicBezTo>
                  <a:cubicBezTo>
                    <a:pt x="386" y="80"/>
                    <a:pt x="386" y="80"/>
                    <a:pt x="380" y="91"/>
                  </a:cubicBezTo>
                  <a:cubicBezTo>
                    <a:pt x="371" y="100"/>
                    <a:pt x="363" y="103"/>
                    <a:pt x="351" y="103"/>
                  </a:cubicBezTo>
                  <a:close/>
                  <a:moveTo>
                    <a:pt x="392" y="644"/>
                  </a:moveTo>
                  <a:cubicBezTo>
                    <a:pt x="392" y="612"/>
                    <a:pt x="391" y="580"/>
                    <a:pt x="391" y="549"/>
                  </a:cubicBezTo>
                  <a:cubicBezTo>
                    <a:pt x="383" y="549"/>
                    <a:pt x="364" y="545"/>
                    <a:pt x="356" y="549"/>
                  </a:cubicBezTo>
                  <a:cubicBezTo>
                    <a:pt x="356" y="580"/>
                    <a:pt x="356" y="611"/>
                    <a:pt x="356" y="643"/>
                  </a:cubicBezTo>
                  <a:cubicBezTo>
                    <a:pt x="279" y="620"/>
                    <a:pt x="201" y="600"/>
                    <a:pt x="121" y="594"/>
                  </a:cubicBezTo>
                  <a:cubicBezTo>
                    <a:pt x="121" y="506"/>
                    <a:pt x="121" y="418"/>
                    <a:pt x="121" y="331"/>
                  </a:cubicBezTo>
                  <a:cubicBezTo>
                    <a:pt x="194" y="342"/>
                    <a:pt x="269" y="353"/>
                    <a:pt x="344" y="361"/>
                  </a:cubicBezTo>
                  <a:cubicBezTo>
                    <a:pt x="347" y="362"/>
                    <a:pt x="350" y="363"/>
                    <a:pt x="354" y="364"/>
                  </a:cubicBezTo>
                  <a:cubicBezTo>
                    <a:pt x="354" y="390"/>
                    <a:pt x="355" y="417"/>
                    <a:pt x="355" y="444"/>
                  </a:cubicBezTo>
                  <a:cubicBezTo>
                    <a:pt x="367" y="444"/>
                    <a:pt x="379" y="444"/>
                    <a:pt x="390" y="444"/>
                  </a:cubicBezTo>
                  <a:cubicBezTo>
                    <a:pt x="391" y="417"/>
                    <a:pt x="391" y="390"/>
                    <a:pt x="391" y="363"/>
                  </a:cubicBezTo>
                  <a:cubicBezTo>
                    <a:pt x="427" y="359"/>
                    <a:pt x="462" y="352"/>
                    <a:pt x="498" y="346"/>
                  </a:cubicBezTo>
                  <a:cubicBezTo>
                    <a:pt x="547" y="340"/>
                    <a:pt x="619" y="328"/>
                    <a:pt x="627" y="327"/>
                  </a:cubicBezTo>
                  <a:cubicBezTo>
                    <a:pt x="627" y="415"/>
                    <a:pt x="628" y="503"/>
                    <a:pt x="628" y="591"/>
                  </a:cubicBezTo>
                  <a:cubicBezTo>
                    <a:pt x="578" y="597"/>
                    <a:pt x="528" y="611"/>
                    <a:pt x="480" y="621"/>
                  </a:cubicBezTo>
                  <a:cubicBezTo>
                    <a:pt x="451" y="628"/>
                    <a:pt x="421" y="637"/>
                    <a:pt x="392" y="644"/>
                  </a:cubicBezTo>
                  <a:close/>
                </a:path>
              </a:pathLst>
            </a:custGeom>
            <a:solidFill>
              <a:srgbClr val="00CCFF">
                <a:alpha val="100000"/>
              </a:srgbClr>
            </a:solidFill>
            <a:ln w="1270" cap="flat" cmpd="sng">
              <a:solidFill>
                <a:srgbClr val="969696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33" name="Text Box 18"/>
            <p:cNvSpPr txBox="1"/>
            <p:nvPr/>
          </p:nvSpPr>
          <p:spPr>
            <a:xfrm>
              <a:off x="1230" y="2823"/>
              <a:ext cx="11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pPr lvl="0" eaLnBrk="1" hangingPunct="1">
                <a:buNone/>
              </a:pPr>
              <a:endParaRPr lang="zh-CN" altLang="en-US" b="1" dirty="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>
    <p:fade thruBlk="1"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Impact" panose="020B080603090205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Impact" panose="020B080603090205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Impact" panose="020B080603090205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Impact" panose="020B080603090205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Impact" panose="020B080603090205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Impact" panose="020B080603090205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Impact" panose="020B080603090205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Impact" panose="020B080603090205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300000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300000"/>
        <a:defRPr sz="20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300000"/>
        <a:defRPr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300000"/>
        <a:defRPr sz="16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300000"/>
        <a:defRPr sz="16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300000"/>
        <a:defRPr sz="16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300000"/>
        <a:defRPr sz="16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300000"/>
        <a:defRPr sz="16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300000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9.v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20.emf"/><Relationship Id="rId2" Type="http://schemas.openxmlformats.org/officeDocument/2006/relationships/oleObject" Target="../embeddings/oleObject16.bin"/><Relationship Id="rId1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0.v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1.emf"/><Relationship Id="rId2" Type="http://schemas.openxmlformats.org/officeDocument/2006/relationships/oleObject" Target="../embeddings/oleObject17.bin"/><Relationship Id="rId1" Type="http://schemas.openxmlformats.org/officeDocument/2006/relationships/image" Target="../media/image13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22.GIF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2.bin"/><Relationship Id="rId8" Type="http://schemas.openxmlformats.org/officeDocument/2006/relationships/image" Target="../media/image26.wmf"/><Relationship Id="rId7" Type="http://schemas.openxmlformats.org/officeDocument/2006/relationships/oleObject" Target="../embeddings/oleObject21.bin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4.wmf"/><Relationship Id="rId3" Type="http://schemas.openxmlformats.org/officeDocument/2006/relationships/oleObject" Target="../embeddings/oleObject19.bin"/><Relationship Id="rId2" Type="http://schemas.openxmlformats.org/officeDocument/2006/relationships/image" Target="../media/image23.wmf"/><Relationship Id="rId14" Type="http://schemas.openxmlformats.org/officeDocument/2006/relationships/vmlDrawing" Target="../drawings/vmlDrawing11.vml"/><Relationship Id="rId13" Type="http://schemas.openxmlformats.org/officeDocument/2006/relationships/slideLayout" Target="../slideLayouts/slideLayout2.xml"/><Relationship Id="rId12" Type="http://schemas.openxmlformats.org/officeDocument/2006/relationships/image" Target="../media/image28.wmf"/><Relationship Id="rId11" Type="http://schemas.openxmlformats.org/officeDocument/2006/relationships/oleObject" Target="../embeddings/oleObject23.bin"/><Relationship Id="rId10" Type="http://schemas.openxmlformats.org/officeDocument/2006/relationships/image" Target="../media/image27.wmf"/><Relationship Id="rId1" Type="http://schemas.openxmlformats.org/officeDocument/2006/relationships/oleObject" Target="../embeddings/oleObject18.bin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2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9.wmf"/><Relationship Id="rId1" Type="http://schemas.openxmlformats.org/officeDocument/2006/relationships/oleObject" Target="../embeddings/oleObject24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emf"/><Relationship Id="rId1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2.v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5.emf"/><Relationship Id="rId2" Type="http://schemas.openxmlformats.org/officeDocument/2006/relationships/oleObject" Target="../embeddings/oleObject2.bin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3.vml"/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4.bin"/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image" Target="../media/image12.emf"/><Relationship Id="rId7" Type="http://schemas.openxmlformats.org/officeDocument/2006/relationships/oleObject" Target="../embeddings/oleObject8.bin"/><Relationship Id="rId6" Type="http://schemas.openxmlformats.org/officeDocument/2006/relationships/image" Target="../media/image11.e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0.emf"/><Relationship Id="rId3" Type="http://schemas.openxmlformats.org/officeDocument/2006/relationships/oleObject" Target="../embeddings/oleObject6.bin"/><Relationship Id="rId2" Type="http://schemas.openxmlformats.org/officeDocument/2006/relationships/image" Target="../media/image9.emf"/><Relationship Id="rId10" Type="http://schemas.openxmlformats.org/officeDocument/2006/relationships/vmlDrawing" Target="../drawings/vmlDrawing4.vml"/><Relationship Id="rId1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5.vml"/><Relationship Id="rId6" Type="http://schemas.openxmlformats.org/officeDocument/2006/relationships/slideLayout" Target="../slideLayouts/slideLayout12.x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10.bin"/><Relationship Id="rId3" Type="http://schemas.openxmlformats.org/officeDocument/2006/relationships/image" Target="../media/image14.emf"/><Relationship Id="rId2" Type="http://schemas.openxmlformats.org/officeDocument/2006/relationships/oleObject" Target="../embeddings/oleObject9.bin"/><Relationship Id="rId1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6.vml"/><Relationship Id="rId5" Type="http://schemas.openxmlformats.org/officeDocument/2006/relationships/slideLayout" Target="../slideLayouts/slideLayout4.xml"/><Relationship Id="rId4" Type="http://schemas.openxmlformats.org/officeDocument/2006/relationships/image" Target="../media/image16.emf"/><Relationship Id="rId3" Type="http://schemas.openxmlformats.org/officeDocument/2006/relationships/oleObject" Target="../embeddings/oleObject12.bin"/><Relationship Id="rId2" Type="http://schemas.openxmlformats.org/officeDocument/2006/relationships/image" Target="../media/image15.emf"/><Relationship Id="rId1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7.vml"/><Relationship Id="rId5" Type="http://schemas.openxmlformats.org/officeDocument/2006/relationships/slideLayout" Target="../slideLayouts/slideLayout4.xml"/><Relationship Id="rId4" Type="http://schemas.openxmlformats.org/officeDocument/2006/relationships/image" Target="../media/image18.emf"/><Relationship Id="rId3" Type="http://schemas.openxmlformats.org/officeDocument/2006/relationships/oleObject" Target="../embeddings/oleObject14.bin"/><Relationship Id="rId2" Type="http://schemas.openxmlformats.org/officeDocument/2006/relationships/image" Target="../media/image17.emf"/><Relationship Id="rId1" Type="http://schemas.openxmlformats.org/officeDocument/2006/relationships/oleObject" Target="../embeddings/oleObject13.bin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8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9.emf"/><Relationship Id="rId1" Type="http://schemas.openxmlformats.org/officeDocument/2006/relationships/oleObject" Target="../embeddings/oleObject1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27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3644900"/>
            <a:ext cx="9144000" cy="533400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b="1" i="0" u="none" strike="noStrike" kern="0" cap="none" spc="0" normalizeH="0" baseline="0" noProof="0" smtClean="0">
                <a:ln>
                  <a:noFill/>
                </a:ln>
                <a:solidFill>
                  <a:srgbClr val="3A75A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j-cs"/>
              </a:rPr>
              <a:t>4.2   </a:t>
            </a:r>
            <a:r>
              <a:rPr kumimoji="0" lang="zh-CN" altLang="en-US" sz="4000" b="1" i="0" u="none" strike="noStrike" kern="0" cap="none" spc="0" normalizeH="0" baseline="0" noProof="0" smtClean="0">
                <a:ln>
                  <a:noFill/>
                </a:ln>
                <a:solidFill>
                  <a:srgbClr val="3A75A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j-cs"/>
              </a:rPr>
              <a:t>指数函数</a:t>
            </a:r>
            <a:endParaRPr kumimoji="0" lang="en-US" altLang="zh-CN" sz="4000" b="1" i="0" u="none" strike="noStrike" kern="0" cap="none" spc="0" normalizeH="0" baseline="0" noProof="0" smtClean="0">
              <a:ln>
                <a:noFill/>
              </a:ln>
              <a:solidFill>
                <a:srgbClr val="3A75A2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楷体_GB2312" pitchFamily="49" charset="-122"/>
              <a:ea typeface="楷体_GB2312" pitchFamily="49" charset="-122"/>
              <a:cs typeface="+mj-cs"/>
            </a:endParaRPr>
          </a:p>
        </p:txBody>
      </p:sp>
      <p:sp>
        <p:nvSpPr>
          <p:cNvPr id="72729" name="Rectangle 25"/>
          <p:cNvSpPr>
            <a:spLocks noChangeArrowheads="1"/>
          </p:cNvSpPr>
          <p:nvPr/>
        </p:nvSpPr>
        <p:spPr bwMode="auto">
          <a:xfrm>
            <a:off x="-396875" y="2205038"/>
            <a:ext cx="9144000" cy="5334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华文行楷" pitchFamily="2" charset="-122"/>
                <a:ea typeface="华文行楷" pitchFamily="2" charset="-122"/>
                <a:cs typeface="+mn-cs"/>
              </a:rPr>
              <a:t>	</a:t>
            </a:r>
            <a:r>
              <a:rPr kumimoji="0" lang="zh-CN" altLang="en-US" sz="4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华文行楷" pitchFamily="2" charset="-122"/>
                <a:ea typeface="华文行楷" pitchFamily="2" charset="-122"/>
                <a:cs typeface="+mn-cs"/>
              </a:rPr>
              <a:t>第四章  指数函数与对数函数</a:t>
            </a:r>
            <a:r>
              <a:rPr kumimoji="0" lang="en-US" altLang="zh-CN" sz="4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华文行楷" pitchFamily="2" charset="-122"/>
                <a:ea typeface="华文行楷" pitchFamily="2" charset="-122"/>
                <a:cs typeface="+mn-cs"/>
              </a:rPr>
              <a:t> </a:t>
            </a:r>
            <a:endParaRPr kumimoji="0" lang="en-US" altLang="zh-CN" sz="40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华文行楷" pitchFamily="2" charset="-122"/>
              <a:ea typeface="华文行楷" pitchFamily="2" charset="-122"/>
              <a:cs typeface="+mn-cs"/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j-cs"/>
              </a:rPr>
              <a:t>创设情景  兴趣导入</a:t>
            </a:r>
            <a:endParaRPr kumimoji="0" lang="en-US" altLang="zh-CN" sz="3600" b="1" i="0" u="none" strike="noStrike" kern="0" cap="none" spc="0" normalizeH="0" baseline="0" noProof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楷体_GB2312" pitchFamily="49" charset="-122"/>
              <a:ea typeface="楷体_GB2312" pitchFamily="49" charset="-122"/>
              <a:cs typeface="+mj-cs"/>
            </a:endParaRPr>
          </a:p>
        </p:txBody>
      </p:sp>
      <p:sp>
        <p:nvSpPr>
          <p:cNvPr id="12291" name="Rectangle 3"/>
          <p:cNvSpPr/>
          <p:nvPr/>
        </p:nvSpPr>
        <p:spPr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sz="20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sz="1600" b="1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SzTx/>
            </a:pPr>
            <a:endParaRPr lang="zh-CN" altLang="en-US" sz="18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2" name="Group 4"/>
          <p:cNvGrpSpPr/>
          <p:nvPr/>
        </p:nvGrpSpPr>
        <p:grpSpPr>
          <a:xfrm>
            <a:off x="468313" y="981075"/>
            <a:ext cx="8650287" cy="2374900"/>
            <a:chOff x="295" y="754"/>
            <a:chExt cx="5449" cy="1496"/>
          </a:xfrm>
        </p:grpSpPr>
        <p:grpSp>
          <p:nvGrpSpPr>
            <p:cNvPr id="12301" name="Group 5"/>
            <p:cNvGrpSpPr/>
            <p:nvPr/>
          </p:nvGrpSpPr>
          <p:grpSpPr>
            <a:xfrm>
              <a:off x="295" y="754"/>
              <a:ext cx="5022" cy="1496"/>
              <a:chOff x="249" y="2478"/>
              <a:chExt cx="5022" cy="1496"/>
            </a:xfrm>
          </p:grpSpPr>
          <p:sp>
            <p:nvSpPr>
              <p:cNvPr id="12303" name="AutoShape 6"/>
              <p:cNvSpPr/>
              <p:nvPr/>
            </p:nvSpPr>
            <p:spPr>
              <a:xfrm>
                <a:off x="612" y="2481"/>
                <a:ext cx="4659" cy="1493"/>
              </a:xfrm>
              <a:prstGeom prst="bevel">
                <a:avLst>
                  <a:gd name="adj" fmla="val 1648"/>
                </a:avLst>
              </a:prstGeom>
              <a:gradFill rotWithShape="1">
                <a:gsLst>
                  <a:gs pos="0">
                    <a:srgbClr val="DDDDDD"/>
                  </a:gs>
                  <a:gs pos="50000">
                    <a:srgbClr val="F4F4F4"/>
                  </a:gs>
                  <a:gs pos="100000">
                    <a:srgbClr val="DDDDDD"/>
                  </a:gs>
                </a:gsLst>
                <a:lin ang="2700000" scaled="1"/>
                <a:tileRect/>
              </a:gradFill>
              <a:ln w="9525">
                <a:noFill/>
              </a:ln>
            </p:spPr>
            <p:txBody>
              <a:bodyPr wrap="none" anchor="ctr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000" b="1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b="1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SzTx/>
                </a:pPr>
                <a:endParaRPr lang="zh-CN" altLang="en-US" sz="1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2304" name="AutoShape 7"/>
              <p:cNvSpPr/>
              <p:nvPr/>
            </p:nvSpPr>
            <p:spPr>
              <a:xfrm>
                <a:off x="249" y="2478"/>
                <a:ext cx="377" cy="1496"/>
              </a:xfrm>
              <a:prstGeom prst="roundRect">
                <a:avLst>
                  <a:gd name="adj" fmla="val 16667"/>
                </a:avLst>
              </a:prstGeom>
              <a:solidFill>
                <a:srgbClr val="99CCFF"/>
              </a:solidFill>
              <a:ln w="38100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  <a:effectLst>
                <a:outerShdw dist="107763" dir="2699999" algn="ctr" rotWithShape="0">
                  <a:srgbClr val="808080">
                    <a:alpha val="50000"/>
                  </a:srgbClr>
                </a:outerShdw>
              </a:effectLst>
            </p:spPr>
            <p:txBody>
              <a:bodyPr wrap="none" anchor="ctr"/>
              <a:p>
                <a:pPr>
                  <a:lnSpc>
                    <a:spcPct val="90000"/>
                  </a:lnSpc>
                </a:pPr>
                <a:r>
                  <a:rPr lang="zh-CN" altLang="en-US" sz="2400" b="1" dirty="0">
                    <a:latin typeface="隶书" pitchFamily="49" charset="-122"/>
                    <a:ea typeface="隶书" pitchFamily="49" charset="-122"/>
                  </a:rPr>
                  <a:t>问</a:t>
                </a:r>
                <a:endParaRPr lang="zh-CN" altLang="en-US" sz="2400" b="1" dirty="0">
                  <a:latin typeface="隶书" pitchFamily="49" charset="-122"/>
                  <a:ea typeface="隶书" pitchFamily="49" charset="-122"/>
                </a:endParaRPr>
              </a:p>
              <a:p>
                <a:pPr>
                  <a:lnSpc>
                    <a:spcPct val="90000"/>
                  </a:lnSpc>
                </a:pPr>
                <a:endParaRPr lang="zh-CN" altLang="en-US" sz="2400" b="1" dirty="0">
                  <a:latin typeface="隶书" pitchFamily="49" charset="-122"/>
                  <a:ea typeface="隶书" pitchFamily="49" charset="-122"/>
                </a:endParaRPr>
              </a:p>
              <a:p>
                <a:pPr>
                  <a:lnSpc>
                    <a:spcPct val="90000"/>
                  </a:lnSpc>
                </a:pPr>
                <a:r>
                  <a:rPr lang="zh-CN" altLang="en-US" sz="2400" b="1" dirty="0">
                    <a:latin typeface="隶书" pitchFamily="49" charset="-122"/>
                    <a:ea typeface="隶书" pitchFamily="49" charset="-122"/>
                  </a:rPr>
                  <a:t>题</a:t>
                </a:r>
                <a:endParaRPr lang="zh-CN" altLang="en-US" sz="2400" b="1" dirty="0">
                  <a:latin typeface="隶书" pitchFamily="49" charset="-122"/>
                  <a:ea typeface="隶书" pitchFamily="49" charset="-122"/>
                </a:endParaRPr>
              </a:p>
            </p:txBody>
          </p:sp>
        </p:grpSp>
        <p:sp>
          <p:nvSpPr>
            <p:cNvPr id="12302" name="Rectangle 8"/>
            <p:cNvSpPr/>
            <p:nvPr/>
          </p:nvSpPr>
          <p:spPr>
            <a:xfrm>
              <a:off x="612" y="913"/>
              <a:ext cx="5132" cy="113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2400" b="1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2000" b="1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b="1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1600" b="1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1600" b="1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lnSpc>
                  <a:spcPct val="170000"/>
                </a:lnSpc>
                <a:spcBef>
                  <a:spcPct val="0"/>
                </a:spcBef>
                <a:buSzTx/>
              </a:pPr>
              <a:r>
                <a:rPr lang="zh-CN" altLang="en-US" sz="2200" dirty="0">
                  <a:latin typeface="楷体_GB2312" pitchFamily="49" charset="-122"/>
                  <a:ea typeface="楷体_GB2312" pitchFamily="49" charset="-122"/>
                </a:rPr>
                <a:t>   例</a:t>
              </a:r>
              <a:r>
                <a:rPr lang="en-US" altLang="zh-CN" sz="2200" dirty="0">
                  <a:latin typeface="楷体_GB2312" pitchFamily="49" charset="-122"/>
                  <a:ea typeface="楷体_GB2312" pitchFamily="49" charset="-122"/>
                </a:rPr>
                <a:t>4  </a:t>
              </a:r>
              <a:r>
                <a:rPr lang="zh-CN" altLang="en-US" sz="2200" dirty="0">
                  <a:latin typeface="楷体_GB2312" pitchFamily="49" charset="-122"/>
                  <a:ea typeface="楷体_GB2312" pitchFamily="49" charset="-122"/>
                </a:rPr>
                <a:t>某市</a:t>
              </a:r>
              <a:r>
                <a:rPr lang="en-US" altLang="zh-CN" sz="2200" dirty="0">
                  <a:latin typeface="楷体_GB2312" pitchFamily="49" charset="-122"/>
                  <a:ea typeface="楷体_GB2312" pitchFamily="49" charset="-122"/>
                </a:rPr>
                <a:t>2008</a:t>
              </a:r>
              <a:r>
                <a:rPr lang="zh-CN" altLang="en-US" sz="2200" dirty="0">
                  <a:latin typeface="楷体_GB2312" pitchFamily="49" charset="-122"/>
                  <a:ea typeface="楷体_GB2312" pitchFamily="49" charset="-122"/>
                </a:rPr>
                <a:t>年国民生产总值为</a:t>
              </a:r>
              <a:r>
                <a:rPr lang="en-US" altLang="zh-CN" sz="2200" dirty="0">
                  <a:latin typeface="楷体_GB2312" pitchFamily="49" charset="-122"/>
                  <a:ea typeface="楷体_GB2312" pitchFamily="49" charset="-122"/>
                </a:rPr>
                <a:t>20</a:t>
              </a:r>
              <a:r>
                <a:rPr lang="zh-CN" altLang="en-US" sz="2200" dirty="0">
                  <a:latin typeface="楷体_GB2312" pitchFamily="49" charset="-122"/>
                  <a:ea typeface="楷体_GB2312" pitchFamily="49" charset="-122"/>
                </a:rPr>
                <a:t>亿元</a:t>
              </a:r>
              <a:r>
                <a:rPr lang="en-US" altLang="zh-CN" sz="2200" dirty="0">
                  <a:latin typeface="楷体_GB2312" pitchFamily="49" charset="-122"/>
                  <a:ea typeface="楷体_GB2312" pitchFamily="49" charset="-122"/>
                </a:rPr>
                <a:t>,</a:t>
              </a:r>
              <a:r>
                <a:rPr lang="zh-CN" altLang="en-US" sz="2200" dirty="0">
                  <a:latin typeface="楷体_GB2312" pitchFamily="49" charset="-122"/>
                  <a:ea typeface="楷体_GB2312" pitchFamily="49" charset="-122"/>
                </a:rPr>
                <a:t>计划在未来</a:t>
              </a:r>
              <a:r>
                <a:rPr lang="en-US" altLang="zh-CN" sz="2200" dirty="0">
                  <a:latin typeface="楷体_GB2312" pitchFamily="49" charset="-122"/>
                  <a:ea typeface="楷体_GB2312" pitchFamily="49" charset="-122"/>
                </a:rPr>
                <a:t>10</a:t>
              </a:r>
              <a:r>
                <a:rPr lang="zh-CN" altLang="en-US" sz="2200" dirty="0">
                  <a:latin typeface="楷体_GB2312" pitchFamily="49" charset="-122"/>
                  <a:ea typeface="楷体_GB2312" pitchFamily="49" charset="-122"/>
                </a:rPr>
                <a:t>年内</a:t>
              </a:r>
              <a:r>
                <a:rPr lang="en-US" altLang="zh-CN" sz="2200" dirty="0">
                  <a:latin typeface="楷体_GB2312" pitchFamily="49" charset="-122"/>
                  <a:ea typeface="楷体_GB2312" pitchFamily="49" charset="-122"/>
                </a:rPr>
                <a:t>, </a:t>
              </a:r>
              <a:endParaRPr lang="en-US" altLang="zh-CN" sz="2200" dirty="0">
                <a:latin typeface="楷体_GB2312" pitchFamily="49" charset="-122"/>
                <a:ea typeface="楷体_GB2312" pitchFamily="49" charset="-122"/>
              </a:endParaRPr>
            </a:p>
            <a:p>
              <a:pPr marL="0" lvl="0" indent="0" eaLnBrk="1" hangingPunct="1">
                <a:lnSpc>
                  <a:spcPct val="170000"/>
                </a:lnSpc>
                <a:spcBef>
                  <a:spcPct val="0"/>
                </a:spcBef>
                <a:buSzTx/>
              </a:pPr>
              <a:r>
                <a:rPr lang="zh-CN" altLang="en-US" sz="2200" dirty="0">
                  <a:latin typeface="楷体_GB2312" pitchFamily="49" charset="-122"/>
                  <a:ea typeface="楷体_GB2312" pitchFamily="49" charset="-122"/>
                </a:rPr>
                <a:t> 平均每年按</a:t>
              </a:r>
              <a:r>
                <a:rPr lang="en-US" altLang="zh-CN" sz="2200" dirty="0">
                  <a:latin typeface="楷体_GB2312" pitchFamily="49" charset="-122"/>
                  <a:ea typeface="楷体_GB2312" pitchFamily="49" charset="-122"/>
                </a:rPr>
                <a:t>8%</a:t>
              </a:r>
              <a:r>
                <a:rPr lang="zh-CN" altLang="en-US" sz="2200" dirty="0">
                  <a:latin typeface="楷体_GB2312" pitchFamily="49" charset="-122"/>
                  <a:ea typeface="楷体_GB2312" pitchFamily="49" charset="-122"/>
                </a:rPr>
                <a:t>的增长率增长</a:t>
              </a:r>
              <a:r>
                <a:rPr lang="en-US" altLang="zh-CN" sz="2200" dirty="0">
                  <a:latin typeface="楷体_GB2312" pitchFamily="49" charset="-122"/>
                  <a:ea typeface="楷体_GB2312" pitchFamily="49" charset="-122"/>
                </a:rPr>
                <a:t>,</a:t>
              </a:r>
              <a:r>
                <a:rPr lang="zh-CN" altLang="en-US" sz="2200" dirty="0">
                  <a:latin typeface="楷体_GB2312" pitchFamily="49" charset="-122"/>
                  <a:ea typeface="楷体_GB2312" pitchFamily="49" charset="-122"/>
                </a:rPr>
                <a:t>分别预测该市</a:t>
              </a:r>
              <a:r>
                <a:rPr lang="en-US" altLang="zh-CN" sz="2200" dirty="0">
                  <a:latin typeface="楷体_GB2312" pitchFamily="49" charset="-122"/>
                  <a:ea typeface="楷体_GB2312" pitchFamily="49" charset="-122"/>
                </a:rPr>
                <a:t>2013</a:t>
              </a:r>
              <a:r>
                <a:rPr lang="zh-CN" altLang="en-US" sz="2200" dirty="0">
                  <a:latin typeface="楷体_GB2312" pitchFamily="49" charset="-122"/>
                  <a:ea typeface="楷体_GB2312" pitchFamily="49" charset="-122"/>
                </a:rPr>
                <a:t>年与</a:t>
              </a:r>
              <a:r>
                <a:rPr lang="en-US" altLang="zh-CN" sz="2200" dirty="0">
                  <a:latin typeface="楷体_GB2312" pitchFamily="49" charset="-122"/>
                  <a:ea typeface="楷体_GB2312" pitchFamily="49" charset="-122"/>
                </a:rPr>
                <a:t>2018    </a:t>
              </a:r>
              <a:endParaRPr lang="en-US" altLang="zh-CN" sz="2200" dirty="0">
                <a:latin typeface="楷体_GB2312" pitchFamily="49" charset="-122"/>
                <a:ea typeface="楷体_GB2312" pitchFamily="49" charset="-122"/>
              </a:endParaRPr>
            </a:p>
            <a:p>
              <a:pPr marL="0" lvl="0" indent="0" eaLnBrk="1" hangingPunct="1">
                <a:lnSpc>
                  <a:spcPct val="170000"/>
                </a:lnSpc>
                <a:spcBef>
                  <a:spcPct val="0"/>
                </a:spcBef>
                <a:buSzTx/>
              </a:pPr>
              <a:r>
                <a:rPr lang="zh-CN" altLang="en-US" sz="2200" dirty="0">
                  <a:latin typeface="楷体_GB2312" pitchFamily="49" charset="-122"/>
                  <a:ea typeface="楷体_GB2312" pitchFamily="49" charset="-122"/>
                </a:rPr>
                <a:t> 年的国民生产总值</a:t>
              </a:r>
              <a:r>
                <a:rPr lang="en-US" altLang="zh-CN" sz="2200" dirty="0">
                  <a:latin typeface="楷体_GB2312" pitchFamily="49" charset="-122"/>
                  <a:ea typeface="楷体_GB2312" pitchFamily="49" charset="-122"/>
                </a:rPr>
                <a:t>(</a:t>
              </a:r>
              <a:r>
                <a:rPr lang="zh-CN" altLang="en-US" sz="2200" dirty="0">
                  <a:latin typeface="楷体_GB2312" pitchFamily="49" charset="-122"/>
                  <a:ea typeface="楷体_GB2312" pitchFamily="49" charset="-122"/>
                </a:rPr>
                <a:t>精确到</a:t>
              </a:r>
              <a:r>
                <a:rPr lang="en-US" altLang="zh-CN" sz="2200" dirty="0">
                  <a:latin typeface="楷体_GB2312" pitchFamily="49" charset="-122"/>
                  <a:ea typeface="楷体_GB2312" pitchFamily="49" charset="-122"/>
                </a:rPr>
                <a:t>0.01</a:t>
              </a:r>
              <a:r>
                <a:rPr lang="zh-CN" altLang="en-US" sz="2200" dirty="0">
                  <a:latin typeface="楷体_GB2312" pitchFamily="49" charset="-122"/>
                  <a:ea typeface="楷体_GB2312" pitchFamily="49" charset="-122"/>
                </a:rPr>
                <a:t>亿元</a:t>
              </a:r>
              <a:r>
                <a:rPr lang="en-US" altLang="zh-CN" sz="2200" dirty="0">
                  <a:latin typeface="楷体_GB2312" pitchFamily="49" charset="-122"/>
                  <a:ea typeface="楷体_GB2312" pitchFamily="49" charset="-122"/>
                </a:rPr>
                <a:t>)</a:t>
              </a:r>
              <a:r>
                <a:rPr lang="zh-CN" altLang="en-US" sz="2200" dirty="0">
                  <a:latin typeface="楷体_GB2312" pitchFamily="49" charset="-122"/>
                  <a:ea typeface="楷体_GB2312" pitchFamily="49" charset="-122"/>
                </a:rPr>
                <a:t>． </a:t>
              </a:r>
              <a:endParaRPr lang="zh-CN" altLang="en-US" sz="2200" dirty="0">
                <a:latin typeface="楷体_GB2312" pitchFamily="49" charset="-122"/>
                <a:ea typeface="楷体_GB2312" pitchFamily="49" charset="-122"/>
              </a:endParaRPr>
            </a:p>
          </p:txBody>
        </p:sp>
      </p:grpSp>
      <p:grpSp>
        <p:nvGrpSpPr>
          <p:cNvPr id="4" name="Group 21"/>
          <p:cNvGrpSpPr/>
          <p:nvPr/>
        </p:nvGrpSpPr>
        <p:grpSpPr>
          <a:xfrm>
            <a:off x="1187450" y="3573463"/>
            <a:ext cx="7273925" cy="1749425"/>
            <a:chOff x="521" y="3022"/>
            <a:chExt cx="4582" cy="1102"/>
          </a:xfrm>
        </p:grpSpPr>
        <p:grpSp>
          <p:nvGrpSpPr>
            <p:cNvPr id="12297" name="Group 20"/>
            <p:cNvGrpSpPr/>
            <p:nvPr/>
          </p:nvGrpSpPr>
          <p:grpSpPr>
            <a:xfrm>
              <a:off x="521" y="3022"/>
              <a:ext cx="4491" cy="1102"/>
              <a:chOff x="521" y="3022"/>
              <a:chExt cx="4491" cy="1102"/>
            </a:xfrm>
          </p:grpSpPr>
          <p:sp>
            <p:nvSpPr>
              <p:cNvPr id="12299" name="AutoShape 15"/>
              <p:cNvSpPr/>
              <p:nvPr/>
            </p:nvSpPr>
            <p:spPr>
              <a:xfrm>
                <a:off x="748" y="3022"/>
                <a:ext cx="4264" cy="1088"/>
              </a:xfrm>
              <a:prstGeom prst="roundRect">
                <a:avLst>
                  <a:gd name="adj" fmla="val 10889"/>
                </a:avLst>
              </a:prstGeom>
              <a:gradFill rotWithShape="1">
                <a:gsLst>
                  <a:gs pos="0">
                    <a:srgbClr val="DDDDDD"/>
                  </a:gs>
                  <a:gs pos="50000">
                    <a:srgbClr val="F2F2F2"/>
                  </a:gs>
                  <a:gs pos="100000">
                    <a:srgbClr val="DDDDDD"/>
                  </a:gs>
                </a:gsLst>
                <a:lin ang="2700000" scaled="1"/>
                <a:tileRect/>
              </a:gradFill>
              <a:ln w="38100" cap="flat" cmpd="sng">
                <a:solidFill>
                  <a:srgbClr val="FFFFFF"/>
                </a:solidFill>
                <a:prstDash val="solid"/>
                <a:headEnd type="none" w="med" len="med"/>
                <a:tailEnd type="none" w="med" len="med"/>
              </a:ln>
              <a:effectLst>
                <a:outerShdw dist="135003" dir="2928844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 anchor="ctr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000" b="1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b="1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SzTx/>
                </a:pPr>
                <a:endParaRPr lang="zh-CN" altLang="en-US" sz="1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2300" name="AutoShape 16"/>
              <p:cNvSpPr/>
              <p:nvPr/>
            </p:nvSpPr>
            <p:spPr>
              <a:xfrm>
                <a:off x="521" y="3022"/>
                <a:ext cx="363" cy="1102"/>
              </a:xfrm>
              <a:prstGeom prst="roundRect">
                <a:avLst>
                  <a:gd name="adj" fmla="val 16667"/>
                </a:avLst>
              </a:prstGeom>
              <a:solidFill>
                <a:srgbClr val="99CCFF"/>
              </a:solidFill>
              <a:ln w="38100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  <a:effectLst>
                <a:outerShdw dist="107763" dir="2699999" algn="ctr" rotWithShape="0">
                  <a:srgbClr val="808080">
                    <a:alpha val="50000"/>
                  </a:srgbClr>
                </a:outerShdw>
              </a:effectLst>
            </p:spPr>
            <p:txBody>
              <a:bodyPr wrap="none" anchor="ctr"/>
              <a:p>
                <a:pPr>
                  <a:lnSpc>
                    <a:spcPct val="90000"/>
                  </a:lnSpc>
                </a:pPr>
                <a:r>
                  <a:rPr lang="zh-CN" altLang="en-US" sz="2400" b="1" dirty="0">
                    <a:latin typeface="隶书" pitchFamily="49" charset="-122"/>
                    <a:ea typeface="隶书" pitchFamily="49" charset="-122"/>
                  </a:rPr>
                  <a:t>分</a:t>
                </a:r>
                <a:endParaRPr lang="zh-CN" altLang="en-US" sz="2400" b="1" dirty="0">
                  <a:latin typeface="隶书" pitchFamily="49" charset="-122"/>
                  <a:ea typeface="隶书" pitchFamily="49" charset="-122"/>
                </a:endParaRPr>
              </a:p>
              <a:p>
                <a:pPr>
                  <a:lnSpc>
                    <a:spcPct val="90000"/>
                  </a:lnSpc>
                </a:pPr>
                <a:r>
                  <a:rPr lang="zh-CN" altLang="en-US" sz="2400" b="1" dirty="0">
                    <a:latin typeface="隶书" pitchFamily="49" charset="-122"/>
                    <a:ea typeface="隶书" pitchFamily="49" charset="-122"/>
                  </a:rPr>
                  <a:t>析</a:t>
                </a:r>
                <a:endParaRPr lang="zh-CN" altLang="en-US" sz="2400" b="1" dirty="0">
                  <a:latin typeface="隶书" pitchFamily="49" charset="-122"/>
                  <a:ea typeface="隶书" pitchFamily="49" charset="-122"/>
                </a:endParaRPr>
              </a:p>
            </p:txBody>
          </p:sp>
        </p:grpSp>
        <p:sp>
          <p:nvSpPr>
            <p:cNvPr id="12298" name="Rectangle 19"/>
            <p:cNvSpPr/>
            <p:nvPr/>
          </p:nvSpPr>
          <p:spPr>
            <a:xfrm>
              <a:off x="884" y="3039"/>
              <a:ext cx="4219" cy="1036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2400" b="1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2000" b="1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b="1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1600" b="1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1600" b="1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lnSpc>
                  <a:spcPct val="170000"/>
                </a:lnSpc>
                <a:spcBef>
                  <a:spcPct val="0"/>
                </a:spcBef>
                <a:buSzTx/>
              </a:pPr>
              <a:r>
                <a:rPr lang="zh-CN" altLang="en-US" sz="2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     国民生产总值每年按</a:t>
              </a:r>
              <a:r>
                <a:rPr lang="en-US" altLang="zh-CN" sz="2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8%</a:t>
              </a:r>
              <a:r>
                <a:rPr lang="zh-CN" altLang="en-US" sz="2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增长是指，后一年的国民生</a:t>
              </a:r>
              <a:endParaRPr lang="zh-CN" altLang="en-US" sz="20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 marL="0" lvl="0" indent="0" eaLnBrk="1" hangingPunct="1">
                <a:lnSpc>
                  <a:spcPct val="170000"/>
                </a:lnSpc>
                <a:spcBef>
                  <a:spcPct val="0"/>
                </a:spcBef>
                <a:buSzTx/>
              </a:pPr>
              <a:r>
                <a:rPr lang="zh-CN" altLang="en-US" sz="2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 产总值是前一年的（</a:t>
              </a:r>
              <a:r>
                <a:rPr lang="en-US" altLang="zh-CN" sz="2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1+8%</a:t>
              </a:r>
              <a:r>
                <a:rPr lang="zh-CN" altLang="en-US" sz="2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）倍．需要先通过分析得</a:t>
              </a:r>
              <a:endParaRPr lang="zh-CN" altLang="en-US" sz="20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 marL="0" lvl="0" indent="0" eaLnBrk="1" hangingPunct="1">
                <a:lnSpc>
                  <a:spcPct val="170000"/>
                </a:lnSpc>
                <a:spcBef>
                  <a:spcPct val="0"/>
                </a:spcBef>
                <a:buSzTx/>
              </a:pPr>
              <a:r>
                <a:rPr lang="zh-CN" altLang="en-US" sz="2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 到函数关系，再分别求出</a:t>
              </a:r>
              <a:r>
                <a:rPr lang="en-US" altLang="zh-CN" sz="2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5</a:t>
              </a:r>
              <a:r>
                <a:rPr lang="zh-CN" altLang="en-US" sz="2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年后与</a:t>
              </a:r>
              <a:r>
                <a:rPr lang="en-US" altLang="zh-CN" sz="2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10</a:t>
              </a:r>
              <a:r>
                <a:rPr lang="zh-CN" altLang="en-US" sz="2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年后的函数值．</a:t>
              </a:r>
              <a:endParaRPr lang="zh-CN" altLang="en-US" sz="20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6" name="Group 22"/>
          <p:cNvGrpSpPr/>
          <p:nvPr/>
        </p:nvGrpSpPr>
        <p:grpSpPr>
          <a:xfrm>
            <a:off x="2987675" y="5661025"/>
            <a:ext cx="2232025" cy="569913"/>
            <a:chOff x="816" y="2304"/>
            <a:chExt cx="1440" cy="448"/>
          </a:xfrm>
        </p:grpSpPr>
        <p:sp>
          <p:nvSpPr>
            <p:cNvPr id="12295" name="Freeform 23"/>
            <p:cNvSpPr/>
            <p:nvPr/>
          </p:nvSpPr>
          <p:spPr>
            <a:xfrm>
              <a:off x="901" y="2562"/>
              <a:ext cx="1270" cy="190"/>
            </a:xfrm>
            <a:custGeom>
              <a:avLst/>
              <a:gdLst>
                <a:gd name="txL" fmla="*/ 0 w 1120"/>
                <a:gd name="txT" fmla="*/ 0 h 252"/>
                <a:gd name="txR" fmla="*/ 1120 w 1120"/>
                <a:gd name="txB" fmla="*/ 252 h 252"/>
              </a:gdLst>
              <a:ahLst/>
              <a:cxnLst>
                <a:cxn ang="0">
                  <a:pos x="1270" y="190"/>
                </a:cxn>
                <a:cxn ang="0">
                  <a:pos x="1265" y="188"/>
                </a:cxn>
                <a:cxn ang="0">
                  <a:pos x="1247" y="185"/>
                </a:cxn>
                <a:cxn ang="0">
                  <a:pos x="1218" y="181"/>
                </a:cxn>
                <a:cxn ang="0">
                  <a:pos x="1177" y="175"/>
                </a:cxn>
                <a:cxn ang="0">
                  <a:pos x="1125" y="167"/>
                </a:cxn>
                <a:cxn ang="0">
                  <a:pos x="1064" y="160"/>
                </a:cxn>
                <a:cxn ang="0">
                  <a:pos x="993" y="154"/>
                </a:cxn>
                <a:cxn ang="0">
                  <a:pos x="914" y="148"/>
                </a:cxn>
                <a:cxn ang="0">
                  <a:pos x="828" y="143"/>
                </a:cxn>
                <a:cxn ang="0">
                  <a:pos x="733" y="139"/>
                </a:cxn>
                <a:cxn ang="0">
                  <a:pos x="630" y="139"/>
                </a:cxn>
                <a:cxn ang="0">
                  <a:pos x="528" y="139"/>
                </a:cxn>
                <a:cxn ang="0">
                  <a:pos x="435" y="143"/>
                </a:cxn>
                <a:cxn ang="0">
                  <a:pos x="349" y="148"/>
                </a:cxn>
                <a:cxn ang="0">
                  <a:pos x="270" y="154"/>
                </a:cxn>
                <a:cxn ang="0">
                  <a:pos x="202" y="160"/>
                </a:cxn>
                <a:cxn ang="0">
                  <a:pos x="143" y="167"/>
                </a:cxn>
                <a:cxn ang="0">
                  <a:pos x="93" y="175"/>
                </a:cxn>
                <a:cxn ang="0">
                  <a:pos x="52" y="181"/>
                </a:cxn>
                <a:cxn ang="0">
                  <a:pos x="23" y="185"/>
                </a:cxn>
                <a:cxn ang="0">
                  <a:pos x="7" y="188"/>
                </a:cxn>
                <a:cxn ang="0">
                  <a:pos x="0" y="190"/>
                </a:cxn>
                <a:cxn ang="0">
                  <a:pos x="0" y="47"/>
                </a:cxn>
                <a:cxn ang="0">
                  <a:pos x="635" y="0"/>
                </a:cxn>
                <a:cxn ang="0">
                  <a:pos x="1270" y="47"/>
                </a:cxn>
                <a:cxn ang="0">
                  <a:pos x="1270" y="190"/>
                </a:cxn>
                <a:cxn ang="0">
                  <a:pos x="1270" y="190"/>
                </a:cxn>
              </a:cxnLst>
              <a:rect l="txL" t="txT" r="txR" b="txB"/>
              <a:pathLst>
                <a:path w="1120" h="252">
                  <a:moveTo>
                    <a:pt x="1120" y="252"/>
                  </a:moveTo>
                  <a:lnTo>
                    <a:pt x="1116" y="250"/>
                  </a:lnTo>
                  <a:lnTo>
                    <a:pt x="1100" y="246"/>
                  </a:lnTo>
                  <a:lnTo>
                    <a:pt x="1074" y="240"/>
                  </a:lnTo>
                  <a:lnTo>
                    <a:pt x="1038" y="232"/>
                  </a:lnTo>
                  <a:lnTo>
                    <a:pt x="992" y="222"/>
                  </a:lnTo>
                  <a:lnTo>
                    <a:pt x="938" y="212"/>
                  </a:lnTo>
                  <a:lnTo>
                    <a:pt x="876" y="204"/>
                  </a:lnTo>
                  <a:lnTo>
                    <a:pt x="806" y="196"/>
                  </a:lnTo>
                  <a:lnTo>
                    <a:pt x="730" y="190"/>
                  </a:lnTo>
                  <a:lnTo>
                    <a:pt x="646" y="184"/>
                  </a:lnTo>
                  <a:lnTo>
                    <a:pt x="556" y="184"/>
                  </a:lnTo>
                  <a:lnTo>
                    <a:pt x="466" y="184"/>
                  </a:lnTo>
                  <a:lnTo>
                    <a:pt x="384" y="190"/>
                  </a:lnTo>
                  <a:lnTo>
                    <a:pt x="308" y="196"/>
                  </a:lnTo>
                  <a:lnTo>
                    <a:pt x="238" y="204"/>
                  </a:lnTo>
                  <a:lnTo>
                    <a:pt x="178" y="212"/>
                  </a:lnTo>
                  <a:lnTo>
                    <a:pt x="126" y="222"/>
                  </a:lnTo>
                  <a:lnTo>
                    <a:pt x="82" y="232"/>
                  </a:lnTo>
                  <a:lnTo>
                    <a:pt x="46" y="240"/>
                  </a:lnTo>
                  <a:lnTo>
                    <a:pt x="20" y="246"/>
                  </a:lnTo>
                  <a:lnTo>
                    <a:pt x="6" y="250"/>
                  </a:lnTo>
                  <a:lnTo>
                    <a:pt x="0" y="252"/>
                  </a:lnTo>
                  <a:lnTo>
                    <a:pt x="0" y="62"/>
                  </a:lnTo>
                  <a:lnTo>
                    <a:pt x="560" y="0"/>
                  </a:lnTo>
                  <a:lnTo>
                    <a:pt x="1120" y="62"/>
                  </a:lnTo>
                  <a:lnTo>
                    <a:pt x="1120" y="252"/>
                  </a:lnTo>
                  <a:close/>
                </a:path>
              </a:pathLst>
            </a:custGeom>
            <a:solidFill>
              <a:srgbClr val="969696">
                <a:alpha val="100000"/>
              </a:srgb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40312" name="Rectangle 24"/>
            <p:cNvSpPr>
              <a:spLocks noChangeArrowheads="1"/>
            </p:cNvSpPr>
            <p:nvPr/>
          </p:nvSpPr>
          <p:spPr bwMode="gray">
            <a:xfrm>
              <a:off x="816" y="2304"/>
              <a:ext cx="1440" cy="393"/>
            </a:xfrm>
            <a:prstGeom prst="rect">
              <a:avLst/>
            </a:prstGeom>
            <a:gradFill rotWithShape="1">
              <a:gsLst>
                <a:gs pos="0">
                  <a:srgbClr val="33CCCC">
                    <a:gamma/>
                    <a:tint val="51373"/>
                    <a:invGamma/>
                  </a:srgbClr>
                </a:gs>
                <a:gs pos="100000">
                  <a:srgbClr val="33CCCC"/>
                </a:gs>
              </a:gsLst>
              <a:lin ang="270000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 尝 试 解 决 </a:t>
              </a:r>
              <a:endPara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28002" name="Rectangle 2"/>
          <p:cNvSpPr>
            <a:spLocks noChangeArrowheads="1"/>
          </p:cNvSpPr>
          <p:nvPr/>
        </p:nvSpPr>
        <p:spPr bwMode="auto">
          <a:xfrm>
            <a:off x="0" y="76200"/>
            <a:ext cx="9144000" cy="6096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4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动脑思考 探索新知</a:t>
            </a:r>
            <a:endParaRPr kumimoji="0" lang="en-US" altLang="zh-CN" sz="40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楷体_GB2312" pitchFamily="49" charset="-122"/>
              <a:ea typeface="楷体_GB2312" pitchFamily="49" charset="-122"/>
              <a:cs typeface="+mn-cs"/>
            </a:endParaRPr>
          </a:p>
        </p:txBody>
      </p:sp>
      <p:grpSp>
        <p:nvGrpSpPr>
          <p:cNvPr id="13315" name="Group 68"/>
          <p:cNvGrpSpPr/>
          <p:nvPr/>
        </p:nvGrpSpPr>
        <p:grpSpPr>
          <a:xfrm>
            <a:off x="1331913" y="1844675"/>
            <a:ext cx="6696075" cy="2879725"/>
            <a:chOff x="612" y="1344"/>
            <a:chExt cx="4218" cy="1814"/>
          </a:xfrm>
        </p:grpSpPr>
        <p:sp>
          <p:nvSpPr>
            <p:cNvPr id="13317" name="AutoShape 46"/>
            <p:cNvSpPr/>
            <p:nvPr/>
          </p:nvSpPr>
          <p:spPr>
            <a:xfrm>
              <a:off x="612" y="1344"/>
              <a:ext cx="4218" cy="1814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  <a:tileRect/>
            </a:gradFill>
            <a:ln w="38100" cap="flat" cmpd="sng">
              <a:solidFill>
                <a:srgbClr val="FFFFFF"/>
              </a:solidFill>
              <a:prstDash val="solid"/>
              <a:headEnd type="none" w="med" len="med"/>
              <a:tailEnd type="none" w="med" len="med"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2400" b="1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2000" b="1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b="1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1600" b="1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1600" b="1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SzTx/>
              </a:pPr>
              <a:endParaRPr lang="zh-CN" altLang="en-US" sz="1800" b="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grpSp>
          <p:nvGrpSpPr>
            <p:cNvPr id="13318" name="Group 47"/>
            <p:cNvGrpSpPr/>
            <p:nvPr/>
          </p:nvGrpSpPr>
          <p:grpSpPr>
            <a:xfrm>
              <a:off x="704" y="1603"/>
              <a:ext cx="814" cy="1328"/>
              <a:chOff x="999" y="2100"/>
              <a:chExt cx="768" cy="746"/>
            </a:xfrm>
          </p:grpSpPr>
          <p:sp>
            <p:nvSpPr>
              <p:cNvPr id="13319" name="AutoShape 48"/>
              <p:cNvSpPr/>
              <p:nvPr/>
            </p:nvSpPr>
            <p:spPr>
              <a:xfrm>
                <a:off x="999" y="2100"/>
                <a:ext cx="768" cy="746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rgbClr val="87C2DA"/>
                  </a:gs>
                  <a:gs pos="100000">
                    <a:srgbClr val="5AABCC"/>
                  </a:gs>
                </a:gsLst>
                <a:lin ang="5400000" scaled="1"/>
                <a:tileRect/>
              </a:gradFill>
              <a:ln w="38100" cap="flat" cmpd="sng">
                <a:solidFill>
                  <a:srgbClr val="FFFFFF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000" b="1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b="1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SzTx/>
                </a:pPr>
                <a:endParaRPr lang="zh-CN" altLang="en-US" sz="1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3320" name="Freeform 49"/>
              <p:cNvSpPr/>
              <p:nvPr/>
            </p:nvSpPr>
            <p:spPr>
              <a:xfrm>
                <a:off x="1047" y="2148"/>
                <a:ext cx="383" cy="373"/>
              </a:xfrm>
              <a:custGeom>
                <a:avLst/>
                <a:gdLst>
                  <a:gd name="txL" fmla="*/ 0 w 596"/>
                  <a:gd name="txT" fmla="*/ 0 h 598"/>
                  <a:gd name="txR" fmla="*/ 596 w 596"/>
                  <a:gd name="txB" fmla="*/ 598 h 598"/>
                </a:gdLst>
                <a:ahLst/>
                <a:cxnLst>
                  <a:cxn ang="0">
                    <a:pos x="76" y="0"/>
                  </a:cxn>
                  <a:cxn ang="0">
                    <a:pos x="0" y="74"/>
                  </a:cxn>
                  <a:cxn ang="0">
                    <a:pos x="0" y="367"/>
                  </a:cxn>
                  <a:cxn ang="0">
                    <a:pos x="103" y="109"/>
                  </a:cxn>
                  <a:cxn ang="0">
                    <a:pos x="379" y="0"/>
                  </a:cxn>
                  <a:cxn ang="0">
                    <a:pos x="76" y="0"/>
                  </a:cxn>
                </a:cxnLst>
                <a:rect l="txL" t="txT" r="txR" b="tx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B9DBE9">
                      <a:alpha val="100000"/>
                    </a:srgbClr>
                  </a:gs>
                  <a:gs pos="100000">
                    <a:srgbClr val="5AABCC">
                      <a:alpha val="0"/>
                    </a:srgbClr>
                  </a:gs>
                </a:gsLst>
                <a:lin ang="2700000" scaled="1"/>
                <a:tileRect/>
              </a:gradFill>
              <a:ln w="0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8050" name="Text Box 50"/>
              <p:cNvSpPr txBox="1">
                <a:spLocks noChangeArrowheads="1"/>
              </p:cNvSpPr>
              <p:nvPr/>
            </p:nvSpPr>
            <p:spPr bwMode="gray">
              <a:xfrm>
                <a:off x="1055" y="2303"/>
                <a:ext cx="651" cy="183"/>
              </a:xfrm>
              <a:prstGeom prst="rect">
                <a:avLst/>
              </a:prstGeom>
              <a:noFill/>
              <a:ln w="9525" algn="ctr">
                <a:noFill/>
                <a:miter lim="800000"/>
              </a:ln>
              <a:effectLst/>
            </p:spPr>
            <p:txBody>
              <a:bodyPr wrap="none">
                <a:spAutoFit/>
              </a:bodyPr>
              <a:lstStyle/>
              <a:p>
                <a:pPr marR="0" algn="ctr" defTabSz="914400" eaLnBrk="0" hangingPunct="0">
                  <a:buClrTx/>
                  <a:buSzTx/>
                  <a:buFontTx/>
                  <a:defRPr/>
                </a:pPr>
                <a:r>
                  <a:rPr kumimoji="0" lang="zh-CN" altLang="en-US" sz="2800" b="1" kern="1200" cap="none" spc="0" normalizeH="0" baseline="0" noProof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rPr>
                  <a:t>概 念 </a:t>
                </a:r>
                <a:endParaRPr kumimoji="0" lang="zh-CN" altLang="en-US" sz="2800" b="1" kern="1200" cap="none" spc="0" normalizeH="0" baseline="0" noProof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</p:grpSp>
      </p:grpSp>
      <p:graphicFrame>
        <p:nvGraphicFramePr>
          <p:cNvPr id="128067" name="Object 67"/>
          <p:cNvGraphicFramePr>
            <a:graphicFrameLocks noChangeAspect="1"/>
          </p:cNvGraphicFramePr>
          <p:nvPr/>
        </p:nvGraphicFramePr>
        <p:xfrm>
          <a:off x="2987675" y="2133600"/>
          <a:ext cx="4897438" cy="245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" r:id="rId2" imgW="5276215" imgH="1097280" progId="Word.Document.8">
                  <p:embed/>
                </p:oleObj>
              </mc:Choice>
              <mc:Fallback>
                <p:oleObj name="" r:id="rId2" imgW="5276215" imgH="1097280" progId="Word.Document.8">
                  <p:embed/>
                  <p:pic>
                    <p:nvPicPr>
                      <p:cNvPr id="0" name="图片 3090"/>
                      <p:cNvPicPr/>
                      <p:nvPr/>
                    </p:nvPicPr>
                    <p:blipFill>
                      <a:blip r:embed="rId3"/>
                      <a:srcRect r="58652"/>
                      <a:stretch>
                        <a:fillRect/>
                      </a:stretch>
                    </p:blipFill>
                    <p:spPr>
                      <a:xfrm>
                        <a:off x="2987675" y="2133600"/>
                        <a:ext cx="4897438" cy="24542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28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j-cs"/>
              </a:rPr>
              <a:t>巩固知识  典型例题</a:t>
            </a:r>
            <a:endParaRPr kumimoji="0" lang="en-US" altLang="zh-CN" sz="3600" b="0" i="0" u="none" strike="noStrike" kern="0" cap="none" spc="0" normalizeH="0" baseline="0" noProof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楷体_GB2312" pitchFamily="49" charset="-122"/>
              <a:ea typeface="楷体_GB2312" pitchFamily="49" charset="-122"/>
              <a:cs typeface="+mj-cs"/>
            </a:endParaRPr>
          </a:p>
        </p:txBody>
      </p:sp>
      <p:sp>
        <p:nvSpPr>
          <p:cNvPr id="14339" name="Rectangle 3"/>
          <p:cNvSpPr/>
          <p:nvPr/>
        </p:nvSpPr>
        <p:spPr>
          <a:xfrm>
            <a:off x="0" y="312896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sz="20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sz="1600" b="1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SzTx/>
            </a:pPr>
            <a:endParaRPr lang="zh-CN" altLang="en-US" sz="18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340" name="Rectangle 4"/>
          <p:cNvSpPr/>
          <p:nvPr/>
        </p:nvSpPr>
        <p:spPr>
          <a:xfrm>
            <a:off x="755650" y="1052513"/>
            <a:ext cx="7777163" cy="1368425"/>
          </a:xfrm>
          <a:prstGeom prst="rect">
            <a:avLst/>
          </a:prstGeom>
          <a:solidFill>
            <a:schemeClr val="bg1"/>
          </a:solidFill>
          <a:ln w="38100" cap="flat" cmpd="sng">
            <a:solidFill>
              <a:srgbClr val="5AABCC"/>
            </a:solidFill>
            <a:prstDash val="solid"/>
            <a:miter/>
            <a:headEnd type="none" w="med" len="med"/>
            <a:tailEnd type="none" w="med" len="med"/>
          </a:ln>
          <a:effectLst>
            <a:outerShdw dist="35921" dir="2699999" algn="ctr" rotWithShape="0">
              <a:schemeClr val="bg2"/>
            </a:outerShdw>
          </a:effectLst>
        </p:spPr>
        <p:txBody>
          <a:bodyPr wrap="none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sz="20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sz="1600" b="1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lnSpc>
                <a:spcPct val="160000"/>
              </a:lnSpc>
              <a:spcBef>
                <a:spcPct val="0"/>
              </a:spcBef>
              <a:buSzTx/>
            </a:pPr>
            <a:r>
              <a:rPr lang="zh-CN" altLang="en-US" sz="2200" dirty="0">
                <a:latin typeface="Times New Roman" panose="02020603050405020304" pitchFamily="18" charset="0"/>
                <a:ea typeface="宋体" panose="02010600030101010101" pitchFamily="2" charset="-122"/>
              </a:rPr>
              <a:t>例</a:t>
            </a:r>
            <a:r>
              <a:rPr lang="en-US" altLang="zh-CN" sz="2200" dirty="0">
                <a:latin typeface="Times New Roman" panose="02020603050405020304" pitchFamily="18" charset="0"/>
                <a:ea typeface="宋体" panose="02010600030101010101" pitchFamily="2" charset="-122"/>
              </a:rPr>
              <a:t>5    </a:t>
            </a:r>
            <a:r>
              <a:rPr lang="zh-CN" altLang="en-US" sz="2200" b="0" dirty="0">
                <a:latin typeface="Times New Roman" panose="02020603050405020304" pitchFamily="18" charset="0"/>
                <a:ea typeface="宋体" panose="02010600030101010101" pitchFamily="2" charset="-122"/>
              </a:rPr>
              <a:t>设磷−</a:t>
            </a:r>
            <a:r>
              <a:rPr lang="en-US" altLang="zh-CN" sz="2200" b="0" dirty="0">
                <a:latin typeface="Times New Roman" panose="02020603050405020304" pitchFamily="18" charset="0"/>
                <a:ea typeface="宋体" panose="02010600030101010101" pitchFamily="2" charset="-122"/>
              </a:rPr>
              <a:t>32</a:t>
            </a:r>
            <a:r>
              <a:rPr lang="zh-CN" altLang="en-US" sz="2200" b="0" dirty="0">
                <a:latin typeface="Times New Roman" panose="02020603050405020304" pitchFamily="18" charset="0"/>
                <a:ea typeface="宋体" panose="02010600030101010101" pitchFamily="2" charset="-122"/>
              </a:rPr>
              <a:t>经过一天的衰变，其残留量为原来的</a:t>
            </a:r>
            <a:r>
              <a:rPr lang="en-US" altLang="zh-CN" sz="2200" b="0" dirty="0">
                <a:latin typeface="Times New Roman" panose="02020603050405020304" pitchFamily="18" charset="0"/>
                <a:ea typeface="宋体" panose="02010600030101010101" pitchFamily="2" charset="-122"/>
              </a:rPr>
              <a:t>95</a:t>
            </a:r>
            <a:r>
              <a:rPr lang="zh-CN" altLang="en-US" sz="2200" b="0" dirty="0">
                <a:latin typeface="Times New Roman" panose="02020603050405020304" pitchFamily="18" charset="0"/>
                <a:ea typeface="宋体" panose="02010600030101010101" pitchFamily="2" charset="-122"/>
              </a:rPr>
              <a:t>．</a:t>
            </a:r>
            <a:r>
              <a:rPr lang="en-US" altLang="zh-CN" sz="2200" b="0" dirty="0">
                <a:latin typeface="Times New Roman" panose="02020603050405020304" pitchFamily="18" charset="0"/>
                <a:ea typeface="宋体" panose="02010600030101010101" pitchFamily="2" charset="-122"/>
              </a:rPr>
              <a:t>27%</a:t>
            </a:r>
            <a:r>
              <a:rPr lang="zh-CN" altLang="en-US" sz="2200" b="0" dirty="0">
                <a:latin typeface="Times New Roman" panose="02020603050405020304" pitchFamily="18" charset="0"/>
                <a:ea typeface="宋体" panose="02010600030101010101" pitchFamily="2" charset="-122"/>
              </a:rPr>
              <a:t>．</a:t>
            </a:r>
            <a:endParaRPr lang="zh-CN" altLang="en-US" sz="2200" b="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lvl="0" indent="0" eaLnBrk="1" hangingPunct="1">
              <a:lnSpc>
                <a:spcPct val="160000"/>
              </a:lnSpc>
              <a:spcBef>
                <a:spcPct val="0"/>
              </a:spcBef>
              <a:buSzTx/>
            </a:pPr>
            <a:r>
              <a:rPr lang="zh-CN" altLang="en-US" sz="2200" b="0" dirty="0">
                <a:latin typeface="Times New Roman" panose="02020603050405020304" pitchFamily="18" charset="0"/>
                <a:ea typeface="宋体" panose="02010600030101010101" pitchFamily="2" charset="-122"/>
              </a:rPr>
              <a:t>现有</a:t>
            </a:r>
            <a:r>
              <a:rPr lang="en-US" altLang="zh-CN" sz="2200" b="0" dirty="0">
                <a:latin typeface="Times New Roman" panose="02020603050405020304" pitchFamily="18" charset="0"/>
                <a:ea typeface="宋体" panose="02010600030101010101" pitchFamily="2" charset="-122"/>
              </a:rPr>
              <a:t>10g</a:t>
            </a:r>
            <a:r>
              <a:rPr lang="zh-CN" altLang="en-US" sz="2200" b="0" dirty="0">
                <a:latin typeface="Times New Roman" panose="02020603050405020304" pitchFamily="18" charset="0"/>
                <a:ea typeface="宋体" panose="02010600030101010101" pitchFamily="2" charset="-122"/>
              </a:rPr>
              <a:t>磷−</a:t>
            </a:r>
            <a:r>
              <a:rPr lang="en-US" altLang="zh-CN" sz="2200" b="0" dirty="0">
                <a:latin typeface="Times New Roman" panose="02020603050405020304" pitchFamily="18" charset="0"/>
                <a:ea typeface="宋体" panose="02010600030101010101" pitchFamily="2" charset="-122"/>
              </a:rPr>
              <a:t>32</a:t>
            </a:r>
            <a:r>
              <a:rPr lang="zh-CN" altLang="en-US" sz="2200" b="0" dirty="0">
                <a:latin typeface="Times New Roman" panose="02020603050405020304" pitchFamily="18" charset="0"/>
                <a:ea typeface="宋体" panose="02010600030101010101" pitchFamily="2" charset="-122"/>
              </a:rPr>
              <a:t>，经过</a:t>
            </a:r>
            <a:r>
              <a:rPr lang="en-US" altLang="zh-CN" sz="2200" b="0" dirty="0">
                <a:latin typeface="Times New Roman" panose="02020603050405020304" pitchFamily="18" charset="0"/>
                <a:ea typeface="宋体" panose="02010600030101010101" pitchFamily="2" charset="-122"/>
              </a:rPr>
              <a:t>14</a:t>
            </a:r>
            <a:r>
              <a:rPr lang="zh-CN" altLang="en-US" sz="2200" b="0" dirty="0">
                <a:latin typeface="Times New Roman" panose="02020603050405020304" pitchFamily="18" charset="0"/>
                <a:ea typeface="宋体" panose="02010600030101010101" pitchFamily="2" charset="-122"/>
              </a:rPr>
              <a:t>天衰变还剩下多少克（精确到</a:t>
            </a:r>
            <a:r>
              <a:rPr lang="en-US" altLang="zh-CN" sz="2200" b="0" dirty="0">
                <a:latin typeface="Times New Roman" panose="02020603050405020304" pitchFamily="18" charset="0"/>
                <a:ea typeface="宋体" panose="02010600030101010101" pitchFamily="2" charset="-122"/>
              </a:rPr>
              <a:t>0.01)</a:t>
            </a:r>
            <a:r>
              <a:rPr lang="zh-CN" altLang="en-US" sz="2200" b="0" dirty="0">
                <a:latin typeface="Times New Roman" panose="02020603050405020304" pitchFamily="18" charset="0"/>
                <a:ea typeface="宋体" panose="02010600030101010101" pitchFamily="2" charset="-122"/>
              </a:rPr>
              <a:t>？ </a:t>
            </a:r>
            <a:endParaRPr lang="zh-CN" altLang="en-US" sz="2200" b="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41317" name="Rectangle 5"/>
          <p:cNvSpPr/>
          <p:nvPr/>
        </p:nvSpPr>
        <p:spPr>
          <a:xfrm>
            <a:off x="1116013" y="2708275"/>
            <a:ext cx="6913562" cy="2305050"/>
          </a:xfrm>
          <a:prstGeom prst="rect">
            <a:avLst/>
          </a:prstGeom>
          <a:solidFill>
            <a:schemeClr val="bg1"/>
          </a:solidFill>
          <a:ln w="38100" cap="flat" cmpd="sng">
            <a:solidFill>
              <a:srgbClr val="009999"/>
            </a:solidFill>
            <a:prstDash val="solid"/>
            <a:miter/>
            <a:headEnd type="none" w="med" len="med"/>
            <a:tailEnd type="none" w="med" len="med"/>
          </a:ln>
          <a:effectLst>
            <a:outerShdw dist="35921" dir="2699999" algn="ctr" rotWithShape="0">
              <a:schemeClr val="bg2"/>
            </a:outerShdw>
          </a:effectLst>
        </p:spPr>
        <p:txBody>
          <a:bodyPr wrap="none" anchor="ctr"/>
          <a:p>
            <a:pPr>
              <a:lnSpc>
                <a:spcPct val="170000"/>
              </a:lnSpc>
            </a:pPr>
            <a:r>
              <a:rPr lang="zh-CN" altLang="en-US" sz="2000" b="1" dirty="0">
                <a:latin typeface="Times New Roman" panose="02020603050405020304" pitchFamily="18" charset="0"/>
                <a:ea typeface="宋体" panose="02010600030101010101" pitchFamily="2" charset="-122"/>
              </a:rPr>
              <a:t>解</a:t>
            </a:r>
            <a:r>
              <a:rPr lang="zh-CN" altLang="en-US" sz="2000" dirty="0">
                <a:latin typeface="Times New Roman" panose="02020603050405020304" pitchFamily="18" charset="0"/>
                <a:ea typeface="宋体" panose="02010600030101010101" pitchFamily="2" charset="-122"/>
              </a:rPr>
              <a:t>  设</a:t>
            </a:r>
            <a:r>
              <a:rPr lang="en-US" altLang="zh-CN" sz="2000" dirty="0">
                <a:latin typeface="Times New Roman" panose="02020603050405020304" pitchFamily="18" charset="0"/>
                <a:ea typeface="宋体" panose="02010600030101010101" pitchFamily="2" charset="-122"/>
              </a:rPr>
              <a:t>10 </a:t>
            </a:r>
            <a:r>
              <a:rPr lang="en-US" altLang="zh-CN" dirty="0">
                <a:latin typeface="Arial" panose="020B0604020202020204" pitchFamily="34" charset="0"/>
                <a:ea typeface="宋体" panose="02010600030101010101" pitchFamily="2" charset="-122"/>
              </a:rPr>
              <a:t>g</a:t>
            </a:r>
            <a:r>
              <a:rPr lang="zh-CN" altLang="en-US" sz="2000" dirty="0">
                <a:latin typeface="Times New Roman" panose="02020603050405020304" pitchFamily="18" charset="0"/>
                <a:ea typeface="宋体" panose="02010600030101010101" pitchFamily="2" charset="-122"/>
              </a:rPr>
              <a:t>磷−</a:t>
            </a:r>
            <a:r>
              <a:rPr lang="en-US" altLang="zh-CN" sz="2000" dirty="0">
                <a:latin typeface="Times New Roman" panose="02020603050405020304" pitchFamily="18" charset="0"/>
                <a:ea typeface="宋体" panose="02010600030101010101" pitchFamily="2" charset="-122"/>
              </a:rPr>
              <a:t>32</a:t>
            </a:r>
            <a:r>
              <a:rPr lang="zh-CN" altLang="en-US" sz="2000" dirty="0">
                <a:latin typeface="Times New Roman" panose="02020603050405020304" pitchFamily="18" charset="0"/>
                <a:ea typeface="宋体" panose="02010600030101010101" pitchFamily="2" charset="-122"/>
              </a:rPr>
              <a:t>经过</a:t>
            </a:r>
            <a:r>
              <a:rPr lang="en-US" altLang="zh-CN" sz="2000" i="1" dirty="0"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zh-CN" altLang="en-US" sz="2000" dirty="0">
                <a:latin typeface="Times New Roman" panose="02020603050405020304" pitchFamily="18" charset="0"/>
                <a:ea typeface="宋体" panose="02010600030101010101" pitchFamily="2" charset="-122"/>
              </a:rPr>
              <a:t>天衰变，残留量为</a:t>
            </a:r>
            <a:r>
              <a:rPr lang="en-US" altLang="zh-CN" sz="2000" i="1" dirty="0">
                <a:latin typeface="Times New Roman" panose="02020603050405020304" pitchFamily="18" charset="0"/>
                <a:ea typeface="宋体" panose="02010600030101010101" pitchFamily="2" charset="-122"/>
              </a:rPr>
              <a:t>y </a:t>
            </a:r>
            <a:r>
              <a:rPr lang="en-US" altLang="zh-CN" dirty="0">
                <a:latin typeface="Arial" panose="020B0604020202020204" pitchFamily="34" charset="0"/>
                <a:ea typeface="宋体" panose="02010600030101010101" pitchFamily="2" charset="-122"/>
              </a:rPr>
              <a:t>g</a:t>
            </a:r>
            <a:r>
              <a:rPr lang="zh-CN" altLang="en-US" sz="2000" dirty="0">
                <a:latin typeface="Times New Roman" panose="02020603050405020304" pitchFamily="18" charset="0"/>
                <a:ea typeface="宋体" panose="02010600030101010101" pitchFamily="2" charset="-122"/>
              </a:rPr>
              <a:t>．</a:t>
            </a:r>
            <a:endParaRPr lang="zh-CN" altLang="en-US" sz="2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70000"/>
              </a:lnSpc>
            </a:pPr>
            <a:r>
              <a:rPr lang="zh-CN" altLang="en-US" sz="2000" dirty="0">
                <a:latin typeface="Times New Roman" panose="02020603050405020304" pitchFamily="18" charset="0"/>
                <a:ea typeface="宋体" panose="02010600030101010101" pitchFamily="2" charset="-122"/>
              </a:rPr>
              <a:t>      依题意可以得到经过</a:t>
            </a:r>
            <a:r>
              <a:rPr lang="en-US" altLang="zh-CN" sz="2000" i="1" dirty="0"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zh-CN" altLang="en-US" sz="2000" dirty="0">
                <a:latin typeface="Times New Roman" panose="02020603050405020304" pitchFamily="18" charset="0"/>
                <a:ea typeface="宋体" panose="02010600030101010101" pitchFamily="2" charset="-122"/>
              </a:rPr>
              <a:t>天衰变，</a:t>
            </a:r>
            <a:endParaRPr lang="zh-CN" altLang="en-US" sz="2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70000"/>
              </a:lnSpc>
            </a:pPr>
            <a:r>
              <a:rPr lang="zh-CN" altLang="en-US" sz="2000" dirty="0">
                <a:latin typeface="Times New Roman" panose="02020603050405020304" pitchFamily="18" charset="0"/>
                <a:ea typeface="宋体" panose="02010600030101010101" pitchFamily="2" charset="-122"/>
              </a:rPr>
              <a:t>      残留量函数为</a:t>
            </a:r>
            <a:r>
              <a:rPr lang="zh-CN" altLang="en-US" sz="2000" i="1" dirty="0"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en-US" altLang="zh-CN" sz="2000" i="1" dirty="0">
                <a:latin typeface="Times New Roman" panose="02020603050405020304" pitchFamily="18" charset="0"/>
                <a:ea typeface="宋体" panose="02010600030101010101" pitchFamily="2" charset="-122"/>
              </a:rPr>
              <a:t>y</a:t>
            </a:r>
            <a:r>
              <a:rPr lang="en-US" altLang="zh-CN" sz="2000" dirty="0">
                <a:latin typeface="Times New Roman" panose="02020603050405020304" pitchFamily="18" charset="0"/>
                <a:ea typeface="宋体" panose="02010600030101010101" pitchFamily="2" charset="-122"/>
              </a:rPr>
              <a:t>=10×0.9527</a:t>
            </a:r>
            <a:r>
              <a:rPr lang="en-US" altLang="zh-CN" sz="2000" i="1" baseline="30000" dirty="0"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zh-CN" altLang="en-US" sz="2000" dirty="0"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endParaRPr lang="zh-CN" altLang="en-US" sz="2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70000"/>
              </a:lnSpc>
            </a:pPr>
            <a:r>
              <a:rPr lang="zh-CN" altLang="en-US" sz="2000" dirty="0">
                <a:latin typeface="Times New Roman" panose="02020603050405020304" pitchFamily="18" charset="0"/>
                <a:ea typeface="宋体" panose="02010600030101010101" pitchFamily="2" charset="-122"/>
              </a:rPr>
              <a:t>      故经过</a:t>
            </a:r>
            <a:r>
              <a:rPr lang="en-US" altLang="zh-CN" sz="2000" dirty="0">
                <a:latin typeface="Times New Roman" panose="02020603050405020304" pitchFamily="18" charset="0"/>
                <a:ea typeface="宋体" panose="02010600030101010101" pitchFamily="2" charset="-122"/>
              </a:rPr>
              <a:t>14</a:t>
            </a:r>
            <a:r>
              <a:rPr lang="zh-CN" altLang="en-US" sz="2000" dirty="0">
                <a:latin typeface="Times New Roman" panose="02020603050405020304" pitchFamily="18" charset="0"/>
                <a:ea typeface="宋体" panose="02010600030101010101" pitchFamily="2" charset="-122"/>
              </a:rPr>
              <a:t>天衰变，残留量为</a:t>
            </a:r>
            <a:r>
              <a:rPr lang="en-US" altLang="zh-CN" sz="2000" i="1" dirty="0">
                <a:latin typeface="Times New Roman" panose="02020603050405020304" pitchFamily="18" charset="0"/>
                <a:ea typeface="宋体" panose="02010600030101010101" pitchFamily="2" charset="-122"/>
              </a:rPr>
              <a:t>y</a:t>
            </a:r>
            <a:r>
              <a:rPr lang="en-US" altLang="zh-CN" sz="2000" dirty="0">
                <a:latin typeface="Times New Roman" panose="02020603050405020304" pitchFamily="18" charset="0"/>
                <a:ea typeface="宋体" panose="02010600030101010101" pitchFamily="2" charset="-122"/>
              </a:rPr>
              <a:t>=10×0.9527</a:t>
            </a:r>
            <a:r>
              <a:rPr lang="en-US" altLang="zh-CN" sz="2000" baseline="30000" dirty="0">
                <a:latin typeface="Times New Roman" panose="02020603050405020304" pitchFamily="18" charset="0"/>
                <a:ea typeface="宋体" panose="02010600030101010101" pitchFamily="2" charset="-122"/>
              </a:rPr>
              <a:t>14</a:t>
            </a:r>
            <a:r>
              <a:rPr lang="en-US" altLang="zh-CN" sz="2000" dirty="0">
                <a:latin typeface="Times New Roman" panose="02020603050405020304" pitchFamily="18" charset="0"/>
                <a:ea typeface="宋体" panose="02010600030101010101" pitchFamily="2" charset="-122"/>
              </a:rPr>
              <a:t>≈5.07</a:t>
            </a:r>
            <a:r>
              <a:rPr lang="zh-CN" altLang="en-US" sz="2000" dirty="0"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zh-CN" dirty="0">
                <a:latin typeface="Arial" panose="020B0604020202020204" pitchFamily="34" charset="0"/>
                <a:ea typeface="宋体" panose="02010600030101010101" pitchFamily="2" charset="-122"/>
              </a:rPr>
              <a:t>g</a:t>
            </a:r>
            <a:r>
              <a:rPr lang="zh-CN" altLang="en-US" sz="2000" dirty="0">
                <a:latin typeface="Times New Roman" panose="02020603050405020304" pitchFamily="18" charset="0"/>
                <a:ea typeface="宋体" panose="02010600030101010101" pitchFamily="2" charset="-122"/>
              </a:rPr>
              <a:t>）．</a:t>
            </a:r>
            <a:endParaRPr lang="zh-CN" altLang="en-US" sz="2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1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7">
                                            <p:txEl>
                                              <p:charRg st="0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41317">
                                            <p:txEl>
                                              <p:charRg st="0" end="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7">
                                            <p:txEl>
                                              <p:charRg st="28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41317">
                                            <p:txEl>
                                              <p:charRg st="28" end="4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7">
                                            <p:txEl>
                                              <p:charRg st="49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41317">
                                            <p:txEl>
                                              <p:charRg st="49" end="7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7">
                                            <p:txEl>
                                              <p:charRg st="77" end="1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41317">
                                            <p:txEl>
                                              <p:charRg st="77" end="1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7" grpId="0" animBg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j-cs"/>
              </a:rPr>
              <a:t>巩固知识  典型例题</a:t>
            </a:r>
            <a:endParaRPr kumimoji="0" lang="en-US" altLang="zh-CN" sz="3600" b="0" i="0" u="none" strike="noStrike" kern="0" cap="none" spc="0" normalizeH="0" baseline="0" noProof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楷体_GB2312" pitchFamily="49" charset="-122"/>
              <a:ea typeface="楷体_GB2312" pitchFamily="49" charset="-122"/>
              <a:cs typeface="+mj-cs"/>
            </a:endParaRPr>
          </a:p>
        </p:txBody>
      </p:sp>
      <p:sp>
        <p:nvSpPr>
          <p:cNvPr id="15363" name="Rectangle 3"/>
          <p:cNvSpPr/>
          <p:nvPr/>
        </p:nvSpPr>
        <p:spPr>
          <a:xfrm>
            <a:off x="0" y="312896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sz="20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sz="1600" b="1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SzTx/>
            </a:pPr>
            <a:endParaRPr lang="zh-CN" altLang="en-US" sz="18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6437" name="Rectangle 5"/>
          <p:cNvSpPr/>
          <p:nvPr/>
        </p:nvSpPr>
        <p:spPr>
          <a:xfrm>
            <a:off x="1116013" y="3068638"/>
            <a:ext cx="6913562" cy="2305050"/>
          </a:xfrm>
          <a:prstGeom prst="rect">
            <a:avLst/>
          </a:prstGeom>
          <a:solidFill>
            <a:schemeClr val="bg1"/>
          </a:solidFill>
          <a:ln w="38100" cap="flat" cmpd="sng">
            <a:solidFill>
              <a:srgbClr val="009999"/>
            </a:solidFill>
            <a:prstDash val="solid"/>
            <a:miter/>
            <a:headEnd type="none" w="med" len="med"/>
            <a:tailEnd type="none" w="med" len="med"/>
          </a:ln>
          <a:effectLst>
            <a:outerShdw dist="35921" dir="2699999" algn="ctr" rotWithShape="0">
              <a:schemeClr val="bg2"/>
            </a:outerShdw>
          </a:effectLst>
        </p:spPr>
        <p:txBody>
          <a:bodyPr wrap="none" anchor="ctr"/>
          <a:p>
            <a:pPr>
              <a:lnSpc>
                <a:spcPct val="170000"/>
              </a:lnSpc>
            </a:pPr>
            <a:r>
              <a:rPr lang="zh-CN" altLang="en-US" sz="2000" b="1" dirty="0">
                <a:latin typeface="Times New Roman" panose="02020603050405020304" pitchFamily="18" charset="0"/>
                <a:ea typeface="宋体" panose="02010600030101010101" pitchFamily="2" charset="-122"/>
              </a:rPr>
              <a:t>解</a:t>
            </a:r>
            <a:r>
              <a:rPr lang="zh-CN" altLang="en-US" sz="2000" dirty="0">
                <a:latin typeface="Times New Roman" panose="02020603050405020304" pitchFamily="18" charset="0"/>
                <a:ea typeface="宋体" panose="02010600030101010101" pitchFamily="2" charset="-122"/>
              </a:rPr>
              <a:t>   因为</a:t>
            </a:r>
            <a:r>
              <a:rPr lang="en-US" altLang="zh-CN" sz="2000" i="1" dirty="0">
                <a:latin typeface="Times New Roman" panose="02020603050405020304" pitchFamily="18" charset="0"/>
                <a:ea typeface="宋体" panose="02010600030101010101" pitchFamily="2" charset="-122"/>
              </a:rPr>
              <a:t>f </a:t>
            </a:r>
            <a:r>
              <a:rPr lang="en-US" altLang="zh-CN" sz="2000" dirty="0"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lang="en-US" altLang="zh-CN" sz="2000" i="1" dirty="0">
                <a:latin typeface="Times New Roman" panose="02020603050405020304" pitchFamily="18" charset="0"/>
                <a:ea typeface="宋体" panose="02010600030101010101" pitchFamily="2" charset="-122"/>
              </a:rPr>
              <a:t>t</a:t>
            </a:r>
            <a:r>
              <a:rPr lang="en-US" altLang="zh-CN" sz="2000" dirty="0">
                <a:latin typeface="Times New Roman" panose="02020603050405020304" pitchFamily="18" charset="0"/>
                <a:ea typeface="宋体" panose="02010600030101010101" pitchFamily="2" charset="-122"/>
              </a:rPr>
              <a:t>)=0.57</a:t>
            </a:r>
            <a:r>
              <a:rPr lang="en-US" altLang="zh-CN" sz="2000" i="1" baseline="30000" dirty="0">
                <a:latin typeface="Times New Roman" panose="02020603050405020304" pitchFamily="18" charset="0"/>
                <a:ea typeface="宋体" panose="02010600030101010101" pitchFamily="2" charset="-122"/>
              </a:rPr>
              <a:t>t</a:t>
            </a:r>
            <a:r>
              <a:rPr lang="en-US" altLang="zh-CN" sz="2000" i="1" dirty="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zh-CN" altLang="en-US" sz="2000" dirty="0">
                <a:latin typeface="Times New Roman" panose="02020603050405020304" pitchFamily="18" charset="0"/>
                <a:ea typeface="宋体" panose="02010600030101010101" pitchFamily="2" charset="-122"/>
              </a:rPr>
              <a:t>，代入</a:t>
            </a:r>
            <a:r>
              <a:rPr lang="en-US" altLang="zh-CN" sz="2000" i="1" dirty="0">
                <a:latin typeface="Times New Roman" panose="02020603050405020304" pitchFamily="18" charset="0"/>
                <a:ea typeface="宋体" panose="02010600030101010101" pitchFamily="2" charset="-122"/>
              </a:rPr>
              <a:t>t</a:t>
            </a:r>
            <a:r>
              <a:rPr lang="en-US" altLang="zh-CN" sz="2000" dirty="0">
                <a:latin typeface="Times New Roman" panose="02020603050405020304" pitchFamily="18" charset="0"/>
                <a:ea typeface="宋体" panose="02010600030101010101" pitchFamily="2" charset="-122"/>
              </a:rPr>
              <a:t>=4</a:t>
            </a:r>
            <a:r>
              <a:rPr lang="zh-CN" altLang="en-US" sz="2000" dirty="0">
                <a:latin typeface="Times New Roman" panose="02020603050405020304" pitchFamily="18" charset="0"/>
                <a:ea typeface="宋体" panose="02010600030101010101" pitchFamily="2" charset="-122"/>
              </a:rPr>
              <a:t>和</a:t>
            </a:r>
            <a:r>
              <a:rPr lang="en-US" altLang="zh-CN" sz="2000" i="1" dirty="0">
                <a:latin typeface="Times New Roman" panose="02020603050405020304" pitchFamily="18" charset="0"/>
                <a:ea typeface="宋体" panose="02010600030101010101" pitchFamily="2" charset="-122"/>
              </a:rPr>
              <a:t>t</a:t>
            </a:r>
            <a:r>
              <a:rPr lang="en-US" altLang="zh-CN" sz="2000" dirty="0">
                <a:latin typeface="Times New Roman" panose="02020603050405020304" pitchFamily="18" charset="0"/>
                <a:ea typeface="宋体" panose="02010600030101010101" pitchFamily="2" charset="-122"/>
              </a:rPr>
              <a:t>=8</a:t>
            </a:r>
            <a:r>
              <a:rPr lang="zh-CN" altLang="en-US" sz="2000" dirty="0">
                <a:latin typeface="Times New Roman" panose="02020603050405020304" pitchFamily="18" charset="0"/>
                <a:ea typeface="宋体" panose="02010600030101010101" pitchFamily="2" charset="-122"/>
              </a:rPr>
              <a:t>，利用计算器可以求得：</a:t>
            </a:r>
            <a:endParaRPr lang="zh-CN" altLang="en-US" sz="2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70000"/>
              </a:lnSpc>
            </a:pPr>
            <a:r>
              <a:rPr lang="en-US" altLang="zh-CN" sz="2000" i="1" dirty="0">
                <a:latin typeface="Times New Roman" panose="02020603050405020304" pitchFamily="18" charset="0"/>
                <a:ea typeface="宋体" panose="02010600030101010101" pitchFamily="2" charset="-122"/>
              </a:rPr>
              <a:t>        f </a:t>
            </a:r>
            <a:r>
              <a:rPr lang="en-US" altLang="zh-CN" sz="2000" dirty="0">
                <a:latin typeface="Times New Roman" panose="02020603050405020304" pitchFamily="18" charset="0"/>
                <a:ea typeface="宋体" panose="02010600030101010101" pitchFamily="2" charset="-122"/>
              </a:rPr>
              <a:t>(4)=0.57</a:t>
            </a:r>
            <a:r>
              <a:rPr lang="en-US" altLang="zh-CN" sz="2000" baseline="30000" dirty="0"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r>
              <a:rPr lang="en-US" altLang="zh-CN" sz="2000" i="1" dirty="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en-US" altLang="zh-CN" sz="2000" dirty="0">
                <a:latin typeface="Times New Roman" panose="02020603050405020304" pitchFamily="18" charset="0"/>
                <a:ea typeface="宋体" panose="02010600030101010101" pitchFamily="2" charset="-122"/>
              </a:rPr>
              <a:t>≈</a:t>
            </a:r>
            <a:r>
              <a:rPr lang="en-US" altLang="zh-CN" sz="2000" u="sng" dirty="0">
                <a:latin typeface="Times New Roman" panose="02020603050405020304" pitchFamily="18" charset="0"/>
                <a:ea typeface="宋体" panose="02010600030101010101" pitchFamily="2" charset="-122"/>
              </a:rPr>
              <a:t>              </a:t>
            </a:r>
            <a:r>
              <a:rPr lang="zh-CN" altLang="en-US" sz="2000" dirty="0">
                <a:latin typeface="Times New Roman" panose="02020603050405020304" pitchFamily="18" charset="0"/>
                <a:ea typeface="宋体" panose="02010600030101010101" pitchFamily="2" charset="-122"/>
              </a:rPr>
              <a:t>；</a:t>
            </a:r>
            <a:endParaRPr lang="zh-CN" altLang="en-US" sz="2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70000"/>
              </a:lnSpc>
            </a:pPr>
            <a:r>
              <a:rPr lang="en-US" altLang="zh-CN" sz="2000" i="1" dirty="0">
                <a:latin typeface="Times New Roman" panose="02020603050405020304" pitchFamily="18" charset="0"/>
                <a:ea typeface="宋体" panose="02010600030101010101" pitchFamily="2" charset="-122"/>
              </a:rPr>
              <a:t>        f </a:t>
            </a:r>
            <a:r>
              <a:rPr lang="en-US" altLang="zh-CN" sz="2000" dirty="0">
                <a:latin typeface="Times New Roman" panose="02020603050405020304" pitchFamily="18" charset="0"/>
                <a:ea typeface="宋体" panose="02010600030101010101" pitchFamily="2" charset="-122"/>
              </a:rPr>
              <a:t>(8)=0.57</a:t>
            </a:r>
            <a:r>
              <a:rPr lang="en-US" altLang="zh-CN" sz="2000" baseline="30000" dirty="0">
                <a:latin typeface="Times New Roman" panose="02020603050405020304" pitchFamily="18" charset="0"/>
                <a:ea typeface="宋体" panose="02010600030101010101" pitchFamily="2" charset="-122"/>
              </a:rPr>
              <a:t>8</a:t>
            </a:r>
            <a:r>
              <a:rPr lang="en-US" altLang="zh-CN" sz="2000" i="1" dirty="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en-US" altLang="zh-CN" sz="2000" dirty="0">
                <a:latin typeface="Times New Roman" panose="02020603050405020304" pitchFamily="18" charset="0"/>
                <a:ea typeface="宋体" panose="02010600030101010101" pitchFamily="2" charset="-122"/>
              </a:rPr>
              <a:t>≈</a:t>
            </a:r>
            <a:r>
              <a:rPr lang="en-US" altLang="zh-CN" sz="2000" u="sng" dirty="0">
                <a:latin typeface="Times New Roman" panose="02020603050405020304" pitchFamily="18" charset="0"/>
                <a:ea typeface="宋体" panose="02010600030101010101" pitchFamily="2" charset="-122"/>
              </a:rPr>
              <a:t>              </a:t>
            </a:r>
            <a:r>
              <a:rPr lang="en-US" altLang="zh-CN" sz="2000" dirty="0"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r>
              <a:rPr lang="zh-CN" altLang="en-US" sz="2000" dirty="0">
                <a:latin typeface="Times New Roman" panose="02020603050405020304" pitchFamily="18" charset="0"/>
                <a:ea typeface="宋体" panose="02010600030101010101" pitchFamily="2" charset="-122"/>
              </a:rPr>
              <a:t>      </a:t>
            </a:r>
            <a:endParaRPr lang="zh-CN" altLang="en-US" sz="2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15366" name="Group 11"/>
          <p:cNvGrpSpPr/>
          <p:nvPr/>
        </p:nvGrpSpPr>
        <p:grpSpPr>
          <a:xfrm>
            <a:off x="668338" y="765175"/>
            <a:ext cx="7777162" cy="2114550"/>
            <a:chOff x="476" y="663"/>
            <a:chExt cx="4899" cy="953"/>
          </a:xfrm>
        </p:grpSpPr>
        <p:sp>
          <p:nvSpPr>
            <p:cNvPr id="15367" name="Rectangle 4"/>
            <p:cNvSpPr/>
            <p:nvPr/>
          </p:nvSpPr>
          <p:spPr>
            <a:xfrm>
              <a:off x="476" y="663"/>
              <a:ext cx="4899" cy="953"/>
            </a:xfrm>
            <a:prstGeom prst="rect">
              <a:avLst/>
            </a:prstGeom>
            <a:solidFill>
              <a:schemeClr val="bg1"/>
            </a:solidFill>
            <a:ln w="38100" cap="flat" cmpd="sng">
              <a:solidFill>
                <a:srgbClr val="5AABCC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35921" dir="2699999" algn="ctr" rotWithShape="0">
                <a:schemeClr val="bg2"/>
              </a:outerShdw>
            </a:effectLst>
          </p:spPr>
          <p:txBody>
            <a:bodyPr wrap="none" anchor="ctr"/>
            <a:p>
              <a:pPr>
                <a:lnSpc>
                  <a:spcPct val="160000"/>
                </a:lnSpc>
              </a:pPr>
              <a:r>
                <a:rPr lang="zh-CN" altLang="en-US" sz="22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r>
                <a:rPr lang="zh-CN" altLang="en-US" sz="22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endParaRPr lang="zh-CN" altLang="en-US" sz="22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graphicFrame>
          <p:nvGraphicFramePr>
            <p:cNvPr id="15368" name="Object 9"/>
            <p:cNvGraphicFramePr>
              <a:graphicFrameLocks noChangeAspect="1"/>
            </p:cNvGraphicFramePr>
            <p:nvPr/>
          </p:nvGraphicFramePr>
          <p:xfrm>
            <a:off x="549" y="835"/>
            <a:ext cx="4717" cy="7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2" name="" r:id="rId2" imgW="7444740" imgH="1677035" progId="Word.Document.8">
                    <p:embed/>
                  </p:oleObj>
                </mc:Choice>
                <mc:Fallback>
                  <p:oleObj name="" r:id="rId2" imgW="7444740" imgH="1677035" progId="Word.Document.8">
                    <p:embed/>
                    <p:pic>
                      <p:nvPicPr>
                        <p:cNvPr id="0" name="图片 3091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549" y="835"/>
                          <a:ext cx="4717" cy="759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6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>
                                            <p:txEl>
                                              <p:charRg st="0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46437">
                                            <p:txEl>
                                              <p:charRg st="0" end="4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>
                                            <p:txEl>
                                              <p:charRg st="40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46437">
                                            <p:txEl>
                                              <p:charRg st="40" end="7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>
                                            <p:txEl>
                                              <p:charRg st="77" end="1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46437">
                                            <p:txEl>
                                              <p:charRg st="77" end="1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7" grpId="0" animBg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j-cs"/>
              </a:rPr>
              <a:t>运用知识  强化练习</a:t>
            </a:r>
            <a:endParaRPr kumimoji="0" lang="en-US" altLang="zh-CN" sz="3600" b="1" i="0" u="none" strike="noStrike" kern="0" cap="none" spc="0" normalizeH="0" baseline="0" noProof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楷体_GB2312" pitchFamily="49" charset="-122"/>
              <a:ea typeface="楷体_GB2312" pitchFamily="49" charset="-122"/>
              <a:cs typeface="+mj-cs"/>
            </a:endParaRPr>
          </a:p>
        </p:txBody>
      </p:sp>
      <p:sp>
        <p:nvSpPr>
          <p:cNvPr id="16387" name="Rectangle 7"/>
          <p:cNvSpPr/>
          <p:nvPr/>
        </p:nvSpPr>
        <p:spPr>
          <a:xfrm>
            <a:off x="0" y="336708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sz="20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sz="1600" b="1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SzTx/>
            </a:pPr>
            <a:endParaRPr lang="zh-CN" altLang="en-US" sz="18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16388" name="Group 35"/>
          <p:cNvGrpSpPr/>
          <p:nvPr/>
        </p:nvGrpSpPr>
        <p:grpSpPr>
          <a:xfrm>
            <a:off x="1116013" y="1700213"/>
            <a:ext cx="7056437" cy="4489450"/>
            <a:chOff x="703" y="1146"/>
            <a:chExt cx="4445" cy="2828"/>
          </a:xfrm>
        </p:grpSpPr>
        <p:grpSp>
          <p:nvGrpSpPr>
            <p:cNvPr id="16399" name="Group 9"/>
            <p:cNvGrpSpPr/>
            <p:nvPr/>
          </p:nvGrpSpPr>
          <p:grpSpPr>
            <a:xfrm>
              <a:off x="703" y="1207"/>
              <a:ext cx="4445" cy="2767"/>
              <a:chOff x="703" y="1842"/>
              <a:chExt cx="4445" cy="2178"/>
            </a:xfrm>
          </p:grpSpPr>
          <p:sp>
            <p:nvSpPr>
              <p:cNvPr id="16401" name="AutoShape 10"/>
              <p:cNvSpPr/>
              <p:nvPr/>
            </p:nvSpPr>
            <p:spPr>
              <a:xfrm>
                <a:off x="1066" y="1842"/>
                <a:ext cx="4082" cy="2178"/>
              </a:xfrm>
              <a:prstGeom prst="bevel">
                <a:avLst>
                  <a:gd name="adj" fmla="val 1648"/>
                </a:avLst>
              </a:prstGeom>
              <a:gradFill rotWithShape="1">
                <a:gsLst>
                  <a:gs pos="0">
                    <a:srgbClr val="DDDDDD"/>
                  </a:gs>
                  <a:gs pos="50000">
                    <a:srgbClr val="F4F4F4"/>
                  </a:gs>
                  <a:gs pos="100000">
                    <a:srgbClr val="DDDDDD"/>
                  </a:gs>
                </a:gsLst>
                <a:lin ang="2700000" scaled="1"/>
                <a:tileRect/>
              </a:gradFill>
              <a:ln w="9525">
                <a:noFill/>
              </a:ln>
            </p:spPr>
            <p:txBody>
              <a:bodyPr wrap="none" anchor="ctr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000" b="1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b="1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SzTx/>
                </a:pPr>
                <a:endParaRPr lang="zh-CN" altLang="en-US" sz="1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6402" name="AutoShape 11"/>
              <p:cNvSpPr/>
              <p:nvPr/>
            </p:nvSpPr>
            <p:spPr>
              <a:xfrm>
                <a:off x="703" y="1842"/>
                <a:ext cx="363" cy="2178"/>
              </a:xfrm>
              <a:prstGeom prst="roundRect">
                <a:avLst>
                  <a:gd name="adj" fmla="val 16667"/>
                </a:avLst>
              </a:prstGeom>
              <a:solidFill>
                <a:srgbClr val="99CCFF"/>
              </a:solidFill>
              <a:ln w="38100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  <a:effectLst>
                <a:outerShdw dist="107763" dir="2699999" algn="ctr" rotWithShape="0">
                  <a:srgbClr val="808080">
                    <a:alpha val="50000"/>
                  </a:srgbClr>
                </a:outerShdw>
              </a:effectLst>
            </p:spPr>
            <p:txBody>
              <a:bodyPr wrap="none" anchor="ctr"/>
              <a:p>
                <a:pPr>
                  <a:lnSpc>
                    <a:spcPct val="120000"/>
                  </a:lnSpc>
                </a:pPr>
                <a:endParaRPr lang="zh-CN" altLang="en-US" sz="2400" b="1" dirty="0">
                  <a:latin typeface="隶书" pitchFamily="49" charset="-122"/>
                  <a:ea typeface="隶书" pitchFamily="49" charset="-122"/>
                </a:endParaRPr>
              </a:p>
              <a:p>
                <a:pPr>
                  <a:lnSpc>
                    <a:spcPct val="120000"/>
                  </a:lnSpc>
                </a:pPr>
                <a:r>
                  <a:rPr lang="zh-CN" altLang="en-US" sz="2400" b="1" dirty="0">
                    <a:latin typeface="隶书" pitchFamily="49" charset="-122"/>
                    <a:ea typeface="隶书" pitchFamily="49" charset="-122"/>
                  </a:rPr>
                  <a:t>练</a:t>
                </a:r>
                <a:endParaRPr lang="zh-CN" altLang="en-US" sz="2400" b="1" dirty="0">
                  <a:latin typeface="隶书" pitchFamily="49" charset="-122"/>
                  <a:ea typeface="隶书" pitchFamily="49" charset="-122"/>
                </a:endParaRPr>
              </a:p>
              <a:p>
                <a:pPr>
                  <a:lnSpc>
                    <a:spcPct val="120000"/>
                  </a:lnSpc>
                </a:pPr>
                <a:endParaRPr lang="zh-CN" altLang="en-US" sz="2400" b="1" dirty="0">
                  <a:latin typeface="隶书" pitchFamily="49" charset="-122"/>
                  <a:ea typeface="隶书" pitchFamily="49" charset="-122"/>
                </a:endParaRPr>
              </a:p>
              <a:p>
                <a:pPr>
                  <a:lnSpc>
                    <a:spcPct val="120000"/>
                  </a:lnSpc>
                </a:pPr>
                <a:endParaRPr lang="zh-CN" altLang="en-US" sz="2400" b="1" dirty="0">
                  <a:latin typeface="隶书" pitchFamily="49" charset="-122"/>
                  <a:ea typeface="隶书" pitchFamily="49" charset="-122"/>
                </a:endParaRPr>
              </a:p>
              <a:p>
                <a:pPr>
                  <a:lnSpc>
                    <a:spcPct val="120000"/>
                  </a:lnSpc>
                </a:pPr>
                <a:r>
                  <a:rPr lang="zh-CN" altLang="en-US" sz="2400" b="1" dirty="0">
                    <a:latin typeface="隶书" pitchFamily="49" charset="-122"/>
                    <a:ea typeface="隶书" pitchFamily="49" charset="-122"/>
                  </a:rPr>
                  <a:t>习</a:t>
                </a:r>
                <a:endParaRPr lang="zh-CN" altLang="en-US" sz="2400" b="1" dirty="0">
                  <a:latin typeface="隶书" pitchFamily="49" charset="-122"/>
                  <a:ea typeface="隶书" pitchFamily="49" charset="-122"/>
                </a:endParaRPr>
              </a:p>
              <a:p>
                <a:pPr>
                  <a:lnSpc>
                    <a:spcPct val="120000"/>
                  </a:lnSpc>
                </a:pPr>
                <a:endParaRPr lang="zh-CN" altLang="en-US" sz="2400" b="1" dirty="0">
                  <a:latin typeface="隶书" pitchFamily="49" charset="-122"/>
                  <a:ea typeface="隶书" pitchFamily="49" charset="-122"/>
                </a:endParaRPr>
              </a:p>
            </p:txBody>
          </p:sp>
        </p:grpSp>
        <p:sp>
          <p:nvSpPr>
            <p:cNvPr id="133144" name="Rectangle 24"/>
            <p:cNvSpPr>
              <a:spLocks noChangeArrowheads="1"/>
            </p:cNvSpPr>
            <p:nvPr/>
          </p:nvSpPr>
          <p:spPr bwMode="auto">
            <a:xfrm>
              <a:off x="1156" y="1146"/>
              <a:ext cx="3992" cy="2828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anchor="ctr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6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1</a:t>
              </a:r>
              <a:r>
                <a: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． 某企业原来每月消耗某种试剂</a:t>
              </a:r>
              <a:r>
                <a: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1000</a:t>
              </a:r>
              <a:r>
                <a: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，现进行技术革新，</a:t>
              </a: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6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陆续使用价格较低的另一种材料替代该试剂，使得该试剂的</a:t>
              </a: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6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消耗量以平均每月</a:t>
              </a:r>
              <a:r>
                <a: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10%</a:t>
              </a:r>
              <a:r>
                <a: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的速度减少，试建立试剂消耗量与所</a:t>
              </a: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6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经过月份数的函数关系，并求</a:t>
              </a:r>
              <a:r>
                <a: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4</a:t>
              </a:r>
              <a:r>
                <a: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个月后，该种试剂的约消耗量</a:t>
              </a: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6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（精确到</a:t>
              </a:r>
              <a:r>
                <a: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0.1)</a:t>
              </a:r>
              <a:r>
                <a: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．</a:t>
              </a: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6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2</a:t>
              </a:r>
              <a:r>
                <a: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． 某省</a:t>
              </a:r>
              <a:r>
                <a: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2008</a:t>
              </a:r>
              <a:r>
                <a: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年粮食总产量为</a:t>
              </a:r>
              <a:r>
                <a: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150</a:t>
              </a:r>
              <a:r>
                <a: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亿</a:t>
              </a:r>
              <a:r>
                <a: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kg</a:t>
              </a:r>
              <a:r>
                <a: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．现按每年平均增长</a:t>
              </a: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6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10</a:t>
              </a:r>
              <a:r>
                <a: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．</a:t>
              </a:r>
              <a:r>
                <a: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2%</a:t>
              </a:r>
              <a:r>
                <a: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的增长速度．求该省</a:t>
              </a:r>
              <a:r>
                <a: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10</a:t>
              </a:r>
              <a:r>
                <a: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年后的年粮食总产量</a:t>
              </a:r>
              <a:r>
                <a: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(</a:t>
              </a:r>
              <a:r>
                <a: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精确到</a:t>
              </a: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6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0.01</a:t>
              </a:r>
              <a:r>
                <a: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亿</a:t>
              </a:r>
              <a:r>
                <a: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kg)</a:t>
              </a:r>
              <a:r>
                <a: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．</a:t>
              </a: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6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3</a:t>
              </a:r>
              <a:r>
                <a: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． 一台价值</a:t>
              </a:r>
              <a:r>
                <a: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100</a:t>
              </a:r>
              <a:r>
                <a: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万元的新机床．按每年</a:t>
              </a:r>
              <a:r>
                <a: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8%</a:t>
              </a:r>
              <a:r>
                <a: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的折旧率折旧</a:t>
              </a:r>
              <a:r>
                <a: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,</a:t>
              </a:r>
              <a:r>
                <a: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问</a:t>
              </a: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6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20</a:t>
              </a:r>
              <a:r>
                <a: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年后这台机床还值几万元</a:t>
              </a:r>
              <a:r>
                <a: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(</a:t>
              </a:r>
              <a:r>
                <a: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精确到</a:t>
              </a:r>
              <a:r>
                <a: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0.01</a:t>
              </a:r>
              <a:r>
                <a: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万元</a:t>
              </a:r>
              <a:r>
                <a: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)?</a:t>
              </a:r>
              <a:endPara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</p:grpSp>
      <p:grpSp>
        <p:nvGrpSpPr>
          <p:cNvPr id="16389" name="Group 25"/>
          <p:cNvGrpSpPr/>
          <p:nvPr/>
        </p:nvGrpSpPr>
        <p:grpSpPr>
          <a:xfrm>
            <a:off x="3132138" y="836613"/>
            <a:ext cx="2611437" cy="989012"/>
            <a:chOff x="1094" y="715"/>
            <a:chExt cx="1645" cy="623"/>
          </a:xfrm>
        </p:grpSpPr>
        <p:grpSp>
          <p:nvGrpSpPr>
            <p:cNvPr id="16390" name="Group 26"/>
            <p:cNvGrpSpPr/>
            <p:nvPr/>
          </p:nvGrpSpPr>
          <p:grpSpPr>
            <a:xfrm>
              <a:off x="1094" y="715"/>
              <a:ext cx="1645" cy="623"/>
              <a:chOff x="1997" y="1314"/>
              <a:chExt cx="1889" cy="1009"/>
            </a:xfrm>
          </p:grpSpPr>
          <p:grpSp>
            <p:nvGrpSpPr>
              <p:cNvPr id="16392" name="Group 27"/>
              <p:cNvGrpSpPr/>
              <p:nvPr/>
            </p:nvGrpSpPr>
            <p:grpSpPr>
              <a:xfrm>
                <a:off x="1997" y="1404"/>
                <a:ext cx="1889" cy="919"/>
                <a:chOff x="1973" y="1027"/>
                <a:chExt cx="1926" cy="937"/>
              </a:xfrm>
            </p:grpSpPr>
            <p:sp>
              <p:nvSpPr>
                <p:cNvPr id="16397" name="Oval 28"/>
                <p:cNvSpPr/>
                <p:nvPr/>
              </p:nvSpPr>
              <p:spPr>
                <a:xfrm>
                  <a:off x="1994" y="1057"/>
                  <a:ext cx="1905" cy="90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2D7ACF"/>
                    </a:gs>
                    <a:gs pos="100000">
                      <a:srgbClr val="163B65"/>
                    </a:gs>
                  </a:gsLst>
                  <a:lin ang="2700000" scaled="1"/>
                  <a:tileRect/>
                </a:gradFill>
                <a:ln w="9525">
                  <a:noFill/>
                </a:ln>
              </p:spPr>
              <p:txBody>
                <a:bodyPr wrap="none" anchor="ctr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300000"/>
                    <a:defRPr sz="2400" b="1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300000"/>
                    <a:defRPr sz="2000" b="1">
                      <a:solidFill>
                        <a:schemeClr val="tx1"/>
                      </a:solidFill>
                      <a:latin typeface="+mn-lt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300000"/>
                    <a:defRPr b="1">
                      <a:solidFill>
                        <a:schemeClr val="tx1"/>
                      </a:solidFill>
                      <a:latin typeface="+mn-lt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300000"/>
                    <a:defRPr sz="1600" b="1">
                      <a:solidFill>
                        <a:schemeClr val="tx1"/>
                      </a:solidFill>
                      <a:latin typeface="+mn-lt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300000"/>
                    <a:defRPr sz="1600" b="1">
                      <a:solidFill>
                        <a:schemeClr val="tx1"/>
                      </a:solidFill>
                      <a:latin typeface="+mn-lt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SzTx/>
                  </a:pPr>
                  <a:endParaRPr lang="zh-CN" altLang="en-US" sz="1800" b="0" dirty="0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6398" name="Oval 29"/>
                <p:cNvSpPr/>
                <p:nvPr/>
              </p:nvSpPr>
              <p:spPr>
                <a:xfrm>
                  <a:off x="1973" y="1027"/>
                  <a:ext cx="1905" cy="90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A2C4EA"/>
                    </a:gs>
                    <a:gs pos="100000">
                      <a:srgbClr val="2D7ACF"/>
                    </a:gs>
                  </a:gsLst>
                  <a:lin ang="2700000" scaled="1"/>
                  <a:tileRect/>
                </a:gradFill>
                <a:ln w="9525">
                  <a:noFill/>
                </a:ln>
              </p:spPr>
              <p:txBody>
                <a:bodyPr wrap="none" anchor="ctr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300000"/>
                    <a:defRPr sz="2400" b="1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300000"/>
                    <a:defRPr sz="2000" b="1">
                      <a:solidFill>
                        <a:schemeClr val="tx1"/>
                      </a:solidFill>
                      <a:latin typeface="+mn-lt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300000"/>
                    <a:defRPr b="1">
                      <a:solidFill>
                        <a:schemeClr val="tx1"/>
                      </a:solidFill>
                      <a:latin typeface="+mn-lt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300000"/>
                    <a:defRPr sz="1600" b="1">
                      <a:solidFill>
                        <a:schemeClr val="tx1"/>
                      </a:solidFill>
                      <a:latin typeface="+mn-lt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300000"/>
                    <a:defRPr sz="1600" b="1">
                      <a:solidFill>
                        <a:schemeClr val="tx1"/>
                      </a:solidFill>
                      <a:latin typeface="+mn-lt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SzTx/>
                  </a:pPr>
                  <a:endParaRPr lang="zh-CN" altLang="en-US" sz="1800" b="0" dirty="0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</p:grpSp>
          <p:sp>
            <p:nvSpPr>
              <p:cNvPr id="16393" name="Oval 30"/>
              <p:cNvSpPr/>
              <p:nvPr/>
            </p:nvSpPr>
            <p:spPr>
              <a:xfrm>
                <a:off x="2086" y="1314"/>
                <a:ext cx="1691" cy="845"/>
              </a:xfrm>
              <a:prstGeom prst="ellipse">
                <a:avLst/>
              </a:prstGeom>
              <a:gradFill rotWithShape="1">
                <a:gsLst>
                  <a:gs pos="0">
                    <a:srgbClr val="2A4F5E"/>
                  </a:gs>
                  <a:gs pos="100000">
                    <a:srgbClr val="5AABCC"/>
                  </a:gs>
                </a:gsLst>
                <a:lin ang="2700000" scaled="1"/>
                <a:tileRect/>
              </a:gradFill>
              <a:ln w="9525">
                <a:noFill/>
              </a:ln>
            </p:spPr>
            <p:txBody>
              <a:bodyPr vert="eaVert" wrap="none" anchor="ctr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000" b="1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b="1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SzTx/>
                </a:pPr>
                <a:endParaRPr lang="zh-CN" altLang="en-US" sz="1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6394" name="Oval 31"/>
              <p:cNvSpPr/>
              <p:nvPr/>
            </p:nvSpPr>
            <p:spPr>
              <a:xfrm>
                <a:off x="2108" y="1319"/>
                <a:ext cx="1650" cy="824"/>
              </a:xfrm>
              <a:prstGeom prst="ellipse">
                <a:avLst/>
              </a:prstGeom>
              <a:gradFill rotWithShape="1">
                <a:gsLst>
                  <a:gs pos="0">
                    <a:srgbClr val="5AABCC">
                      <a:alpha val="0"/>
                    </a:srgbClr>
                  </a:gs>
                  <a:gs pos="100000">
                    <a:srgbClr val="C5E2ED"/>
                  </a:gs>
                </a:gsLst>
                <a:lin ang="2700000" scaled="1"/>
                <a:tileRect/>
              </a:gradFill>
              <a:ln w="9525">
                <a:noFill/>
              </a:ln>
            </p:spPr>
            <p:txBody>
              <a:bodyPr vert="eaVert" wrap="none" anchor="ctr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000" b="1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b="1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SzTx/>
                </a:pPr>
                <a:endParaRPr lang="zh-CN" altLang="en-US" sz="1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6395" name="Oval 32"/>
              <p:cNvSpPr/>
              <p:nvPr/>
            </p:nvSpPr>
            <p:spPr>
              <a:xfrm>
                <a:off x="2125" y="1327"/>
                <a:ext cx="1570" cy="770"/>
              </a:xfrm>
              <a:prstGeom prst="ellipse">
                <a:avLst/>
              </a:prstGeom>
              <a:gradFill rotWithShape="1">
                <a:gsLst>
                  <a:gs pos="0">
                    <a:srgbClr val="4787A2"/>
                  </a:gs>
                  <a:gs pos="100000">
                    <a:srgbClr val="5AABCC">
                      <a:alpha val="48000"/>
                    </a:srgbClr>
                  </a:gs>
                </a:gsLst>
                <a:lin ang="2700000" scaled="1"/>
                <a:tileRect/>
              </a:gradFill>
              <a:ln w="9525">
                <a:noFill/>
              </a:ln>
            </p:spPr>
            <p:txBody>
              <a:bodyPr vert="eaVert" wrap="none" anchor="ctr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000" b="1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b="1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SzTx/>
                </a:pPr>
                <a:endParaRPr lang="zh-CN" altLang="en-US" sz="1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6396" name="Oval 33"/>
              <p:cNvSpPr/>
              <p:nvPr/>
            </p:nvSpPr>
            <p:spPr>
              <a:xfrm>
                <a:off x="2208" y="1344"/>
                <a:ext cx="1382" cy="62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5AABCC">
                      <a:alpha val="37999"/>
                    </a:srgbClr>
                  </a:gs>
                </a:gsLst>
                <a:lin ang="2700000" scaled="1"/>
                <a:tileRect/>
              </a:gradFill>
              <a:ln w="9525">
                <a:noFill/>
              </a:ln>
            </p:spPr>
            <p:txBody>
              <a:bodyPr vert="eaVert" wrap="none" anchor="ctr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000" b="1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b="1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SzTx/>
                </a:pPr>
                <a:endParaRPr lang="zh-CN" altLang="en-US" sz="1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6391" name="Text Box 34"/>
            <p:cNvSpPr txBox="1"/>
            <p:nvPr/>
          </p:nvSpPr>
          <p:spPr>
            <a:xfrm>
              <a:off x="1349" y="791"/>
              <a:ext cx="1194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2400" b="1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2000" b="1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b="1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1600" b="1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1600" b="1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SzTx/>
              </a:pPr>
              <a:r>
                <a:rPr lang="zh-CN" altLang="en-US" dirty="0">
                  <a:solidFill>
                    <a:srgbClr val="000066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 练习</a:t>
              </a:r>
              <a:r>
                <a:rPr lang="en-US" altLang="zh-CN" dirty="0">
                  <a:solidFill>
                    <a:srgbClr val="000066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4.2.2   </a:t>
              </a:r>
              <a:r>
                <a:rPr lang="en-US" altLang="zh-CN" dirty="0">
                  <a:solidFill>
                    <a:srgbClr val="113F71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 </a:t>
              </a:r>
              <a:endParaRPr lang="en-US" altLang="zh-CN" dirty="0">
                <a:solidFill>
                  <a:srgbClr val="113F7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  <p:transition spd="med"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7410" name="Picture 4" descr="question_pop_up_from_box_rotate_hg_clr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64388" y="260350"/>
            <a:ext cx="1743075" cy="213360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" name="Group 29"/>
          <p:cNvGrpSpPr/>
          <p:nvPr/>
        </p:nvGrpSpPr>
        <p:grpSpPr>
          <a:xfrm>
            <a:off x="1403350" y="1628775"/>
            <a:ext cx="6232525" cy="3590925"/>
            <a:chOff x="884" y="1026"/>
            <a:chExt cx="3926" cy="2262"/>
          </a:xfrm>
        </p:grpSpPr>
        <p:sp>
          <p:nvSpPr>
            <p:cNvPr id="17413" name="AutoShape 18"/>
            <p:cNvSpPr/>
            <p:nvPr/>
          </p:nvSpPr>
          <p:spPr>
            <a:xfrm>
              <a:off x="906" y="1842"/>
              <a:ext cx="3809" cy="624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77B7E7"/>
                </a:gs>
                <a:gs pos="100000">
                  <a:srgbClr val="E2F0FA"/>
                </a:gs>
              </a:gsLst>
              <a:lin ang="0" scaled="1"/>
              <a:tileRect/>
            </a:gradFill>
            <a:ln w="38100" cap="flat" cmpd="sng">
              <a:solidFill>
                <a:srgbClr val="FFFFFF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2400" b="1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2000" b="1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b="1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1600" b="1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1600" b="1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SzTx/>
              </a:pPr>
              <a:endParaRPr lang="zh-CN" altLang="en-US" sz="1800" b="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grpSp>
          <p:nvGrpSpPr>
            <p:cNvPr id="17414" name="Group 28"/>
            <p:cNvGrpSpPr/>
            <p:nvPr/>
          </p:nvGrpSpPr>
          <p:grpSpPr>
            <a:xfrm>
              <a:off x="884" y="1026"/>
              <a:ext cx="3926" cy="2262"/>
              <a:chOff x="884" y="1026"/>
              <a:chExt cx="3926" cy="2262"/>
            </a:xfrm>
          </p:grpSpPr>
          <p:sp>
            <p:nvSpPr>
              <p:cNvPr id="17415" name="AutoShape 20"/>
              <p:cNvSpPr/>
              <p:nvPr/>
            </p:nvSpPr>
            <p:spPr>
              <a:xfrm>
                <a:off x="909" y="1026"/>
                <a:ext cx="3774" cy="589"/>
              </a:xfrm>
              <a:prstGeom prst="roundRect">
                <a:avLst>
                  <a:gd name="adj" fmla="val 10889"/>
                </a:avLst>
              </a:prstGeom>
              <a:gradFill rotWithShape="1">
                <a:gsLst>
                  <a:gs pos="0">
                    <a:srgbClr val="00E4A8"/>
                  </a:gs>
                  <a:gs pos="100000">
                    <a:srgbClr val="C9F9ED"/>
                  </a:gs>
                </a:gsLst>
                <a:lin ang="0" scaled="1"/>
                <a:tileRect/>
              </a:gradFill>
              <a:ln w="38100" cap="flat" cmpd="sng">
                <a:solidFill>
                  <a:srgbClr val="FFFFFF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000" b="1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b="1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SzTx/>
                </a:pPr>
                <a:endParaRPr lang="zh-CN" altLang="en-US" sz="1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7416" name="AutoShape 21"/>
              <p:cNvSpPr/>
              <p:nvPr/>
            </p:nvSpPr>
            <p:spPr>
              <a:xfrm>
                <a:off x="945" y="1190"/>
                <a:ext cx="336" cy="240"/>
              </a:xfrm>
              <a:prstGeom prst="rightArrow">
                <a:avLst>
                  <a:gd name="adj1" fmla="val 50000"/>
                  <a:gd name="adj2" fmla="val 58333"/>
                </a:avLst>
              </a:prstGeom>
              <a:solidFill>
                <a:srgbClr val="FFFFFF"/>
              </a:solidFill>
              <a:ln w="9525">
                <a:noFill/>
              </a:ln>
            </p:spPr>
            <p:txBody>
              <a:bodyPr wrap="none" anchor="ctr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000" b="1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b="1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SzTx/>
                </a:pPr>
                <a:endParaRPr lang="zh-CN" altLang="en-US" sz="1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7417" name="AutoShape 22"/>
              <p:cNvSpPr/>
              <p:nvPr/>
            </p:nvSpPr>
            <p:spPr>
              <a:xfrm>
                <a:off x="944" y="2056"/>
                <a:ext cx="336" cy="240"/>
              </a:xfrm>
              <a:prstGeom prst="rightArrow">
                <a:avLst>
                  <a:gd name="adj1" fmla="val 50000"/>
                  <a:gd name="adj2" fmla="val 58333"/>
                </a:avLst>
              </a:prstGeom>
              <a:solidFill>
                <a:srgbClr val="FFFFFF"/>
              </a:solidFill>
              <a:ln w="9525">
                <a:noFill/>
              </a:ln>
            </p:spPr>
            <p:txBody>
              <a:bodyPr wrap="none" anchor="ctr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000" b="1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b="1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SzTx/>
                </a:pPr>
                <a:endParaRPr lang="zh-CN" altLang="en-US" sz="1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7418" name="AutoShape 23"/>
              <p:cNvSpPr/>
              <p:nvPr/>
            </p:nvSpPr>
            <p:spPr>
              <a:xfrm>
                <a:off x="884" y="2706"/>
                <a:ext cx="3859" cy="582"/>
              </a:xfrm>
              <a:prstGeom prst="roundRect">
                <a:avLst>
                  <a:gd name="adj" fmla="val 10889"/>
                </a:avLst>
              </a:prstGeom>
              <a:gradFill rotWithShape="1">
                <a:gsLst>
                  <a:gs pos="0">
                    <a:srgbClr val="FFFF66"/>
                  </a:gs>
                  <a:gs pos="100000">
                    <a:srgbClr val="FFFFDF"/>
                  </a:gs>
                </a:gsLst>
                <a:lin ang="0" scaled="1"/>
                <a:tileRect/>
              </a:gradFill>
              <a:ln w="38100" cap="flat" cmpd="sng">
                <a:solidFill>
                  <a:srgbClr val="FFFFFF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000" b="1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b="1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SzTx/>
                </a:pPr>
                <a:endParaRPr lang="zh-CN" altLang="en-US" sz="1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7419" name="AutoShape 24"/>
              <p:cNvSpPr/>
              <p:nvPr/>
            </p:nvSpPr>
            <p:spPr>
              <a:xfrm>
                <a:off x="916" y="2919"/>
                <a:ext cx="336" cy="240"/>
              </a:xfrm>
              <a:prstGeom prst="rightArrow">
                <a:avLst>
                  <a:gd name="adj1" fmla="val 50000"/>
                  <a:gd name="adj2" fmla="val 58333"/>
                </a:avLst>
              </a:prstGeom>
              <a:solidFill>
                <a:srgbClr val="FFFFFF"/>
              </a:solidFill>
              <a:ln w="9525">
                <a:noFill/>
              </a:ln>
            </p:spPr>
            <p:txBody>
              <a:bodyPr wrap="none" anchor="ctr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000" b="1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b="1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SzTx/>
                </a:pPr>
                <a:endParaRPr lang="zh-CN" altLang="en-US" sz="1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7420" name="Text Box 25"/>
              <p:cNvSpPr txBox="1"/>
              <p:nvPr/>
            </p:nvSpPr>
            <p:spPr>
              <a:xfrm>
                <a:off x="1247" y="2908"/>
                <a:ext cx="3459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000" b="1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b="1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SzTx/>
                </a:pPr>
                <a:r>
                  <a:rPr lang="en-US" altLang="zh-CN" dirty="0">
                    <a:solidFill>
                      <a:srgbClr val="000000"/>
                    </a:solidFill>
                    <a:latin typeface="楷体_GB2312" pitchFamily="49" charset="-122"/>
                    <a:ea typeface="楷体_GB2312" pitchFamily="49" charset="-122"/>
                  </a:rPr>
                  <a:t>3. </a:t>
                </a:r>
                <a:r>
                  <a:rPr lang="zh-CN" altLang="en-US" dirty="0">
                    <a:solidFill>
                      <a:srgbClr val="000000"/>
                    </a:solidFill>
                    <a:latin typeface="楷体_GB2312" pitchFamily="49" charset="-122"/>
                    <a:ea typeface="楷体_GB2312" pitchFamily="49" charset="-122"/>
                  </a:rPr>
                  <a:t>在学习方法上你有哪些体会？</a:t>
                </a:r>
                <a:endParaRPr lang="en-US" altLang="zh-CN" dirty="0">
                  <a:solidFill>
                    <a:srgbClr val="000000"/>
                  </a:solidFill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17421" name="Text Box 26"/>
              <p:cNvSpPr txBox="1"/>
              <p:nvPr/>
            </p:nvSpPr>
            <p:spPr>
              <a:xfrm>
                <a:off x="1338" y="2024"/>
                <a:ext cx="3472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000" b="1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b="1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SzTx/>
                </a:pPr>
                <a:r>
                  <a:rPr lang="en-US" altLang="zh-CN" dirty="0">
                    <a:solidFill>
                      <a:srgbClr val="000000"/>
                    </a:solidFill>
                    <a:latin typeface="楷体_GB2312" pitchFamily="49" charset="-122"/>
                    <a:ea typeface="楷体_GB2312" pitchFamily="49" charset="-122"/>
                  </a:rPr>
                  <a:t>2.</a:t>
                </a:r>
                <a:r>
                  <a:rPr lang="zh-CN" altLang="en-US" dirty="0">
                    <a:solidFill>
                      <a:srgbClr val="000000"/>
                    </a:solidFill>
                    <a:latin typeface="楷体_GB2312" pitchFamily="49" charset="-122"/>
                    <a:ea typeface="楷体_GB2312" pitchFamily="49" charset="-122"/>
                  </a:rPr>
                  <a:t> 你会解决哪些新问题？</a:t>
                </a:r>
                <a:endParaRPr lang="en-US" altLang="zh-CN" dirty="0">
                  <a:solidFill>
                    <a:srgbClr val="000000"/>
                  </a:solidFill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17422" name="Text Box 27"/>
              <p:cNvSpPr txBox="1"/>
              <p:nvPr/>
            </p:nvSpPr>
            <p:spPr>
              <a:xfrm>
                <a:off x="1292" y="1162"/>
                <a:ext cx="3005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000" b="1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b="1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SzTx/>
                </a:pPr>
                <a:r>
                  <a:rPr lang="en-US" altLang="zh-CN" dirty="0">
                    <a:solidFill>
                      <a:srgbClr val="000000"/>
                    </a:solidFill>
                    <a:latin typeface="楷体_GB2312" pitchFamily="49" charset="-122"/>
                    <a:ea typeface="楷体_GB2312" pitchFamily="49" charset="-122"/>
                  </a:rPr>
                  <a:t>1. </a:t>
                </a:r>
                <a:r>
                  <a:rPr lang="zh-CN" altLang="en-US" dirty="0">
                    <a:solidFill>
                      <a:srgbClr val="000000"/>
                    </a:solidFill>
                    <a:latin typeface="楷体_GB2312" pitchFamily="49" charset="-122"/>
                    <a:ea typeface="楷体_GB2312" pitchFamily="49" charset="-122"/>
                  </a:rPr>
                  <a:t>你学习了哪些内容？</a:t>
                </a:r>
                <a:endParaRPr lang="en-US" altLang="zh-CN" dirty="0">
                  <a:solidFill>
                    <a:srgbClr val="000000"/>
                  </a:solidFill>
                  <a:latin typeface="楷体_GB2312" pitchFamily="49" charset="-122"/>
                  <a:ea typeface="楷体_GB2312" pitchFamily="49" charset="-122"/>
                </a:endParaRPr>
              </a:p>
            </p:txBody>
          </p:sp>
        </p:grpSp>
      </p:grpSp>
      <p:sp>
        <p:nvSpPr>
          <p:cNvPr id="96289" name="Rectangle 33"/>
          <p:cNvSpPr>
            <a:spLocks noChangeArrowheads="1"/>
          </p:cNvSpPr>
          <p:nvPr/>
        </p:nvSpPr>
        <p:spPr bwMode="auto">
          <a:xfrm>
            <a:off x="0" y="76200"/>
            <a:ext cx="9144000" cy="6096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归纳小结  自我反思</a:t>
            </a:r>
            <a:endParaRPr kumimoji="0" lang="en-US" altLang="zh-CN" sz="36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楷体_GB2312" pitchFamily="49" charset="-122"/>
              <a:ea typeface="楷体_GB2312" pitchFamily="49" charset="-122"/>
              <a:cs typeface="+mn-cs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5262" name="Rectangle 30"/>
          <p:cNvSpPr>
            <a:spLocks noChangeArrowheads="1"/>
          </p:cNvSpPr>
          <p:nvPr/>
        </p:nvSpPr>
        <p:spPr bwMode="auto">
          <a:xfrm>
            <a:off x="107950" y="155575"/>
            <a:ext cx="9144000" cy="6096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布置作业  继续探究</a:t>
            </a:r>
            <a:endParaRPr kumimoji="0" lang="en-US" altLang="zh-CN" sz="36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楷体_GB2312" pitchFamily="49" charset="-122"/>
              <a:ea typeface="楷体_GB2312" pitchFamily="49" charset="-122"/>
              <a:cs typeface="+mn-cs"/>
            </a:endParaRPr>
          </a:p>
        </p:txBody>
      </p:sp>
      <p:grpSp>
        <p:nvGrpSpPr>
          <p:cNvPr id="18435" name="Group 40"/>
          <p:cNvGrpSpPr/>
          <p:nvPr/>
        </p:nvGrpSpPr>
        <p:grpSpPr>
          <a:xfrm>
            <a:off x="1187450" y="1196975"/>
            <a:ext cx="7127875" cy="1301750"/>
            <a:chOff x="975" y="890"/>
            <a:chExt cx="4490" cy="820"/>
          </a:xfrm>
        </p:grpSpPr>
        <p:grpSp>
          <p:nvGrpSpPr>
            <p:cNvPr id="18451" name="Group 41"/>
            <p:cNvGrpSpPr/>
            <p:nvPr/>
          </p:nvGrpSpPr>
          <p:grpSpPr>
            <a:xfrm>
              <a:off x="975" y="890"/>
              <a:ext cx="3765" cy="820"/>
              <a:chOff x="975" y="890"/>
              <a:chExt cx="3765" cy="820"/>
            </a:xfrm>
          </p:grpSpPr>
          <p:sp>
            <p:nvSpPr>
              <p:cNvPr id="18453" name="AutoShape 42"/>
              <p:cNvSpPr/>
              <p:nvPr/>
            </p:nvSpPr>
            <p:spPr>
              <a:xfrm>
                <a:off x="975" y="890"/>
                <a:ext cx="3765" cy="820"/>
              </a:xfrm>
              <a:prstGeom prst="roundRect">
                <a:avLst>
                  <a:gd name="adj" fmla="val 10889"/>
                </a:avLst>
              </a:prstGeom>
              <a:gradFill rotWithShape="1">
                <a:gsLst>
                  <a:gs pos="0">
                    <a:srgbClr val="DDDDDD"/>
                  </a:gs>
                  <a:gs pos="50000">
                    <a:srgbClr val="F2F2F2"/>
                  </a:gs>
                  <a:gs pos="100000">
                    <a:srgbClr val="DDDDDD"/>
                  </a:gs>
                </a:gsLst>
                <a:lin ang="2700000" scaled="1"/>
                <a:tileRect/>
              </a:gradFill>
              <a:ln w="38100" cap="flat" cmpd="sng">
                <a:solidFill>
                  <a:srgbClr val="FFFFFF"/>
                </a:solidFill>
                <a:prstDash val="solid"/>
                <a:headEnd type="none" w="med" len="med"/>
                <a:tailEnd type="none" w="med" len="med"/>
              </a:ln>
              <a:effectLst>
                <a:outerShdw dist="135003" dir="2928844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 anchor="ctr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000" b="1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b="1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SzTx/>
                </a:pPr>
                <a:endParaRPr lang="zh-CN" altLang="en-US" sz="1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grpSp>
            <p:nvGrpSpPr>
              <p:cNvPr id="18454" name="Group 43"/>
              <p:cNvGrpSpPr/>
              <p:nvPr/>
            </p:nvGrpSpPr>
            <p:grpSpPr>
              <a:xfrm>
                <a:off x="1042" y="966"/>
                <a:ext cx="693" cy="671"/>
                <a:chOff x="988" y="2100"/>
                <a:chExt cx="779" cy="746"/>
              </a:xfrm>
            </p:grpSpPr>
            <p:sp>
              <p:nvSpPr>
                <p:cNvPr id="95276" name="AutoShape 44"/>
                <p:cNvSpPr>
                  <a:spLocks noChangeArrowheads="1"/>
                </p:cNvSpPr>
                <p:nvPr/>
              </p:nvSpPr>
              <p:spPr bwMode="gray">
                <a:xfrm>
                  <a:off x="999" y="2100"/>
                  <a:ext cx="768" cy="746"/>
                </a:xfrm>
                <a:prstGeom prst="roundRect">
                  <a:avLst>
                    <a:gd name="adj" fmla="val 11921"/>
                  </a:avLst>
                </a:prstGeom>
                <a:gradFill rotWithShape="1">
                  <a:gsLst>
                    <a:gs pos="0">
                      <a:schemeClr val="hlink">
                        <a:gamma/>
                        <a:tint val="72549"/>
                        <a:invGamma/>
                      </a:schemeClr>
                    </a:gs>
                    <a:gs pos="100000">
                      <a:schemeClr val="hlink"/>
                    </a:gs>
                  </a:gsLst>
                  <a:lin ang="5400000" scaled="1"/>
                </a:gradFill>
                <a:ln w="38100">
                  <a:solidFill>
                    <a:schemeClr val="bg1"/>
                  </a:solidFill>
                  <a:round/>
                </a:ln>
                <a:effectLst/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95277" name="Freeform 45"/>
                <p:cNvSpPr/>
                <p:nvPr/>
              </p:nvSpPr>
              <p:spPr bwMode="gray">
                <a:xfrm>
                  <a:off x="1046" y="2148"/>
                  <a:ext cx="383" cy="374"/>
                </a:xfrm>
                <a:custGeom>
                  <a:avLst/>
                  <a:gdLst/>
                  <a:ahLst/>
                  <a:cxnLst>
                    <a:cxn ang="0">
                      <a:pos x="118" y="0"/>
                    </a:cxn>
                    <a:cxn ang="0">
                      <a:pos x="0" y="118"/>
                    </a:cxn>
                    <a:cxn ang="0">
                      <a:pos x="0" y="589"/>
                    </a:cxn>
                    <a:cxn ang="0">
                      <a:pos x="161" y="174"/>
                    </a:cxn>
                    <a:cxn ang="0">
                      <a:pos x="589" y="0"/>
                    </a:cxn>
                    <a:cxn ang="0">
                      <a:pos x="118" y="0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hlink">
                        <a:gamma/>
                        <a:tint val="42353"/>
                        <a:invGamma/>
                      </a:schemeClr>
                    </a:gs>
                    <a:gs pos="100000">
                      <a:schemeClr val="hlink">
                        <a:alpha val="0"/>
                      </a:schemeClr>
                    </a:gs>
                  </a:gsLst>
                  <a:lin ang="2700000" scaled="1"/>
                </a:gradFill>
                <a:ln w="0">
                  <a:noFill/>
                  <a:prstDash val="solid"/>
                  <a:round/>
                </a:ln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95278" name="Text Box 46"/>
                <p:cNvSpPr txBox="1">
                  <a:spLocks noChangeArrowheads="1"/>
                </p:cNvSpPr>
                <p:nvPr/>
              </p:nvSpPr>
              <p:spPr bwMode="gray">
                <a:xfrm>
                  <a:off x="988" y="2303"/>
                  <a:ext cx="776" cy="364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marR="0" algn="ctr" defTabSz="914400" eaLnBrk="0" hangingPunct="0">
                    <a:buClrTx/>
                    <a:buSzTx/>
                    <a:buFontTx/>
                    <a:defRPr/>
                  </a:pPr>
                  <a:r>
                    <a:rPr kumimoji="0" lang="zh-CN" altLang="en-US" sz="2800" b="1" kern="1200" cap="none" spc="0" normalizeH="0" baseline="0" noProof="0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rPr>
                    <a:t>阅 读 </a:t>
                  </a:r>
                  <a:endParaRPr kumimoji="0" lang="zh-CN" altLang="en-US" sz="2800" b="1" kern="1200" cap="none" spc="0" normalizeH="0" baseline="0" noProof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endParaRPr>
                </a:p>
              </p:txBody>
            </p:sp>
          </p:grpSp>
        </p:grpSp>
        <p:sp>
          <p:nvSpPr>
            <p:cNvPr id="18452" name="Text Box 47"/>
            <p:cNvSpPr txBox="1"/>
            <p:nvPr/>
          </p:nvSpPr>
          <p:spPr>
            <a:xfrm>
              <a:off x="1761" y="1202"/>
              <a:ext cx="3704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2400" b="1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2000" b="1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b="1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1600" b="1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1600" b="1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>
                <a:spcBef>
                  <a:spcPct val="0"/>
                </a:spcBef>
                <a:buSzTx/>
              </a:pPr>
              <a:r>
                <a:rPr lang="zh-CN" altLang="en-US" sz="2800" dirty="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教材章节</a:t>
              </a:r>
              <a:r>
                <a:rPr lang="en-US" altLang="zh-CN" sz="2800" dirty="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4.2</a:t>
              </a:r>
              <a:endPara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18436" name="Group 48"/>
          <p:cNvGrpSpPr/>
          <p:nvPr/>
        </p:nvGrpSpPr>
        <p:grpSpPr>
          <a:xfrm>
            <a:off x="1191895" y="2855595"/>
            <a:ext cx="6048375" cy="3707765"/>
            <a:chOff x="975" y="1933"/>
            <a:chExt cx="3810" cy="820"/>
          </a:xfrm>
        </p:grpSpPr>
        <p:sp>
          <p:nvSpPr>
            <p:cNvPr id="18445" name="AutoShape 49"/>
            <p:cNvSpPr/>
            <p:nvPr/>
          </p:nvSpPr>
          <p:spPr>
            <a:xfrm>
              <a:off x="975" y="1933"/>
              <a:ext cx="3810" cy="820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EEEEEE"/>
                </a:gs>
                <a:gs pos="100000">
                  <a:srgbClr val="DDDDDD"/>
                </a:gs>
              </a:gsLst>
              <a:lin ang="2700000" scaled="1"/>
              <a:tileRect/>
            </a:gradFill>
            <a:ln w="38100" cap="flat" cmpd="sng">
              <a:solidFill>
                <a:srgbClr val="FFFFFF"/>
              </a:solidFill>
              <a:prstDash val="solid"/>
              <a:headEnd type="none" w="med" len="med"/>
              <a:tailEnd type="none" w="med" len="med"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2400" b="1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2000" b="1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b="1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1600" b="1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1600" b="1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SzTx/>
              </a:pPr>
              <a:endParaRPr lang="zh-CN" altLang="en-US" sz="1800" b="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grpSp>
          <p:nvGrpSpPr>
            <p:cNvPr id="18446" name="Group 50"/>
            <p:cNvGrpSpPr/>
            <p:nvPr/>
          </p:nvGrpSpPr>
          <p:grpSpPr>
            <a:xfrm>
              <a:off x="1022" y="2009"/>
              <a:ext cx="752" cy="670"/>
              <a:chOff x="965" y="3120"/>
              <a:chExt cx="835" cy="746"/>
            </a:xfrm>
          </p:grpSpPr>
          <p:sp>
            <p:nvSpPr>
              <p:cNvPr id="95283" name="AutoShape 51"/>
              <p:cNvSpPr>
                <a:spLocks noChangeArrowheads="1"/>
              </p:cNvSpPr>
              <p:nvPr/>
            </p:nvSpPr>
            <p:spPr bwMode="gray">
              <a:xfrm>
                <a:off x="999" y="3120"/>
                <a:ext cx="768" cy="746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folHlink">
                      <a:gamma/>
                      <a:tint val="63529"/>
                      <a:invGamma/>
                    </a:schemeClr>
                  </a:gs>
                  <a:gs pos="100000">
                    <a:schemeClr val="folHlink"/>
                  </a:gs>
                </a:gsLst>
                <a:lin ang="5400000" scaled="1"/>
              </a:gradFill>
              <a:ln w="38100">
                <a:solidFill>
                  <a:schemeClr val="bg1"/>
                </a:solidFill>
                <a:round/>
              </a:ln>
              <a:effectLst/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95284" name="Freeform 52"/>
              <p:cNvSpPr/>
              <p:nvPr/>
            </p:nvSpPr>
            <p:spPr bwMode="gray">
              <a:xfrm>
                <a:off x="1046" y="3168"/>
                <a:ext cx="383" cy="373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0" y="118"/>
                  </a:cxn>
                  <a:cxn ang="0">
                    <a:pos x="0" y="589"/>
                  </a:cxn>
                  <a:cxn ang="0">
                    <a:pos x="161" y="174"/>
                  </a:cxn>
                  <a:cxn ang="0">
                    <a:pos x="589" y="0"/>
                  </a:cxn>
                  <a:cxn ang="0">
                    <a:pos x="118" y="0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folHlink">
                      <a:gamma/>
                      <a:tint val="48627"/>
                      <a:invGamma/>
                    </a:schemeClr>
                  </a:gs>
                  <a:gs pos="100000">
                    <a:schemeClr val="folHlink">
                      <a:alpha val="0"/>
                    </a:schemeClr>
                  </a:gs>
                </a:gsLst>
                <a:lin ang="2700000" scaled="1"/>
              </a:gradFill>
              <a:ln w="0">
                <a:noFill/>
                <a:prstDash val="solid"/>
                <a:round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5285" name="Text Box 53"/>
              <p:cNvSpPr txBox="1">
                <a:spLocks noChangeArrowheads="1"/>
              </p:cNvSpPr>
              <p:nvPr/>
            </p:nvSpPr>
            <p:spPr bwMode="gray">
              <a:xfrm>
                <a:off x="965" y="3139"/>
                <a:ext cx="835" cy="129"/>
              </a:xfrm>
              <a:prstGeom prst="rect">
                <a:avLst/>
              </a:prstGeom>
              <a:noFill/>
              <a:ln w="9525" algn="ctr">
                <a:noFill/>
                <a:miter lim="800000"/>
              </a:ln>
              <a:effectLst/>
            </p:spPr>
            <p:txBody>
              <a:bodyPr wrap="square">
                <a:spAutoFit/>
              </a:bodyPr>
              <a:lstStyle/>
              <a:p>
                <a:pPr marR="0" algn="ctr" defTabSz="914400" eaLnBrk="0" hangingPunct="0">
                  <a:buClrTx/>
                  <a:buSzTx/>
                  <a:buFontTx/>
                  <a:defRPr/>
                </a:pPr>
                <a:r>
                  <a:rPr kumimoji="0" lang="zh-CN" altLang="en-US" sz="2800" b="1" kern="1200" cap="none" spc="0" normalizeH="0" baseline="0" noProof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rPr>
                  <a:t>书 写  </a:t>
                </a:r>
                <a:endParaRPr kumimoji="0" lang="zh-CN" altLang="en-US" sz="2800" b="1" kern="1200" cap="none" spc="0" normalizeH="0" baseline="0" noProof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</p:grpSp>
        <p:sp>
          <p:nvSpPr>
            <p:cNvPr id="18447" name="Text Box 54"/>
            <p:cNvSpPr txBox="1"/>
            <p:nvPr/>
          </p:nvSpPr>
          <p:spPr>
            <a:xfrm>
              <a:off x="1732" y="2008"/>
              <a:ext cx="3025" cy="706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2400" b="1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2000" b="1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b="1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1600" b="1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1600" b="1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>
                <a:lnSpc>
                  <a:spcPct val="120000"/>
                </a:lnSpc>
                <a:spcBef>
                  <a:spcPct val="0"/>
                </a:spcBef>
                <a:buSzTx/>
              </a:pPr>
              <a:r>
                <a:rPr lang="en-US" sz="2800" dirty="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1.</a:t>
              </a:r>
              <a:r>
                <a:rPr lang="zh-CN" altLang="en-US" sz="2800" dirty="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填空</a:t>
              </a:r>
              <a:endParaRPr lang="zh-CN" altLang="en-US" sz="2800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  <a:p>
              <a:pPr marL="0" lvl="0" indent="0">
                <a:lnSpc>
                  <a:spcPct val="120000"/>
                </a:lnSpc>
                <a:spcBef>
                  <a:spcPct val="0"/>
                </a:spcBef>
                <a:buSzTx/>
              </a:pPr>
              <a:r>
                <a:rPr lang="zh-CN" altLang="en-US" sz="2800" dirty="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设函数         是增函数，则</a:t>
              </a:r>
              <a:r>
                <a:rPr lang="en-US" altLang="zh-CN" sz="2800" dirty="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a</a:t>
              </a:r>
              <a:r>
                <a:rPr lang="zh-CN" altLang="en-US" sz="2800" dirty="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的取值范围是</a:t>
              </a:r>
              <a:r>
                <a:rPr lang="en-US" altLang="zh-CN" sz="2800" dirty="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________</a:t>
              </a:r>
              <a:endPara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  <a:p>
              <a:pPr marL="0" lvl="0" indent="0">
                <a:lnSpc>
                  <a:spcPct val="120000"/>
                </a:lnSpc>
                <a:spcBef>
                  <a:spcPct val="0"/>
                </a:spcBef>
                <a:buSzTx/>
              </a:pPr>
              <a:r>
                <a:rPr lang="en-US" altLang="zh-CN" sz="2800" dirty="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sym typeface="+mn-ea"/>
                </a:rPr>
                <a:t>      ___     </a:t>
              </a:r>
              <a:r>
                <a:rPr lang="zh-CN" altLang="en-US" sz="2800" dirty="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sym typeface="+mn-ea"/>
                </a:rPr>
                <a:t>，</a:t>
              </a:r>
              <a:r>
                <a:rPr lang="en-US" altLang="zh-CN" sz="2800" dirty="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sym typeface="+mn-ea"/>
                </a:rPr>
                <a:t>    </a:t>
              </a:r>
              <a:r>
                <a:rPr lang="en-US" altLang="zh-CN" sz="2800" dirty="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  <a:sym typeface="+mn-ea"/>
                </a:rPr>
                <a:t>___     </a:t>
              </a:r>
              <a:endPara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endParaRPr>
            </a:p>
            <a:p>
              <a:pPr marL="0" lvl="0" indent="0">
                <a:lnSpc>
                  <a:spcPct val="120000"/>
                </a:lnSpc>
                <a:spcBef>
                  <a:spcPct val="0"/>
                </a:spcBef>
                <a:buSzTx/>
              </a:pPr>
              <a:endParaRPr lang="zh-CN" altLang="en-US" sz="2800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  <a:p>
              <a:pPr marL="0" lvl="0" indent="0">
                <a:lnSpc>
                  <a:spcPct val="120000"/>
                </a:lnSpc>
                <a:spcBef>
                  <a:spcPct val="0"/>
                </a:spcBef>
                <a:buSzTx/>
              </a:pPr>
              <a:r>
                <a:rPr lang="zh-CN" altLang="en-US" sz="2800" dirty="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若                 则</a:t>
              </a:r>
              <a:r>
                <a:rPr lang="en-US" altLang="zh-CN" sz="2800" dirty="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x</a:t>
              </a:r>
              <a:r>
                <a:rPr lang="zh-CN" altLang="en-US" sz="2800" dirty="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取值范围是</a:t>
              </a:r>
              <a:endParaRPr lang="zh-CN" altLang="en-US" sz="2800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aphicFrame>
        <p:nvGraphicFramePr>
          <p:cNvPr id="2" name="对象 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630930" y="3800475"/>
          <a:ext cx="842010" cy="4591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1" imgW="419100" imgH="228600" progId="Equation.KSEE3">
                  <p:embed/>
                </p:oleObj>
              </mc:Choice>
              <mc:Fallback>
                <p:oleObj name="" r:id="rId1" imgW="419100" imgH="2286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630930" y="3800475"/>
                        <a:ext cx="842010" cy="4591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对象 2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511743" y="4843145"/>
          <a:ext cx="561975" cy="4083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3" imgW="279400" imgH="203200" progId="Equation.KSEE3">
                  <p:embed/>
                </p:oleObj>
              </mc:Choice>
              <mc:Fallback>
                <p:oleObj name="" r:id="rId3" imgW="279400" imgH="2032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11743" y="4843145"/>
                        <a:ext cx="561975" cy="4083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629978" y="4826635"/>
          <a:ext cx="588645" cy="4083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" r:id="rId5" imgW="292100" imgH="203200" progId="Equation.KSEE3">
                  <p:embed/>
                </p:oleObj>
              </mc:Choice>
              <mc:Fallback>
                <p:oleObj name="" r:id="rId5" imgW="292100" imgH="2032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629978" y="4826635"/>
                        <a:ext cx="588645" cy="4083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396741" y="4843145"/>
          <a:ext cx="637540" cy="4083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" name="" r:id="rId7" imgW="316865" imgH="203200" progId="Equation.KSEE3">
                  <p:embed/>
                </p:oleObj>
              </mc:Choice>
              <mc:Fallback>
                <p:oleObj name="" r:id="rId7" imgW="316865" imgH="2032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396741" y="4843145"/>
                        <a:ext cx="637540" cy="4083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435601" y="4843145"/>
          <a:ext cx="637540" cy="4083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" name="" r:id="rId9" imgW="316865" imgH="203200" progId="Equation.KSEE3">
                  <p:embed/>
                </p:oleObj>
              </mc:Choice>
              <mc:Fallback>
                <p:oleObj name="" r:id="rId9" imgW="316865" imgH="2032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435601" y="4843145"/>
                        <a:ext cx="637540" cy="4083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915921" y="5619115"/>
          <a:ext cx="1557020" cy="9442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" name="" r:id="rId11" imgW="774065" imgH="469900" progId="Equation.KSEE3">
                  <p:embed/>
                </p:oleObj>
              </mc:Choice>
              <mc:Fallback>
                <p:oleObj name="" r:id="rId11" imgW="774065" imgH="4699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915921" y="5619115"/>
                        <a:ext cx="1557020" cy="9442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95283" name="AutoShape 51"/>
          <p:cNvSpPr>
            <a:spLocks noChangeArrowheads="1"/>
          </p:cNvSpPr>
          <p:nvPr/>
        </p:nvSpPr>
        <p:spPr bwMode="gray">
          <a:xfrm>
            <a:off x="1314486" y="1333612"/>
            <a:ext cx="1098010" cy="3029515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folHlink">
                  <a:gamma/>
                  <a:tint val="63529"/>
                  <a:invGamma/>
                </a:schemeClr>
              </a:gs>
              <a:gs pos="100000">
                <a:schemeClr val="folHlink"/>
              </a:gs>
            </a:gsLst>
            <a:lin ang="5400000" scaled="1"/>
          </a:gradFill>
          <a:ln w="38100">
            <a:solidFill>
              <a:schemeClr val="bg1"/>
            </a:solidFill>
            <a:rou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5284" name="Freeform 52"/>
          <p:cNvSpPr/>
          <p:nvPr/>
        </p:nvSpPr>
        <p:spPr bwMode="gray">
          <a:xfrm>
            <a:off x="1381682" y="1528540"/>
            <a:ext cx="547575" cy="1514758"/>
          </a:xfrm>
          <a:custGeom>
            <a:avLst/>
            <a:gdLst/>
            <a:ahLst/>
            <a:cxnLst>
              <a:cxn ang="0">
                <a:pos x="118" y="0"/>
              </a:cxn>
              <a:cxn ang="0">
                <a:pos x="0" y="118"/>
              </a:cxn>
              <a:cxn ang="0">
                <a:pos x="0" y="589"/>
              </a:cxn>
              <a:cxn ang="0">
                <a:pos x="161" y="174"/>
              </a:cxn>
              <a:cxn ang="0">
                <a:pos x="589" y="0"/>
              </a:cxn>
              <a:cxn ang="0">
                <a:pos x="118" y="0"/>
              </a:cxn>
            </a:cxnLst>
            <a:rect l="0" t="0" r="r" b="b"/>
            <a:pathLst>
              <a:path w="596" h="598">
                <a:moveTo>
                  <a:pt x="118" y="0"/>
                </a:moveTo>
                <a:cubicBezTo>
                  <a:pt x="53" y="0"/>
                  <a:pt x="0" y="53"/>
                  <a:pt x="0" y="118"/>
                </a:cubicBezTo>
                <a:lnTo>
                  <a:pt x="0" y="589"/>
                </a:lnTo>
                <a:cubicBezTo>
                  <a:pt x="27" y="598"/>
                  <a:pt x="12" y="309"/>
                  <a:pt x="161" y="174"/>
                </a:cubicBezTo>
                <a:cubicBezTo>
                  <a:pt x="310" y="39"/>
                  <a:pt x="596" y="29"/>
                  <a:pt x="589" y="0"/>
                </a:cubicBezTo>
                <a:lnTo>
                  <a:pt x="118" y="0"/>
                </a:lnTo>
                <a:close/>
              </a:path>
            </a:pathLst>
          </a:custGeom>
          <a:gradFill rotWithShape="1">
            <a:gsLst>
              <a:gs pos="0">
                <a:schemeClr val="folHlink">
                  <a:gamma/>
                  <a:tint val="48627"/>
                  <a:invGamma/>
                </a:schemeClr>
              </a:gs>
              <a:gs pos="100000">
                <a:schemeClr val="folHlink">
                  <a:alpha val="0"/>
                </a:schemeClr>
              </a:gs>
            </a:gsLst>
            <a:lin ang="2700000" scaled="1"/>
          </a:gradFill>
          <a:ln w="0">
            <a:noFill/>
            <a:prstDash val="solid"/>
            <a:rou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5285" name="Text Box 53"/>
          <p:cNvSpPr txBox="1">
            <a:spLocks noChangeArrowheads="1"/>
          </p:cNvSpPr>
          <p:nvPr/>
        </p:nvSpPr>
        <p:spPr bwMode="gray">
          <a:xfrm>
            <a:off x="1265876" y="1410771"/>
            <a:ext cx="1193800" cy="523871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marR="0" algn="ctr" defTabSz="914400" eaLnBrk="0" hangingPunct="0">
              <a:buClrTx/>
              <a:buSzTx/>
              <a:buFontTx/>
              <a:defRPr/>
            </a:pPr>
            <a:r>
              <a:rPr kumimoji="0" lang="zh-CN" altLang="en-US" sz="2800" b="1" kern="1200" cap="none" spc="0" normalizeH="0" baseline="0" noProof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书 写  </a:t>
            </a:r>
            <a:endParaRPr kumimoji="0" lang="zh-CN" altLang="en-US" sz="2800" b="1" kern="1200" cap="none" spc="0" normalizeH="0" baseline="0" noProof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grpSp>
        <p:nvGrpSpPr>
          <p:cNvPr id="18436" name="Group 48"/>
          <p:cNvGrpSpPr/>
          <p:nvPr/>
        </p:nvGrpSpPr>
        <p:grpSpPr>
          <a:xfrm>
            <a:off x="1191895" y="989965"/>
            <a:ext cx="6070600" cy="3707765"/>
            <a:chOff x="975" y="1933"/>
            <a:chExt cx="3824" cy="820"/>
          </a:xfrm>
        </p:grpSpPr>
        <p:sp>
          <p:nvSpPr>
            <p:cNvPr id="18445" name="AutoShape 49"/>
            <p:cNvSpPr/>
            <p:nvPr/>
          </p:nvSpPr>
          <p:spPr>
            <a:xfrm>
              <a:off x="975" y="1933"/>
              <a:ext cx="3810" cy="820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EEEEEE"/>
                </a:gs>
                <a:gs pos="100000">
                  <a:srgbClr val="DDDDDD"/>
                </a:gs>
              </a:gsLst>
              <a:lin ang="2700000" scaled="1"/>
              <a:tileRect/>
            </a:gradFill>
            <a:ln w="38100" cap="flat" cmpd="sng">
              <a:solidFill>
                <a:srgbClr val="FFFFFF"/>
              </a:solidFill>
              <a:prstDash val="solid"/>
              <a:headEnd type="none" w="med" len="med"/>
              <a:tailEnd type="none" w="med" len="med"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2400" b="1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2000" b="1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b="1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1600" b="1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1600" b="1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SzTx/>
              </a:pPr>
              <a:endParaRPr lang="zh-CN" altLang="en-US" sz="1800" b="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grpSp>
          <p:nvGrpSpPr>
            <p:cNvPr id="18446" name="Group 50"/>
            <p:cNvGrpSpPr/>
            <p:nvPr/>
          </p:nvGrpSpPr>
          <p:grpSpPr>
            <a:xfrm>
              <a:off x="1022" y="2009"/>
              <a:ext cx="752" cy="670"/>
              <a:chOff x="965" y="3120"/>
              <a:chExt cx="835" cy="746"/>
            </a:xfrm>
          </p:grpSpPr>
          <p:sp>
            <p:nvSpPr>
              <p:cNvPr id="4" name="AutoShape 51"/>
              <p:cNvSpPr>
                <a:spLocks noChangeArrowheads="1"/>
              </p:cNvSpPr>
              <p:nvPr/>
            </p:nvSpPr>
            <p:spPr bwMode="gray">
              <a:xfrm>
                <a:off x="999" y="3120"/>
                <a:ext cx="768" cy="746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folHlink">
                      <a:gamma/>
                      <a:tint val="63529"/>
                      <a:invGamma/>
                    </a:schemeClr>
                  </a:gs>
                  <a:gs pos="100000">
                    <a:schemeClr val="folHlink"/>
                  </a:gs>
                </a:gsLst>
                <a:lin ang="5400000" scaled="1"/>
              </a:gradFill>
              <a:ln w="38100">
                <a:solidFill>
                  <a:schemeClr val="bg1"/>
                </a:solidFill>
                <a:round/>
              </a:ln>
              <a:effectLst/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5" name="Freeform 52"/>
              <p:cNvSpPr/>
              <p:nvPr/>
            </p:nvSpPr>
            <p:spPr bwMode="gray">
              <a:xfrm>
                <a:off x="1046" y="3168"/>
                <a:ext cx="383" cy="373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0" y="118"/>
                  </a:cxn>
                  <a:cxn ang="0">
                    <a:pos x="0" y="589"/>
                  </a:cxn>
                  <a:cxn ang="0">
                    <a:pos x="161" y="174"/>
                  </a:cxn>
                  <a:cxn ang="0">
                    <a:pos x="589" y="0"/>
                  </a:cxn>
                  <a:cxn ang="0">
                    <a:pos x="118" y="0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folHlink">
                      <a:gamma/>
                      <a:tint val="48627"/>
                      <a:invGamma/>
                    </a:schemeClr>
                  </a:gs>
                  <a:gs pos="100000">
                    <a:schemeClr val="folHlink">
                      <a:alpha val="0"/>
                    </a:schemeClr>
                  </a:gs>
                </a:gsLst>
                <a:lin ang="2700000" scaled="1"/>
              </a:gradFill>
              <a:ln w="0">
                <a:noFill/>
                <a:prstDash val="solid"/>
                <a:round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6" name="Text Box 53"/>
              <p:cNvSpPr txBox="1">
                <a:spLocks noChangeArrowheads="1"/>
              </p:cNvSpPr>
              <p:nvPr/>
            </p:nvSpPr>
            <p:spPr bwMode="gray">
              <a:xfrm>
                <a:off x="965" y="3139"/>
                <a:ext cx="835" cy="129"/>
              </a:xfrm>
              <a:prstGeom prst="rect">
                <a:avLst/>
              </a:prstGeom>
              <a:noFill/>
              <a:ln w="9525" algn="ctr">
                <a:noFill/>
                <a:miter lim="800000"/>
              </a:ln>
              <a:effectLst/>
            </p:spPr>
            <p:txBody>
              <a:bodyPr wrap="square">
                <a:spAutoFit/>
              </a:bodyPr>
              <a:lstStyle/>
              <a:p>
                <a:pPr marR="0" algn="ctr" defTabSz="914400" eaLnBrk="0" hangingPunct="0">
                  <a:buClrTx/>
                  <a:buSzTx/>
                  <a:buFontTx/>
                  <a:defRPr/>
                </a:pPr>
                <a:r>
                  <a:rPr kumimoji="0" lang="zh-CN" altLang="en-US" sz="2800" b="1" kern="1200" cap="none" spc="0" normalizeH="0" baseline="0" noProof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rPr>
                  <a:t>书 写  </a:t>
                </a:r>
                <a:endParaRPr kumimoji="0" lang="zh-CN" altLang="en-US" sz="2800" b="1" kern="1200" cap="none" spc="0" normalizeH="0" baseline="0" noProof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</p:grpSp>
        <p:sp>
          <p:nvSpPr>
            <p:cNvPr id="18447" name="Text Box 54"/>
            <p:cNvSpPr txBox="1"/>
            <p:nvPr/>
          </p:nvSpPr>
          <p:spPr>
            <a:xfrm>
              <a:off x="1774" y="2017"/>
              <a:ext cx="3025" cy="24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2400" b="1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2000" b="1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b="1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1600" b="1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1600" b="1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>
                <a:lnSpc>
                  <a:spcPct val="120000"/>
                </a:lnSpc>
                <a:spcBef>
                  <a:spcPct val="0"/>
                </a:spcBef>
                <a:buSzTx/>
              </a:pPr>
              <a:r>
                <a:rPr lang="en-US" altLang="zh-CN" sz="2800" dirty="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2.</a:t>
              </a:r>
              <a:endPara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  <a:p>
              <a:pPr marL="0" lvl="0" indent="0">
                <a:lnSpc>
                  <a:spcPct val="120000"/>
                </a:lnSpc>
                <a:spcBef>
                  <a:spcPct val="0"/>
                </a:spcBef>
                <a:buSzTx/>
              </a:pPr>
              <a:r>
                <a:rPr lang="zh-CN" sz="2800" dirty="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判断该函数的单调性</a:t>
              </a:r>
              <a:endParaRPr lang="zh-CN" sz="2800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aphicFrame>
        <p:nvGraphicFramePr>
          <p:cNvPr id="7" name="内容占位符 6">
            <a:hlinkClick r:id="" action="ppaction://ole?verb="/>
          </p:cNvPr>
          <p:cNvGraphicFramePr>
            <a:graphicFrameLocks noChangeAspect="1"/>
          </p:cNvGraphicFramePr>
          <p:nvPr>
            <p:ph idx="1"/>
          </p:nvPr>
        </p:nvGraphicFramePr>
        <p:xfrm>
          <a:off x="2978150" y="1445260"/>
          <a:ext cx="2475230" cy="4546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" r:id="rId1" imgW="1244600" imgH="228600" progId="Equation.KSEE3">
                  <p:embed/>
                </p:oleObj>
              </mc:Choice>
              <mc:Fallback>
                <p:oleObj name="" r:id="rId1" imgW="1244600" imgH="228600" progId="Equation.KSEE3">
                  <p:embed/>
                  <p:pic>
                    <p:nvPicPr>
                      <p:cNvPr id="0" name="图片 204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978150" y="1445260"/>
                        <a:ext cx="2475230" cy="4546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4149" name="Rectangle 5"/>
          <p:cNvSpPr>
            <a:spLocks noChangeArrowheads="1"/>
          </p:cNvSpPr>
          <p:nvPr/>
        </p:nvSpPr>
        <p:spPr bwMode="auto">
          <a:xfrm>
            <a:off x="-180975" y="2708275"/>
            <a:ext cx="9144000" cy="15128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8000" b="1" i="0" u="none" strike="noStrike" kern="1200" cap="none" spc="0" normalizeH="0" baseline="0" noProof="0">
                <a:ln>
                  <a:noFill/>
                </a:ln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华文行楷" pitchFamily="2" charset="-122"/>
                <a:ea typeface="华文行楷" pitchFamily="2" charset="-122"/>
                <a:cs typeface="+mn-cs"/>
              </a:rPr>
              <a:t>	</a:t>
            </a:r>
            <a:r>
              <a:rPr kumimoji="0" lang="zh-CN" altLang="en-US" sz="8000" b="1" i="0" u="none" strike="noStrike" kern="1200" cap="none" spc="0" normalizeH="0" baseline="0" noProof="0">
                <a:ln>
                  <a:noFill/>
                </a:ln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华文行楷" pitchFamily="2" charset="-122"/>
                <a:ea typeface="华文行楷" pitchFamily="2" charset="-122"/>
                <a:cs typeface="+mn-cs"/>
              </a:rPr>
              <a:t>再       见</a:t>
            </a:r>
            <a:r>
              <a:rPr kumimoji="0" lang="en-US" altLang="zh-CN" sz="8000" b="1" i="0" u="none" strike="noStrike" kern="1200" cap="none" spc="0" normalizeH="0" baseline="0" noProof="0">
                <a:ln>
                  <a:noFill/>
                </a:ln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华文行楷" pitchFamily="2" charset="-122"/>
                <a:ea typeface="华文行楷" pitchFamily="2" charset="-122"/>
                <a:cs typeface="+mn-cs"/>
              </a:rPr>
              <a:t> </a:t>
            </a:r>
            <a:endParaRPr kumimoji="0" lang="en-US" altLang="zh-CN" sz="8000" b="1" i="0" u="none" strike="noStrike" kern="1200" cap="none" spc="0" normalizeH="0" baseline="0" noProof="0">
              <a:ln>
                <a:noFill/>
              </a:ln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华文行楷" pitchFamily="2" charset="-122"/>
              <a:ea typeface="华文行楷" pitchFamily="2" charset="-122"/>
              <a:cs typeface="+mn-cs"/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j-cs"/>
              </a:rPr>
              <a:t>创设情景  兴趣导入</a:t>
            </a:r>
            <a:endParaRPr kumimoji="0" lang="en-US" altLang="zh-CN" sz="3600" b="1" i="0" u="none" strike="noStrike" kern="0" cap="none" spc="0" normalizeH="0" baseline="0" noProof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楷体_GB2312" pitchFamily="49" charset="-122"/>
              <a:ea typeface="楷体_GB2312" pitchFamily="49" charset="-122"/>
              <a:cs typeface="+mj-cs"/>
            </a:endParaRPr>
          </a:p>
        </p:txBody>
      </p:sp>
      <p:sp>
        <p:nvSpPr>
          <p:cNvPr id="4099" name="Rectangle 3"/>
          <p:cNvSpPr/>
          <p:nvPr/>
        </p:nvSpPr>
        <p:spPr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sz="20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sz="1600" b="1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SzTx/>
            </a:pPr>
            <a:endParaRPr lang="zh-CN" altLang="en-US" sz="18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2" name="Group 4"/>
          <p:cNvGrpSpPr/>
          <p:nvPr/>
        </p:nvGrpSpPr>
        <p:grpSpPr>
          <a:xfrm>
            <a:off x="468313" y="1196975"/>
            <a:ext cx="7972425" cy="2374900"/>
            <a:chOff x="295" y="754"/>
            <a:chExt cx="5022" cy="1496"/>
          </a:xfrm>
        </p:grpSpPr>
        <p:grpSp>
          <p:nvGrpSpPr>
            <p:cNvPr id="4110" name="Group 5"/>
            <p:cNvGrpSpPr/>
            <p:nvPr/>
          </p:nvGrpSpPr>
          <p:grpSpPr>
            <a:xfrm>
              <a:off x="295" y="754"/>
              <a:ext cx="5022" cy="1496"/>
              <a:chOff x="249" y="2478"/>
              <a:chExt cx="5022" cy="1496"/>
            </a:xfrm>
          </p:grpSpPr>
          <p:sp>
            <p:nvSpPr>
              <p:cNvPr id="4112" name="AutoShape 6"/>
              <p:cNvSpPr/>
              <p:nvPr/>
            </p:nvSpPr>
            <p:spPr>
              <a:xfrm>
                <a:off x="612" y="2481"/>
                <a:ext cx="4659" cy="1493"/>
              </a:xfrm>
              <a:prstGeom prst="bevel">
                <a:avLst>
                  <a:gd name="adj" fmla="val 1648"/>
                </a:avLst>
              </a:prstGeom>
              <a:gradFill rotWithShape="1">
                <a:gsLst>
                  <a:gs pos="0">
                    <a:srgbClr val="DDDDDD"/>
                  </a:gs>
                  <a:gs pos="50000">
                    <a:srgbClr val="F4F4F4"/>
                  </a:gs>
                  <a:gs pos="100000">
                    <a:srgbClr val="DDDDDD"/>
                  </a:gs>
                </a:gsLst>
                <a:lin ang="2700000" scaled="1"/>
                <a:tileRect/>
              </a:gradFill>
              <a:ln w="9525">
                <a:noFill/>
              </a:ln>
            </p:spPr>
            <p:txBody>
              <a:bodyPr wrap="none" anchor="ctr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000" b="1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b="1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SzTx/>
                </a:pPr>
                <a:endParaRPr lang="zh-CN" altLang="en-US" sz="1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113" name="AutoShape 7"/>
              <p:cNvSpPr/>
              <p:nvPr/>
            </p:nvSpPr>
            <p:spPr>
              <a:xfrm>
                <a:off x="249" y="2478"/>
                <a:ext cx="377" cy="1496"/>
              </a:xfrm>
              <a:prstGeom prst="roundRect">
                <a:avLst>
                  <a:gd name="adj" fmla="val 16667"/>
                </a:avLst>
              </a:prstGeom>
              <a:solidFill>
                <a:srgbClr val="99CCFF"/>
              </a:solidFill>
              <a:ln w="38100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  <a:effectLst>
                <a:outerShdw dist="107763" dir="2699999" algn="ctr" rotWithShape="0">
                  <a:srgbClr val="808080">
                    <a:alpha val="50000"/>
                  </a:srgbClr>
                </a:outerShdw>
              </a:effectLst>
            </p:spPr>
            <p:txBody>
              <a:bodyPr wrap="none" anchor="ctr"/>
              <a:p>
                <a:pPr>
                  <a:lnSpc>
                    <a:spcPct val="90000"/>
                  </a:lnSpc>
                </a:pPr>
                <a:r>
                  <a:rPr lang="zh-CN" altLang="en-US" sz="2400" b="1" dirty="0">
                    <a:latin typeface="隶书" pitchFamily="49" charset="-122"/>
                    <a:ea typeface="隶书" pitchFamily="49" charset="-122"/>
                  </a:rPr>
                  <a:t>问</a:t>
                </a:r>
                <a:endParaRPr lang="zh-CN" altLang="en-US" sz="2400" b="1" dirty="0">
                  <a:latin typeface="隶书" pitchFamily="49" charset="-122"/>
                  <a:ea typeface="隶书" pitchFamily="49" charset="-122"/>
                </a:endParaRPr>
              </a:p>
              <a:p>
                <a:pPr>
                  <a:lnSpc>
                    <a:spcPct val="90000"/>
                  </a:lnSpc>
                </a:pPr>
                <a:endParaRPr lang="zh-CN" altLang="en-US" sz="2400" b="1" dirty="0">
                  <a:latin typeface="隶书" pitchFamily="49" charset="-122"/>
                  <a:ea typeface="隶书" pitchFamily="49" charset="-122"/>
                </a:endParaRPr>
              </a:p>
              <a:p>
                <a:pPr>
                  <a:lnSpc>
                    <a:spcPct val="90000"/>
                  </a:lnSpc>
                </a:pPr>
                <a:r>
                  <a:rPr lang="zh-CN" altLang="en-US" sz="2400" b="1" dirty="0">
                    <a:latin typeface="隶书" pitchFamily="49" charset="-122"/>
                    <a:ea typeface="隶书" pitchFamily="49" charset="-122"/>
                  </a:rPr>
                  <a:t>题</a:t>
                </a:r>
                <a:endParaRPr lang="zh-CN" altLang="en-US" sz="2400" b="1" dirty="0">
                  <a:latin typeface="隶书" pitchFamily="49" charset="-122"/>
                  <a:ea typeface="隶书" pitchFamily="49" charset="-122"/>
                </a:endParaRPr>
              </a:p>
            </p:txBody>
          </p:sp>
        </p:grpSp>
        <p:sp>
          <p:nvSpPr>
            <p:cNvPr id="4111" name="Rectangle 8"/>
            <p:cNvSpPr/>
            <p:nvPr/>
          </p:nvSpPr>
          <p:spPr>
            <a:xfrm>
              <a:off x="612" y="912"/>
              <a:ext cx="4692" cy="113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2400" b="1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2000" b="1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b="1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1600" b="1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1600" b="1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lnSpc>
                  <a:spcPct val="170000"/>
                </a:lnSpc>
                <a:spcBef>
                  <a:spcPct val="0"/>
                </a:spcBef>
                <a:buSzTx/>
              </a:pPr>
              <a:r>
                <a:rPr lang="zh-CN" altLang="en-US" sz="2200" dirty="0">
                  <a:latin typeface="楷体_GB2312" pitchFamily="49" charset="-122"/>
                  <a:ea typeface="楷体_GB2312" pitchFamily="49" charset="-122"/>
                </a:rPr>
                <a:t>  某种物质的细胞分裂，由</a:t>
              </a:r>
              <a:r>
                <a:rPr lang="en-US" altLang="zh-CN" sz="2200" dirty="0">
                  <a:latin typeface="楷体_GB2312" pitchFamily="49" charset="-122"/>
                  <a:ea typeface="楷体_GB2312" pitchFamily="49" charset="-122"/>
                </a:rPr>
                <a:t>1</a:t>
              </a:r>
              <a:r>
                <a:rPr lang="zh-CN" altLang="en-US" sz="2200" dirty="0">
                  <a:latin typeface="楷体_GB2312" pitchFamily="49" charset="-122"/>
                  <a:ea typeface="楷体_GB2312" pitchFamily="49" charset="-122"/>
                </a:rPr>
                <a:t>个分裂成</a:t>
              </a:r>
              <a:r>
                <a:rPr lang="en-US" altLang="zh-CN" sz="2200" dirty="0">
                  <a:latin typeface="楷体_GB2312" pitchFamily="49" charset="-122"/>
                  <a:ea typeface="楷体_GB2312" pitchFamily="49" charset="-122"/>
                </a:rPr>
                <a:t>2</a:t>
              </a:r>
              <a:r>
                <a:rPr lang="zh-CN" altLang="en-US" sz="2200" dirty="0">
                  <a:latin typeface="楷体_GB2312" pitchFamily="49" charset="-122"/>
                  <a:ea typeface="楷体_GB2312" pitchFamily="49" charset="-122"/>
                </a:rPr>
                <a:t>个，</a:t>
              </a:r>
              <a:r>
                <a:rPr lang="en-US" altLang="zh-CN" sz="2200" dirty="0">
                  <a:latin typeface="楷体_GB2312" pitchFamily="49" charset="-122"/>
                  <a:ea typeface="楷体_GB2312" pitchFamily="49" charset="-122"/>
                </a:rPr>
                <a:t>2</a:t>
              </a:r>
              <a:r>
                <a:rPr lang="zh-CN" altLang="en-US" sz="2200" dirty="0">
                  <a:latin typeface="楷体_GB2312" pitchFamily="49" charset="-122"/>
                  <a:ea typeface="楷体_GB2312" pitchFamily="49" charset="-122"/>
                </a:rPr>
                <a:t>个分裂成</a:t>
              </a:r>
              <a:r>
                <a:rPr lang="en-US" altLang="zh-CN" sz="2200" dirty="0">
                  <a:latin typeface="楷体_GB2312" pitchFamily="49" charset="-122"/>
                  <a:ea typeface="楷体_GB2312" pitchFamily="49" charset="-122"/>
                </a:rPr>
                <a:t>4</a:t>
              </a:r>
              <a:r>
                <a:rPr lang="zh-CN" altLang="en-US" sz="2200" dirty="0">
                  <a:latin typeface="楷体_GB2312" pitchFamily="49" charset="-122"/>
                  <a:ea typeface="楷体_GB2312" pitchFamily="49" charset="-122"/>
                </a:rPr>
                <a:t>个，</a:t>
              </a:r>
              <a:endParaRPr lang="zh-CN" altLang="en-US" sz="2200" dirty="0">
                <a:latin typeface="楷体_GB2312" pitchFamily="49" charset="-122"/>
                <a:ea typeface="楷体_GB2312" pitchFamily="49" charset="-122"/>
              </a:endParaRPr>
            </a:p>
            <a:p>
              <a:pPr marL="0" lvl="0" indent="0" eaLnBrk="1" hangingPunct="1">
                <a:lnSpc>
                  <a:spcPct val="170000"/>
                </a:lnSpc>
                <a:spcBef>
                  <a:spcPct val="0"/>
                </a:spcBef>
                <a:buSzTx/>
              </a:pPr>
              <a:r>
                <a:rPr lang="en-US" altLang="zh-CN" sz="2200" dirty="0">
                  <a:latin typeface="楷体_GB2312" pitchFamily="49" charset="-122"/>
                  <a:ea typeface="楷体_GB2312" pitchFamily="49" charset="-122"/>
                </a:rPr>
                <a:t>  4</a:t>
              </a:r>
              <a:r>
                <a:rPr lang="zh-CN" altLang="en-US" sz="2200" dirty="0">
                  <a:latin typeface="楷体_GB2312" pitchFamily="49" charset="-122"/>
                  <a:ea typeface="楷体_GB2312" pitchFamily="49" charset="-122"/>
                </a:rPr>
                <a:t>个分裂成</a:t>
              </a:r>
              <a:r>
                <a:rPr lang="en-US" altLang="zh-CN" sz="2200" dirty="0">
                  <a:latin typeface="楷体_GB2312" pitchFamily="49" charset="-122"/>
                  <a:ea typeface="楷体_GB2312" pitchFamily="49" charset="-122"/>
                </a:rPr>
                <a:t>8</a:t>
              </a:r>
              <a:r>
                <a:rPr lang="zh-CN" altLang="en-US" sz="2200" dirty="0">
                  <a:latin typeface="楷体_GB2312" pitchFamily="49" charset="-122"/>
                  <a:ea typeface="楷体_GB2312" pitchFamily="49" charset="-122"/>
                </a:rPr>
                <a:t>个，</a:t>
              </a:r>
              <a:r>
                <a:rPr lang="en-US" altLang="zh-CN" sz="2200" dirty="0">
                  <a:latin typeface="Arial" panose="020B0604020202020204" pitchFamily="34" charset="0"/>
                  <a:ea typeface="楷体_GB2312" pitchFamily="49" charset="-122"/>
                </a:rPr>
                <a:t>……</a:t>
              </a:r>
              <a:r>
                <a:rPr lang="zh-CN" altLang="en-US" sz="2200" dirty="0">
                  <a:latin typeface="楷体_GB2312" pitchFamily="49" charset="-122"/>
                  <a:ea typeface="楷体_GB2312" pitchFamily="49" charset="-122"/>
                </a:rPr>
                <a:t>，分裂后得到的细胞个数与分裂次</a:t>
              </a:r>
              <a:endParaRPr lang="zh-CN" altLang="en-US" sz="2200" dirty="0">
                <a:latin typeface="楷体_GB2312" pitchFamily="49" charset="-122"/>
                <a:ea typeface="楷体_GB2312" pitchFamily="49" charset="-122"/>
              </a:endParaRPr>
            </a:p>
            <a:p>
              <a:pPr marL="0" lvl="0" indent="0" eaLnBrk="1" hangingPunct="1">
                <a:lnSpc>
                  <a:spcPct val="170000"/>
                </a:lnSpc>
                <a:spcBef>
                  <a:spcPct val="0"/>
                </a:spcBef>
                <a:buSzTx/>
              </a:pPr>
              <a:r>
                <a:rPr lang="zh-CN" altLang="en-US" sz="2200" dirty="0">
                  <a:latin typeface="楷体_GB2312" pitchFamily="49" charset="-122"/>
                  <a:ea typeface="楷体_GB2312" pitchFamily="49" charset="-122"/>
                </a:rPr>
                <a:t>  数之间具备什么样的函数关系呢？</a:t>
              </a:r>
              <a:endParaRPr lang="zh-CN" altLang="en-US" sz="2200" dirty="0">
                <a:latin typeface="楷体_GB2312" pitchFamily="49" charset="-122"/>
                <a:ea typeface="楷体_GB2312" pitchFamily="49" charset="-122"/>
              </a:endParaRPr>
            </a:p>
          </p:txBody>
        </p:sp>
      </p:grpSp>
      <p:grpSp>
        <p:nvGrpSpPr>
          <p:cNvPr id="6" name="Group 14"/>
          <p:cNvGrpSpPr/>
          <p:nvPr/>
        </p:nvGrpSpPr>
        <p:grpSpPr>
          <a:xfrm>
            <a:off x="1876425" y="4724400"/>
            <a:ext cx="11480800" cy="1347788"/>
            <a:chOff x="431" y="2808"/>
            <a:chExt cx="7232" cy="849"/>
          </a:xfrm>
        </p:grpSpPr>
        <p:sp>
          <p:nvSpPr>
            <p:cNvPr id="4103" name="AutoShape 15"/>
            <p:cNvSpPr/>
            <p:nvPr/>
          </p:nvSpPr>
          <p:spPr>
            <a:xfrm>
              <a:off x="613" y="2840"/>
              <a:ext cx="3220" cy="772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  <a:tileRect/>
            </a:gradFill>
            <a:ln w="38100" cap="flat" cmpd="sng">
              <a:solidFill>
                <a:srgbClr val="FFFFFF"/>
              </a:solidFill>
              <a:prstDash val="solid"/>
              <a:headEnd type="none" w="med" len="med"/>
              <a:tailEnd type="none" w="med" len="med"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2400" b="1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2000" b="1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b="1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1600" b="1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1600" b="1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SzTx/>
              </a:pPr>
              <a:endParaRPr lang="zh-CN" altLang="en-US" sz="1800" b="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104" name="AutoShape 16"/>
            <p:cNvSpPr/>
            <p:nvPr/>
          </p:nvSpPr>
          <p:spPr>
            <a:xfrm>
              <a:off x="431" y="2840"/>
              <a:ext cx="363" cy="817"/>
            </a:xfrm>
            <a:prstGeom prst="roundRect">
              <a:avLst>
                <a:gd name="adj" fmla="val 16667"/>
              </a:avLst>
            </a:prstGeom>
            <a:solidFill>
              <a:srgbClr val="99CCFF"/>
            </a:solidFill>
            <a:ln w="38100" cap="flat" cmpd="sng">
              <a:solidFill>
                <a:schemeClr val="bg1"/>
              </a:solidFill>
              <a:prstDash val="solid"/>
              <a:headEnd type="none" w="med" len="med"/>
              <a:tailEnd type="none" w="med" len="med"/>
            </a:ln>
            <a:effectLst>
              <a:outerShdw dist="107763" dir="2699999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/>
            <a:p>
              <a:pPr>
                <a:lnSpc>
                  <a:spcPct val="90000"/>
                </a:lnSpc>
              </a:pPr>
              <a:r>
                <a:rPr lang="zh-CN" altLang="en-US" sz="2400" b="1" dirty="0">
                  <a:latin typeface="隶书" pitchFamily="49" charset="-122"/>
                  <a:ea typeface="隶书" pitchFamily="49" charset="-122"/>
                </a:rPr>
                <a:t>归</a:t>
              </a:r>
              <a:endParaRPr lang="zh-CN" altLang="en-US" sz="2400" b="1" dirty="0">
                <a:latin typeface="隶书" pitchFamily="49" charset="-122"/>
                <a:ea typeface="隶书" pitchFamily="49" charset="-122"/>
              </a:endParaRPr>
            </a:p>
            <a:p>
              <a:pPr>
                <a:lnSpc>
                  <a:spcPct val="90000"/>
                </a:lnSpc>
              </a:pPr>
              <a:r>
                <a:rPr lang="zh-CN" altLang="en-US" sz="2400" b="1" dirty="0">
                  <a:latin typeface="隶书" pitchFamily="49" charset="-122"/>
                  <a:ea typeface="隶书" pitchFamily="49" charset="-122"/>
                </a:rPr>
                <a:t>纳</a:t>
              </a:r>
              <a:endParaRPr lang="zh-CN" altLang="en-US" sz="2400" b="1" dirty="0">
                <a:latin typeface="隶书" pitchFamily="49" charset="-122"/>
                <a:ea typeface="隶书" pitchFamily="49" charset="-122"/>
              </a:endParaRPr>
            </a:p>
          </p:txBody>
        </p:sp>
        <p:graphicFrame>
          <p:nvGraphicFramePr>
            <p:cNvPr id="4105" name="Object 17"/>
            <p:cNvGraphicFramePr>
              <a:graphicFrameLocks noChangeAspect="1"/>
            </p:cNvGraphicFramePr>
            <p:nvPr/>
          </p:nvGraphicFramePr>
          <p:xfrm>
            <a:off x="930" y="2808"/>
            <a:ext cx="6733" cy="7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6" name="" r:id="rId1" imgW="5279390" imgH="597535" progId="Word.Document.8">
                    <p:embed/>
                  </p:oleObj>
                </mc:Choice>
                <mc:Fallback>
                  <p:oleObj name="" r:id="rId1" imgW="5279390" imgH="597535" progId="Word.Document.8">
                    <p:embed/>
                    <p:pic>
                      <p:nvPicPr>
                        <p:cNvPr id="0" name="图片 3075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930" y="2808"/>
                          <a:ext cx="6733" cy="75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90132" name="Rectangle 20"/>
          <p:cNvSpPr>
            <a:spLocks noChangeArrowheads="1"/>
          </p:cNvSpPr>
          <p:nvPr/>
        </p:nvSpPr>
        <p:spPr bwMode="auto">
          <a:xfrm>
            <a:off x="0" y="76200"/>
            <a:ext cx="9144000" cy="6096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4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动脑思考 探索新知</a:t>
            </a:r>
            <a:endParaRPr kumimoji="0" lang="en-US" altLang="zh-CN" sz="40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楷体_GB2312" pitchFamily="49" charset="-122"/>
              <a:ea typeface="楷体_GB2312" pitchFamily="49" charset="-122"/>
              <a:cs typeface="+mn-cs"/>
            </a:endParaRPr>
          </a:p>
        </p:txBody>
      </p:sp>
      <p:grpSp>
        <p:nvGrpSpPr>
          <p:cNvPr id="2" name="Group 62"/>
          <p:cNvGrpSpPr/>
          <p:nvPr/>
        </p:nvGrpSpPr>
        <p:grpSpPr>
          <a:xfrm>
            <a:off x="2195513" y="3860800"/>
            <a:ext cx="4895850" cy="1584325"/>
            <a:chOff x="567" y="2750"/>
            <a:chExt cx="3084" cy="998"/>
          </a:xfrm>
        </p:grpSpPr>
        <p:sp>
          <p:nvSpPr>
            <p:cNvPr id="5131" name="Rectangle 24"/>
            <p:cNvSpPr/>
            <p:nvPr/>
          </p:nvSpPr>
          <p:spPr>
            <a:xfrm>
              <a:off x="622" y="2752"/>
              <a:ext cx="2893" cy="996"/>
            </a:xfrm>
            <a:prstGeom prst="rect">
              <a:avLst/>
            </a:prstGeom>
            <a:solidFill>
              <a:srgbClr val="EAEAEA"/>
            </a:solidFill>
            <a:ln w="9525">
              <a:noFill/>
            </a:ln>
          </p:spPr>
          <p:txBody>
            <a:bodyPr wrap="none" anchor="ctr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2400" b="1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2000" b="1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b="1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1600" b="1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1600" b="1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SzTx/>
              </a:pPr>
              <a:endParaRPr lang="zh-CN" altLang="en-US" sz="1800" b="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5132" name="AutoShape 25"/>
            <p:cNvSpPr/>
            <p:nvPr/>
          </p:nvSpPr>
          <p:spPr>
            <a:xfrm>
              <a:off x="589" y="2750"/>
              <a:ext cx="544" cy="998"/>
            </a:xfrm>
            <a:prstGeom prst="bevel">
              <a:avLst>
                <a:gd name="adj" fmla="val 12500"/>
              </a:avLst>
            </a:prstGeom>
            <a:solidFill>
              <a:srgbClr val="33CCCC">
                <a:alpha val="50195"/>
              </a:srgbClr>
            </a:solidFill>
            <a:ln w="9525">
              <a:noFill/>
            </a:ln>
          </p:spPr>
          <p:txBody>
            <a:bodyPr wrap="none" anchor="ctr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2400" b="1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2000" b="1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b="1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1600" b="1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1600" b="1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SzTx/>
              </a:pPr>
              <a:endParaRPr lang="zh-CN" altLang="en-US" sz="1800" b="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90138" name="Text Box 26"/>
            <p:cNvSpPr txBox="1">
              <a:spLocks noChangeArrowheads="1"/>
            </p:cNvSpPr>
            <p:nvPr/>
          </p:nvSpPr>
          <p:spPr bwMode="auto">
            <a:xfrm>
              <a:off x="567" y="2928"/>
              <a:ext cx="566" cy="672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 marR="0" algn="ctr" defTabSz="914400">
                <a:spcBef>
                  <a:spcPct val="50000"/>
                </a:spcBef>
                <a:buClrTx/>
                <a:buSzTx/>
                <a:buFontTx/>
                <a:defRPr/>
              </a:pPr>
              <a:r>
                <a:rPr kumimoji="0" lang="zh-CN" altLang="en-US" sz="3200" b="1" kern="1200" cap="none" spc="0" normalizeH="0" baseline="0" noProof="0">
                  <a:solidFill>
                    <a:schemeClr val="bg1"/>
                  </a:solidFill>
                  <a:effectDag name="">
                    <a:cont type="tree" name="">
                      <a:effect ref="fillLine"/>
                      <a:outerShdw dist="38100" dir="13500000" algn="br">
                        <a:srgbClr val="FFFFFF"/>
                      </a:outerShdw>
                    </a:cont>
                    <a:cont type="tree" name="">
                      <a:effect ref="fillLine"/>
                      <a:outerShdw dist="38100" dir="2700000" algn="tl">
                        <a:srgbClr val="999999"/>
                      </a:outerShdw>
                    </a:cont>
                    <a:effect ref="fillLine"/>
                  </a:effectDag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思考</a:t>
              </a:r>
              <a:endParaRPr kumimoji="0" lang="zh-CN" altLang="en-US" sz="3200" b="1" kern="1200" cap="none" spc="0" normalizeH="0" baseline="0" noProof="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134" name="Rectangle 27"/>
            <p:cNvSpPr/>
            <p:nvPr/>
          </p:nvSpPr>
          <p:spPr>
            <a:xfrm>
              <a:off x="1178" y="3050"/>
              <a:ext cx="2473" cy="38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2400" b="1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2000" b="1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b="1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1600" b="1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1600" b="1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algn="just" eaLnBrk="1" hangingPunct="1">
                <a:lnSpc>
                  <a:spcPct val="140000"/>
                </a:lnSpc>
                <a:spcBef>
                  <a:spcPct val="0"/>
                </a:spcBef>
                <a:buSzTx/>
              </a:pPr>
              <a:r>
                <a:rPr lang="zh-CN" altLang="en-US" dirty="0">
                  <a:latin typeface="Arial" panose="020B0604020202020204" pitchFamily="34" charset="0"/>
                  <a:ea typeface="宋体" panose="02010600030101010101" pitchFamily="2" charset="-122"/>
                </a:rPr>
                <a:t>举出几个指数函数例子．</a:t>
              </a:r>
              <a:endParaRPr lang="en-US" altLang="zh-CN" b="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5124" name="Group 57"/>
          <p:cNvGrpSpPr/>
          <p:nvPr/>
        </p:nvGrpSpPr>
        <p:grpSpPr>
          <a:xfrm>
            <a:off x="971550" y="1268413"/>
            <a:ext cx="7200900" cy="1800225"/>
            <a:chOff x="703" y="618"/>
            <a:chExt cx="4536" cy="907"/>
          </a:xfrm>
        </p:grpSpPr>
        <p:sp>
          <p:nvSpPr>
            <p:cNvPr id="5126" name="AutoShape 8"/>
            <p:cNvSpPr/>
            <p:nvPr/>
          </p:nvSpPr>
          <p:spPr>
            <a:xfrm>
              <a:off x="703" y="618"/>
              <a:ext cx="4536" cy="907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  <a:tileRect/>
            </a:gradFill>
            <a:ln w="38100" cap="flat" cmpd="sng">
              <a:solidFill>
                <a:srgbClr val="FFFFFF"/>
              </a:solidFill>
              <a:prstDash val="solid"/>
              <a:headEnd type="none" w="med" len="med"/>
              <a:tailEnd type="none" w="med" len="med"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2400" b="1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2000" b="1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b="1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1600" b="1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1600" b="1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SzTx/>
              </a:pPr>
              <a:endParaRPr lang="zh-CN" altLang="en-US" sz="1800" b="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grpSp>
          <p:nvGrpSpPr>
            <p:cNvPr id="5127" name="Group 9"/>
            <p:cNvGrpSpPr/>
            <p:nvPr/>
          </p:nvGrpSpPr>
          <p:grpSpPr>
            <a:xfrm>
              <a:off x="794" y="702"/>
              <a:ext cx="804" cy="742"/>
              <a:chOff x="999" y="2100"/>
              <a:chExt cx="768" cy="746"/>
            </a:xfrm>
          </p:grpSpPr>
          <p:sp>
            <p:nvSpPr>
              <p:cNvPr id="5128" name="AutoShape 10"/>
              <p:cNvSpPr/>
              <p:nvPr/>
            </p:nvSpPr>
            <p:spPr>
              <a:xfrm>
                <a:off x="999" y="2100"/>
                <a:ext cx="768" cy="746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rgbClr val="87C2DA"/>
                  </a:gs>
                  <a:gs pos="100000">
                    <a:srgbClr val="5AABCC"/>
                  </a:gs>
                </a:gsLst>
                <a:lin ang="5400000" scaled="1"/>
                <a:tileRect/>
              </a:gradFill>
              <a:ln w="38100" cap="flat" cmpd="sng">
                <a:solidFill>
                  <a:srgbClr val="FFFFFF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000" b="1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b="1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SzTx/>
                </a:pPr>
                <a:endParaRPr lang="zh-CN" altLang="en-US" sz="1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129" name="Freeform 11"/>
              <p:cNvSpPr/>
              <p:nvPr/>
            </p:nvSpPr>
            <p:spPr>
              <a:xfrm>
                <a:off x="1047" y="2148"/>
                <a:ext cx="383" cy="373"/>
              </a:xfrm>
              <a:custGeom>
                <a:avLst/>
                <a:gdLst>
                  <a:gd name="txL" fmla="*/ 0 w 596"/>
                  <a:gd name="txT" fmla="*/ 0 h 598"/>
                  <a:gd name="txR" fmla="*/ 596 w 596"/>
                  <a:gd name="txB" fmla="*/ 598 h 598"/>
                </a:gdLst>
                <a:ahLst/>
                <a:cxnLst>
                  <a:cxn ang="0">
                    <a:pos x="76" y="0"/>
                  </a:cxn>
                  <a:cxn ang="0">
                    <a:pos x="0" y="74"/>
                  </a:cxn>
                  <a:cxn ang="0">
                    <a:pos x="0" y="367"/>
                  </a:cxn>
                  <a:cxn ang="0">
                    <a:pos x="103" y="109"/>
                  </a:cxn>
                  <a:cxn ang="0">
                    <a:pos x="379" y="0"/>
                  </a:cxn>
                  <a:cxn ang="0">
                    <a:pos x="76" y="0"/>
                  </a:cxn>
                </a:cxnLst>
                <a:rect l="txL" t="txT" r="txR" b="tx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B9DBE9">
                      <a:alpha val="100000"/>
                    </a:srgbClr>
                  </a:gs>
                  <a:gs pos="100000">
                    <a:srgbClr val="5AABCC">
                      <a:alpha val="0"/>
                    </a:srgbClr>
                  </a:gs>
                </a:gsLst>
                <a:lin ang="2700000" scaled="1"/>
                <a:tileRect/>
              </a:gradFill>
              <a:ln w="0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0124" name="Text Box 12"/>
              <p:cNvSpPr txBox="1">
                <a:spLocks noChangeArrowheads="1"/>
              </p:cNvSpPr>
              <p:nvPr/>
            </p:nvSpPr>
            <p:spPr bwMode="gray">
              <a:xfrm>
                <a:off x="1051" y="2303"/>
                <a:ext cx="659" cy="263"/>
              </a:xfrm>
              <a:prstGeom prst="rect">
                <a:avLst/>
              </a:prstGeom>
              <a:noFill/>
              <a:ln w="9525" algn="ctr">
                <a:noFill/>
                <a:miter lim="800000"/>
              </a:ln>
              <a:effectLst/>
            </p:spPr>
            <p:txBody>
              <a:bodyPr wrap="none">
                <a:spAutoFit/>
              </a:bodyPr>
              <a:lstStyle/>
              <a:p>
                <a:pPr marR="0" algn="ctr" defTabSz="914400" eaLnBrk="0" hangingPunct="0">
                  <a:buClrTx/>
                  <a:buSzTx/>
                  <a:buFontTx/>
                  <a:defRPr/>
                </a:pPr>
                <a:r>
                  <a:rPr kumimoji="0" lang="zh-CN" altLang="en-US" sz="2800" b="1" kern="1200" cap="none" spc="0" normalizeH="0" baseline="0" noProof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rPr>
                  <a:t>概 念 </a:t>
                </a:r>
                <a:endParaRPr kumimoji="0" lang="zh-CN" altLang="en-US" sz="2800" b="1" kern="1200" cap="none" spc="0" normalizeH="0" baseline="0" noProof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</p:grpSp>
      </p:grpSp>
      <p:graphicFrame>
        <p:nvGraphicFramePr>
          <p:cNvPr id="90173" name="Object 61"/>
          <p:cNvGraphicFramePr>
            <a:graphicFrameLocks noChangeAspect="1"/>
          </p:cNvGraphicFramePr>
          <p:nvPr/>
        </p:nvGraphicFramePr>
        <p:xfrm>
          <a:off x="2051050" y="1341438"/>
          <a:ext cx="5545138" cy="187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2" imgW="5279390" imgH="883920" progId="Word.Document.8">
                  <p:embed/>
                </p:oleObj>
              </mc:Choice>
              <mc:Fallback>
                <p:oleObj name="" r:id="rId2" imgW="5279390" imgH="883920" progId="Word.Document.8">
                  <p:embed/>
                  <p:pic>
                    <p:nvPicPr>
                      <p:cNvPr id="0" name="图片 3078"/>
                      <p:cNvPicPr/>
                      <p:nvPr/>
                    </p:nvPicPr>
                    <p:blipFill>
                      <a:blip r:embed="rId3"/>
                      <a:srcRect r="48526"/>
                      <a:stretch>
                        <a:fillRect/>
                      </a:stretch>
                    </p:blipFill>
                    <p:spPr>
                      <a:xfrm>
                        <a:off x="2051050" y="1341438"/>
                        <a:ext cx="5545138" cy="18764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90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143362" name="Rectangle 2"/>
          <p:cNvSpPr>
            <a:spLocks noChangeArrowheads="1"/>
          </p:cNvSpPr>
          <p:nvPr/>
        </p:nvSpPr>
        <p:spPr bwMode="auto">
          <a:xfrm>
            <a:off x="0" y="76200"/>
            <a:ext cx="9144000" cy="6096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4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动脑思考 探索新知</a:t>
            </a:r>
            <a:endParaRPr kumimoji="0" lang="en-US" altLang="zh-CN" sz="40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楷体_GB2312" pitchFamily="49" charset="-122"/>
              <a:ea typeface="楷体_GB2312" pitchFamily="49" charset="-122"/>
              <a:cs typeface="+mn-cs"/>
            </a:endParaRPr>
          </a:p>
        </p:txBody>
      </p:sp>
      <p:grpSp>
        <p:nvGrpSpPr>
          <p:cNvPr id="6147" name="Group 3"/>
          <p:cNvGrpSpPr/>
          <p:nvPr/>
        </p:nvGrpSpPr>
        <p:grpSpPr>
          <a:xfrm>
            <a:off x="1042988" y="1196975"/>
            <a:ext cx="7273925" cy="1028700"/>
            <a:chOff x="793" y="922"/>
            <a:chExt cx="4582" cy="648"/>
          </a:xfrm>
        </p:grpSpPr>
        <p:grpSp>
          <p:nvGrpSpPr>
            <p:cNvPr id="6155" name="Group 4"/>
            <p:cNvGrpSpPr/>
            <p:nvPr/>
          </p:nvGrpSpPr>
          <p:grpSpPr>
            <a:xfrm>
              <a:off x="793" y="922"/>
              <a:ext cx="4582" cy="648"/>
              <a:chOff x="793" y="922"/>
              <a:chExt cx="4582" cy="648"/>
            </a:xfrm>
          </p:grpSpPr>
          <p:sp>
            <p:nvSpPr>
              <p:cNvPr id="6157" name="AutoShape 5"/>
              <p:cNvSpPr/>
              <p:nvPr/>
            </p:nvSpPr>
            <p:spPr>
              <a:xfrm>
                <a:off x="975" y="922"/>
                <a:ext cx="4400" cy="603"/>
              </a:xfrm>
              <a:prstGeom prst="roundRect">
                <a:avLst>
                  <a:gd name="adj" fmla="val 10889"/>
                </a:avLst>
              </a:prstGeom>
              <a:gradFill rotWithShape="1">
                <a:gsLst>
                  <a:gs pos="0">
                    <a:srgbClr val="DDDDDD"/>
                  </a:gs>
                  <a:gs pos="50000">
                    <a:srgbClr val="F2F2F2"/>
                  </a:gs>
                  <a:gs pos="100000">
                    <a:srgbClr val="DDDDDD"/>
                  </a:gs>
                </a:gsLst>
                <a:lin ang="2700000" scaled="1"/>
                <a:tileRect/>
              </a:gradFill>
              <a:ln w="38100" cap="flat" cmpd="sng">
                <a:solidFill>
                  <a:srgbClr val="FFFFFF"/>
                </a:solidFill>
                <a:prstDash val="solid"/>
                <a:headEnd type="none" w="med" len="med"/>
                <a:tailEnd type="none" w="med" len="med"/>
              </a:ln>
              <a:effectLst>
                <a:outerShdw dist="135003" dir="2928844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 anchor="ctr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000" b="1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b="1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SzTx/>
                </a:pPr>
                <a:endParaRPr lang="zh-CN" altLang="en-US" sz="1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6158" name="AutoShape 6"/>
              <p:cNvSpPr/>
              <p:nvPr/>
            </p:nvSpPr>
            <p:spPr>
              <a:xfrm>
                <a:off x="793" y="922"/>
                <a:ext cx="363" cy="648"/>
              </a:xfrm>
              <a:prstGeom prst="roundRect">
                <a:avLst>
                  <a:gd name="adj" fmla="val 16667"/>
                </a:avLst>
              </a:prstGeom>
              <a:solidFill>
                <a:srgbClr val="99CCFF"/>
              </a:solidFill>
              <a:ln w="38100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  <a:effectLst>
                <a:outerShdw dist="107763" dir="2699999" algn="ctr" rotWithShape="0">
                  <a:srgbClr val="808080">
                    <a:alpha val="50000"/>
                  </a:srgbClr>
                </a:outerShdw>
              </a:effectLst>
            </p:spPr>
            <p:txBody>
              <a:bodyPr wrap="none" anchor="ctr"/>
              <a:p>
                <a:pPr>
                  <a:lnSpc>
                    <a:spcPct val="90000"/>
                  </a:lnSpc>
                </a:pPr>
                <a:r>
                  <a:rPr lang="zh-CN" altLang="en-US" sz="2400" b="1" dirty="0">
                    <a:latin typeface="隶书" pitchFamily="49" charset="-122"/>
                    <a:ea typeface="隶书" pitchFamily="49" charset="-122"/>
                  </a:rPr>
                  <a:t>问</a:t>
                </a:r>
                <a:endParaRPr lang="zh-CN" altLang="en-US" sz="2400" b="1" dirty="0">
                  <a:latin typeface="隶书" pitchFamily="49" charset="-122"/>
                  <a:ea typeface="隶书" pitchFamily="49" charset="-122"/>
                </a:endParaRPr>
              </a:p>
              <a:p>
                <a:pPr>
                  <a:lnSpc>
                    <a:spcPct val="90000"/>
                  </a:lnSpc>
                </a:pPr>
                <a:r>
                  <a:rPr lang="zh-CN" altLang="en-US" sz="2400" b="1" dirty="0">
                    <a:latin typeface="隶书" pitchFamily="49" charset="-122"/>
                    <a:ea typeface="隶书" pitchFamily="49" charset="-122"/>
                  </a:rPr>
                  <a:t>题</a:t>
                </a:r>
                <a:endParaRPr lang="zh-CN" altLang="en-US" sz="2400" b="1" dirty="0">
                  <a:latin typeface="隶书" pitchFamily="49" charset="-122"/>
                  <a:ea typeface="隶书" pitchFamily="49" charset="-122"/>
                </a:endParaRPr>
              </a:p>
            </p:txBody>
          </p:sp>
        </p:grpSp>
        <p:graphicFrame>
          <p:nvGraphicFramePr>
            <p:cNvPr id="6156" name="Object 7"/>
            <p:cNvGraphicFramePr>
              <a:graphicFrameLocks noChangeAspect="1"/>
            </p:cNvGraphicFramePr>
            <p:nvPr/>
          </p:nvGraphicFramePr>
          <p:xfrm>
            <a:off x="975" y="1026"/>
            <a:ext cx="4173" cy="4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0" name="" r:id="rId1" imgW="5279390" imgH="399415" progId="Word.Document.8">
                    <p:embed/>
                  </p:oleObj>
                </mc:Choice>
                <mc:Fallback>
                  <p:oleObj name="" r:id="rId1" imgW="5279390" imgH="399415" progId="Word.Document.8">
                    <p:embed/>
                    <p:pic>
                      <p:nvPicPr>
                        <p:cNvPr id="0" name="图片 3079"/>
                        <p:cNvPicPr/>
                        <p:nvPr/>
                      </p:nvPicPr>
                      <p:blipFill>
                        <a:blip r:embed="rId2"/>
                        <a:srcRect r="36397" b="7536"/>
                        <a:stretch>
                          <a:fillRect/>
                        </a:stretch>
                      </p:blipFill>
                      <p:spPr>
                        <a:xfrm>
                          <a:off x="975" y="1026"/>
                          <a:ext cx="4173" cy="45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143373" name="Picture 13" descr="40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39750" y="3213100"/>
            <a:ext cx="2949575" cy="3057525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143374" name="Object 14"/>
          <p:cNvGraphicFramePr>
            <a:graphicFrameLocks noChangeAspect="1"/>
          </p:cNvGraphicFramePr>
          <p:nvPr/>
        </p:nvGraphicFramePr>
        <p:xfrm>
          <a:off x="2843213" y="3284538"/>
          <a:ext cx="6300787" cy="300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" r:id="rId4" imgW="5276215" imgH="1390015" progId="Word.Document.8">
                  <p:embed/>
                </p:oleObj>
              </mc:Choice>
              <mc:Fallback>
                <p:oleObj name="" r:id="rId4" imgW="5276215" imgH="1390015" progId="Word.Document.8">
                  <p:embed/>
                  <p:pic>
                    <p:nvPicPr>
                      <p:cNvPr id="0" name="图片 3080"/>
                      <p:cNvPicPr/>
                      <p:nvPr/>
                    </p:nvPicPr>
                    <p:blipFill>
                      <a:blip r:embed="rId5"/>
                      <a:srcRect r="28871"/>
                      <a:stretch>
                        <a:fillRect/>
                      </a:stretch>
                    </p:blipFill>
                    <p:spPr>
                      <a:xfrm>
                        <a:off x="2843213" y="3284538"/>
                        <a:ext cx="6300787" cy="30019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4386" name="Rectangle 2"/>
          <p:cNvSpPr>
            <a:spLocks noChangeArrowheads="1"/>
          </p:cNvSpPr>
          <p:nvPr/>
        </p:nvSpPr>
        <p:spPr bwMode="auto">
          <a:xfrm>
            <a:off x="0" y="76200"/>
            <a:ext cx="9144000" cy="6096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4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整体建构 理论升华</a:t>
            </a:r>
            <a:endParaRPr kumimoji="0" lang="en-US" altLang="zh-CN" sz="40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楷体_GB2312" pitchFamily="49" charset="-122"/>
              <a:ea typeface="楷体_GB2312" pitchFamily="49" charset="-122"/>
              <a:cs typeface="+mn-cs"/>
            </a:endParaRPr>
          </a:p>
        </p:txBody>
      </p:sp>
      <p:sp>
        <p:nvSpPr>
          <p:cNvPr id="7171" name="Rectangle 3"/>
          <p:cNvSpPr/>
          <p:nvPr/>
        </p:nvSpPr>
        <p:spPr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sz="20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sz="1600" b="1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SzTx/>
            </a:pPr>
            <a:endParaRPr lang="zh-CN" altLang="en-US" sz="18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7172" name="Group 4"/>
          <p:cNvGrpSpPr/>
          <p:nvPr/>
        </p:nvGrpSpPr>
        <p:grpSpPr>
          <a:xfrm>
            <a:off x="1601788" y="1052513"/>
            <a:ext cx="6138862" cy="647700"/>
            <a:chOff x="963" y="754"/>
            <a:chExt cx="3867" cy="408"/>
          </a:xfrm>
        </p:grpSpPr>
        <p:sp>
          <p:nvSpPr>
            <p:cNvPr id="7199" name="Rectangle 5"/>
            <p:cNvSpPr/>
            <p:nvPr/>
          </p:nvSpPr>
          <p:spPr>
            <a:xfrm>
              <a:off x="975" y="754"/>
              <a:ext cx="3855" cy="408"/>
            </a:xfrm>
            <a:prstGeom prst="rect">
              <a:avLst/>
            </a:prstGeom>
            <a:solidFill>
              <a:schemeClr val="bg1"/>
            </a:solidFill>
            <a:ln w="38100" cap="flat" cmpd="sng">
              <a:solidFill>
                <a:srgbClr val="009999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35921" dir="2699999" algn="ctr" rotWithShape="0">
                <a:schemeClr val="bg2"/>
              </a:outerShdw>
            </a:effectLst>
          </p:spPr>
          <p:txBody>
            <a:bodyPr wrap="none" anchor="ctr"/>
            <a:p>
              <a:pPr algn="ctr"/>
              <a:r>
                <a:rPr lang="zh-CN" altLang="en-US" sz="2400" b="1" dirty="0">
                  <a:solidFill>
                    <a:srgbClr val="009999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   </a:t>
              </a:r>
              <a:endParaRPr lang="zh-CN" altLang="en-US" sz="2400" b="1" dirty="0">
                <a:solidFill>
                  <a:srgbClr val="009999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graphicFrame>
          <p:nvGraphicFramePr>
            <p:cNvPr id="7200" name="Object 6"/>
            <p:cNvGraphicFramePr>
              <a:graphicFrameLocks noChangeAspect="1"/>
            </p:cNvGraphicFramePr>
            <p:nvPr/>
          </p:nvGraphicFramePr>
          <p:xfrm>
            <a:off x="963" y="754"/>
            <a:ext cx="3777" cy="3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2" name="" r:id="rId1" imgW="5279390" imgH="399415" progId="Word.Document.8">
                    <p:embed/>
                  </p:oleObj>
                </mc:Choice>
                <mc:Fallback>
                  <p:oleObj name="" r:id="rId1" imgW="5279390" imgH="399415" progId="Word.Document.8">
                    <p:embed/>
                    <p:pic>
                      <p:nvPicPr>
                        <p:cNvPr id="0" name="图片 3081"/>
                        <p:cNvPicPr/>
                        <p:nvPr/>
                      </p:nvPicPr>
                      <p:blipFill>
                        <a:blip r:embed="rId2"/>
                        <a:srcRect r="36081" b="10158"/>
                        <a:stretch>
                          <a:fillRect/>
                        </a:stretch>
                      </p:blipFill>
                      <p:spPr>
                        <a:xfrm>
                          <a:off x="963" y="754"/>
                          <a:ext cx="3777" cy="39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7"/>
          <p:cNvGrpSpPr/>
          <p:nvPr/>
        </p:nvGrpSpPr>
        <p:grpSpPr>
          <a:xfrm>
            <a:off x="684213" y="1989138"/>
            <a:ext cx="8135937" cy="935037"/>
            <a:chOff x="340" y="1616"/>
            <a:chExt cx="5125" cy="589"/>
          </a:xfrm>
        </p:grpSpPr>
        <p:grpSp>
          <p:nvGrpSpPr>
            <p:cNvPr id="7193" name="Group 8"/>
            <p:cNvGrpSpPr/>
            <p:nvPr/>
          </p:nvGrpSpPr>
          <p:grpSpPr>
            <a:xfrm>
              <a:off x="340" y="1616"/>
              <a:ext cx="5125" cy="589"/>
              <a:chOff x="748" y="2024"/>
              <a:chExt cx="4717" cy="499"/>
            </a:xfrm>
          </p:grpSpPr>
          <p:sp>
            <p:nvSpPr>
              <p:cNvPr id="7195" name="Rectangle 9"/>
              <p:cNvSpPr/>
              <p:nvPr/>
            </p:nvSpPr>
            <p:spPr>
              <a:xfrm>
                <a:off x="803" y="2025"/>
                <a:ext cx="4617" cy="498"/>
              </a:xfrm>
              <a:prstGeom prst="rect">
                <a:avLst/>
              </a:prstGeom>
              <a:solidFill>
                <a:srgbClr val="EAEAEA"/>
              </a:solidFill>
              <a:ln w="9525">
                <a:noFill/>
              </a:ln>
            </p:spPr>
            <p:txBody>
              <a:bodyPr wrap="none" anchor="ctr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000" b="1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b="1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SzTx/>
                </a:pPr>
                <a:endParaRPr lang="zh-CN" altLang="en-US" sz="1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196" name="AutoShape 10"/>
              <p:cNvSpPr/>
              <p:nvPr/>
            </p:nvSpPr>
            <p:spPr>
              <a:xfrm>
                <a:off x="770" y="2024"/>
                <a:ext cx="544" cy="499"/>
              </a:xfrm>
              <a:prstGeom prst="bevel">
                <a:avLst>
                  <a:gd name="adj" fmla="val 12500"/>
                </a:avLst>
              </a:prstGeom>
              <a:solidFill>
                <a:srgbClr val="33CCCC">
                  <a:alpha val="50195"/>
                </a:srgbClr>
              </a:solidFill>
              <a:ln w="9525">
                <a:noFill/>
              </a:ln>
            </p:spPr>
            <p:txBody>
              <a:bodyPr wrap="none" anchor="ctr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000" b="1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b="1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SzTx/>
                </a:pPr>
                <a:endParaRPr lang="zh-CN" altLang="en-US" sz="1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44395" name="Text Box 11"/>
              <p:cNvSpPr txBox="1">
                <a:spLocks noChangeArrowheads="1"/>
              </p:cNvSpPr>
              <p:nvPr/>
            </p:nvSpPr>
            <p:spPr bwMode="auto">
              <a:xfrm>
                <a:off x="748" y="2113"/>
                <a:ext cx="566" cy="309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3200" b="1" i="0" u="none" strike="noStrike" kern="1200" cap="none" spc="0" normalizeH="0" baseline="0" noProof="0" smtClean="0">
                    <a:ln>
                      <a:noFill/>
                    </a:ln>
                    <a:solidFill>
                      <a:schemeClr val="bg1"/>
                    </a:solidFill>
                    <a:effectDag name="">
                      <a:cont type="tree" name="">
                        <a:effect ref="fillLine"/>
                        <a:outerShdw dist="38100" dir="13500000" algn="br">
                          <a:srgbClr val="FFFFFF"/>
                        </a:outerShdw>
                      </a:cont>
                      <a:cont type="tree" name="">
                        <a:effect ref="fillLine"/>
                        <a:outerShdw dist="38100" dir="2700000" algn="tl">
                          <a:srgbClr val="999999"/>
                        </a:outerShdw>
                      </a:cont>
                      <a:effect ref="fillLine"/>
                    </a:effectDag>
                    <a:uLnTx/>
                    <a:uFillTx/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rPr>
                  <a:t>1</a:t>
                </a:r>
                <a:endParaRPr kumimoji="0" lang="en-US" altLang="zh-CN" sz="3200" b="1" i="0" u="none" strike="noStrike" kern="1200" cap="none" spc="0" normalizeH="0" baseline="0" noProof="0" smtClean="0">
                  <a:ln>
                    <a:noFill/>
                  </a:ln>
                  <a:solidFill>
                    <a:schemeClr val="bg1"/>
                  </a:solidFill>
                  <a:effectDag name="">
                    <a:cont type="tree" name="">
                      <a:effect ref="fillLine"/>
                      <a:outerShdw dist="38100" dir="13500000" algn="br">
                        <a:srgbClr val="FFFFFF"/>
                      </a:outerShdw>
                    </a:cont>
                    <a:cont type="tree" name="">
                      <a:effect ref="fillLine"/>
                      <a:outerShdw dist="38100" dir="2700000" algn="tl">
                        <a:srgbClr val="999999"/>
                      </a:outerShdw>
                    </a:cont>
                    <a:effect ref="fillLine"/>
                  </a:effectDag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7198" name="Rectangle 12"/>
              <p:cNvSpPr/>
              <p:nvPr/>
            </p:nvSpPr>
            <p:spPr>
              <a:xfrm>
                <a:off x="1337" y="2115"/>
                <a:ext cx="4128" cy="25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000" b="1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b="1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algn="just" eaLnBrk="1" hangingPunct="1">
                  <a:lnSpc>
                    <a:spcPct val="140000"/>
                  </a:lnSpc>
                  <a:spcBef>
                    <a:spcPct val="0"/>
                  </a:spcBef>
                  <a:buSzTx/>
                </a:pPr>
                <a:r>
                  <a:rPr lang="zh-CN" altLang="en-US" sz="1800" dirty="0">
                    <a:latin typeface="Arial" panose="020B0604020202020204" pitchFamily="34" charset="0"/>
                    <a:ea typeface="宋体" panose="02010600030101010101" pitchFamily="2" charset="-122"/>
                  </a:rPr>
                  <a:t> </a:t>
                </a:r>
                <a:endParaRPr lang="zh-CN" altLang="en-US" sz="180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graphicFrame>
          <p:nvGraphicFramePr>
            <p:cNvPr id="7194" name="Object 13"/>
            <p:cNvGraphicFramePr>
              <a:graphicFrameLocks noChangeAspect="1"/>
            </p:cNvGraphicFramePr>
            <p:nvPr/>
          </p:nvGraphicFramePr>
          <p:xfrm>
            <a:off x="702" y="1661"/>
            <a:ext cx="4401" cy="5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3" name="" r:id="rId3" imgW="5279390" imgH="399415" progId="Word.Document.8">
                    <p:embed/>
                  </p:oleObj>
                </mc:Choice>
                <mc:Fallback>
                  <p:oleObj name="" r:id="rId3" imgW="5279390" imgH="399415" progId="Word.Document.8">
                    <p:embed/>
                    <p:pic>
                      <p:nvPicPr>
                        <p:cNvPr id="0" name="图片 3082"/>
                        <p:cNvPicPr/>
                        <p:nvPr/>
                      </p:nvPicPr>
                      <p:blipFill>
                        <a:blip r:embed="rId4"/>
                        <a:srcRect r="39363"/>
                        <a:stretch>
                          <a:fillRect/>
                        </a:stretch>
                      </p:blipFill>
                      <p:spPr>
                        <a:xfrm>
                          <a:off x="702" y="1661"/>
                          <a:ext cx="4401" cy="54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14"/>
          <p:cNvGrpSpPr/>
          <p:nvPr/>
        </p:nvGrpSpPr>
        <p:grpSpPr>
          <a:xfrm>
            <a:off x="684213" y="3213100"/>
            <a:ext cx="8135937" cy="936625"/>
            <a:chOff x="385" y="2432"/>
            <a:chExt cx="5125" cy="590"/>
          </a:xfrm>
        </p:grpSpPr>
        <p:grpSp>
          <p:nvGrpSpPr>
            <p:cNvPr id="7187" name="Group 15"/>
            <p:cNvGrpSpPr/>
            <p:nvPr/>
          </p:nvGrpSpPr>
          <p:grpSpPr>
            <a:xfrm>
              <a:off x="385" y="2432"/>
              <a:ext cx="5125" cy="590"/>
              <a:chOff x="748" y="2024"/>
              <a:chExt cx="4717" cy="499"/>
            </a:xfrm>
          </p:grpSpPr>
          <p:sp>
            <p:nvSpPr>
              <p:cNvPr id="7189" name="Rectangle 16"/>
              <p:cNvSpPr/>
              <p:nvPr/>
            </p:nvSpPr>
            <p:spPr>
              <a:xfrm>
                <a:off x="803" y="2025"/>
                <a:ext cx="4617" cy="498"/>
              </a:xfrm>
              <a:prstGeom prst="rect">
                <a:avLst/>
              </a:prstGeom>
              <a:solidFill>
                <a:srgbClr val="EAEAEA"/>
              </a:solidFill>
              <a:ln w="9525">
                <a:noFill/>
              </a:ln>
            </p:spPr>
            <p:txBody>
              <a:bodyPr wrap="none" anchor="ctr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000" b="1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b="1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SzTx/>
                </a:pPr>
                <a:endParaRPr lang="zh-CN" altLang="en-US" sz="1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190" name="AutoShape 17"/>
              <p:cNvSpPr/>
              <p:nvPr/>
            </p:nvSpPr>
            <p:spPr>
              <a:xfrm>
                <a:off x="770" y="2024"/>
                <a:ext cx="544" cy="499"/>
              </a:xfrm>
              <a:prstGeom prst="bevel">
                <a:avLst>
                  <a:gd name="adj" fmla="val 12500"/>
                </a:avLst>
              </a:prstGeom>
              <a:solidFill>
                <a:srgbClr val="33CCCC">
                  <a:alpha val="50195"/>
                </a:srgbClr>
              </a:solidFill>
              <a:ln w="9525">
                <a:noFill/>
              </a:ln>
            </p:spPr>
            <p:txBody>
              <a:bodyPr wrap="none" anchor="ctr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000" b="1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b="1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SzTx/>
                </a:pPr>
                <a:endParaRPr lang="zh-CN" altLang="en-US" sz="1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44402" name="Text Box 18"/>
              <p:cNvSpPr txBox="1">
                <a:spLocks noChangeArrowheads="1"/>
              </p:cNvSpPr>
              <p:nvPr/>
            </p:nvSpPr>
            <p:spPr bwMode="auto">
              <a:xfrm>
                <a:off x="748" y="2113"/>
                <a:ext cx="566" cy="31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3200" b="1" i="0" u="none" strike="noStrike" kern="1200" cap="none" spc="0" normalizeH="0" baseline="0" noProof="0" smtClean="0">
                    <a:ln>
                      <a:noFill/>
                    </a:ln>
                    <a:solidFill>
                      <a:schemeClr val="bg1"/>
                    </a:solidFill>
                    <a:effectDag name="">
                      <a:cont type="tree" name="">
                        <a:effect ref="fillLine"/>
                        <a:outerShdw dist="38100" dir="13500000" algn="br">
                          <a:srgbClr val="FFFFFF"/>
                        </a:outerShdw>
                      </a:cont>
                      <a:cont type="tree" name="">
                        <a:effect ref="fillLine"/>
                        <a:outerShdw dist="38100" dir="2700000" algn="tl">
                          <a:srgbClr val="999999"/>
                        </a:outerShdw>
                      </a:cont>
                      <a:effect ref="fillLine"/>
                    </a:effectDag>
                    <a:uLnTx/>
                    <a:uFillTx/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rPr>
                  <a:t>2</a:t>
                </a:r>
                <a:endParaRPr kumimoji="0" lang="en-US" altLang="zh-CN" sz="3200" b="1" i="0" u="none" strike="noStrike" kern="1200" cap="none" spc="0" normalizeH="0" baseline="0" noProof="0" smtClean="0">
                  <a:ln>
                    <a:noFill/>
                  </a:ln>
                  <a:solidFill>
                    <a:schemeClr val="bg1"/>
                  </a:solidFill>
                  <a:effectDag name="">
                    <a:cont type="tree" name="">
                      <a:effect ref="fillLine"/>
                      <a:outerShdw dist="38100" dir="13500000" algn="br">
                        <a:srgbClr val="FFFFFF"/>
                      </a:outerShdw>
                    </a:cont>
                    <a:cont type="tree" name="">
                      <a:effect ref="fillLine"/>
                      <a:outerShdw dist="38100" dir="2700000" algn="tl">
                        <a:srgbClr val="999999"/>
                      </a:outerShdw>
                    </a:cont>
                    <a:effect ref="fillLine"/>
                  </a:effectDag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7192" name="Rectangle 19"/>
              <p:cNvSpPr/>
              <p:nvPr/>
            </p:nvSpPr>
            <p:spPr>
              <a:xfrm>
                <a:off x="1337" y="2115"/>
                <a:ext cx="4128" cy="25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000" b="1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b="1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algn="just" eaLnBrk="1" hangingPunct="1">
                  <a:lnSpc>
                    <a:spcPct val="140000"/>
                  </a:lnSpc>
                  <a:spcBef>
                    <a:spcPct val="0"/>
                  </a:spcBef>
                  <a:buSzTx/>
                </a:pPr>
                <a:r>
                  <a:rPr lang="zh-CN" altLang="en-US" sz="1800" dirty="0">
                    <a:latin typeface="Arial" panose="020B0604020202020204" pitchFamily="34" charset="0"/>
                    <a:ea typeface="宋体" panose="02010600030101010101" pitchFamily="2" charset="-122"/>
                  </a:rPr>
                  <a:t> </a:t>
                </a:r>
                <a:endParaRPr lang="zh-CN" altLang="en-US" sz="180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graphicFrame>
          <p:nvGraphicFramePr>
            <p:cNvPr id="7188" name="Object 20"/>
            <p:cNvGraphicFramePr>
              <a:graphicFrameLocks noChangeAspect="1"/>
            </p:cNvGraphicFramePr>
            <p:nvPr/>
          </p:nvGraphicFramePr>
          <p:xfrm>
            <a:off x="1111" y="2614"/>
            <a:ext cx="4083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8" name="" r:id="rId5" imgW="5279390" imgH="201295" progId="Word.Document.8">
                    <p:embed/>
                  </p:oleObj>
                </mc:Choice>
                <mc:Fallback>
                  <p:oleObj name="" r:id="rId5" imgW="5279390" imgH="201295" progId="Word.Document.8">
                    <p:embed/>
                    <p:pic>
                      <p:nvPicPr>
                        <p:cNvPr id="0" name="图片 3077"/>
                        <p:cNvPicPr/>
                        <p:nvPr/>
                      </p:nvPicPr>
                      <p:blipFill>
                        <a:blip r:embed="rId6"/>
                        <a:srcRect r="50653" b="11974"/>
                        <a:stretch>
                          <a:fillRect/>
                        </a:stretch>
                      </p:blipFill>
                      <p:spPr>
                        <a:xfrm>
                          <a:off x="1111" y="2614"/>
                          <a:ext cx="4083" cy="27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" name="Group 21"/>
          <p:cNvGrpSpPr/>
          <p:nvPr/>
        </p:nvGrpSpPr>
        <p:grpSpPr>
          <a:xfrm>
            <a:off x="684213" y="4437063"/>
            <a:ext cx="8135937" cy="1368425"/>
            <a:chOff x="385" y="3339"/>
            <a:chExt cx="5125" cy="862"/>
          </a:xfrm>
        </p:grpSpPr>
        <p:grpSp>
          <p:nvGrpSpPr>
            <p:cNvPr id="7181" name="Group 22"/>
            <p:cNvGrpSpPr/>
            <p:nvPr/>
          </p:nvGrpSpPr>
          <p:grpSpPr>
            <a:xfrm>
              <a:off x="385" y="3339"/>
              <a:ext cx="5125" cy="725"/>
              <a:chOff x="748" y="2024"/>
              <a:chExt cx="4717" cy="499"/>
            </a:xfrm>
          </p:grpSpPr>
          <p:sp>
            <p:nvSpPr>
              <p:cNvPr id="7183" name="Rectangle 23"/>
              <p:cNvSpPr/>
              <p:nvPr/>
            </p:nvSpPr>
            <p:spPr>
              <a:xfrm>
                <a:off x="803" y="2025"/>
                <a:ext cx="4617" cy="498"/>
              </a:xfrm>
              <a:prstGeom prst="rect">
                <a:avLst/>
              </a:prstGeom>
              <a:solidFill>
                <a:srgbClr val="EAEAEA"/>
              </a:solidFill>
              <a:ln w="9525">
                <a:noFill/>
              </a:ln>
            </p:spPr>
            <p:txBody>
              <a:bodyPr wrap="none" anchor="ctr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000" b="1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b="1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SzTx/>
                </a:pPr>
                <a:endParaRPr lang="zh-CN" altLang="en-US" sz="1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184" name="AutoShape 24"/>
              <p:cNvSpPr/>
              <p:nvPr/>
            </p:nvSpPr>
            <p:spPr>
              <a:xfrm>
                <a:off x="770" y="2024"/>
                <a:ext cx="544" cy="499"/>
              </a:xfrm>
              <a:prstGeom prst="bevel">
                <a:avLst>
                  <a:gd name="adj" fmla="val 12500"/>
                </a:avLst>
              </a:prstGeom>
              <a:solidFill>
                <a:srgbClr val="33CCCC">
                  <a:alpha val="50195"/>
                </a:srgbClr>
              </a:solidFill>
              <a:ln w="9525">
                <a:noFill/>
              </a:ln>
            </p:spPr>
            <p:txBody>
              <a:bodyPr wrap="none" anchor="ctr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000" b="1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b="1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SzTx/>
                </a:pPr>
                <a:endParaRPr lang="zh-CN" altLang="en-US" sz="1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44409" name="Text Box 25"/>
              <p:cNvSpPr txBox="1">
                <a:spLocks noChangeArrowheads="1"/>
              </p:cNvSpPr>
              <p:nvPr/>
            </p:nvSpPr>
            <p:spPr bwMode="auto">
              <a:xfrm>
                <a:off x="748" y="2113"/>
                <a:ext cx="566" cy="251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3200" b="1" i="0" u="none" strike="noStrike" kern="1200" cap="none" spc="0" normalizeH="0" baseline="0" noProof="0" smtClean="0">
                    <a:ln>
                      <a:noFill/>
                    </a:ln>
                    <a:solidFill>
                      <a:schemeClr val="bg1"/>
                    </a:solidFill>
                    <a:effectDag name="">
                      <a:cont type="tree" name="">
                        <a:effect ref="fillLine"/>
                        <a:outerShdw dist="38100" dir="13500000" algn="br">
                          <a:srgbClr val="FFFFFF"/>
                        </a:outerShdw>
                      </a:cont>
                      <a:cont type="tree" name="">
                        <a:effect ref="fillLine"/>
                        <a:outerShdw dist="38100" dir="2700000" algn="tl">
                          <a:srgbClr val="999999"/>
                        </a:outerShdw>
                      </a:cont>
                      <a:effect ref="fillLine"/>
                    </a:effectDag>
                    <a:uLnTx/>
                    <a:uFillTx/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rPr>
                  <a:t>3</a:t>
                </a:r>
                <a:endParaRPr kumimoji="0" lang="en-US" altLang="zh-CN" sz="3200" b="1" i="0" u="none" strike="noStrike" kern="1200" cap="none" spc="0" normalizeH="0" baseline="0" noProof="0" smtClean="0">
                  <a:ln>
                    <a:noFill/>
                  </a:ln>
                  <a:solidFill>
                    <a:schemeClr val="bg1"/>
                  </a:solidFill>
                  <a:effectDag name="">
                    <a:cont type="tree" name="">
                      <a:effect ref="fillLine"/>
                      <a:outerShdw dist="38100" dir="13500000" algn="br">
                        <a:srgbClr val="FFFFFF"/>
                      </a:outerShdw>
                    </a:cont>
                    <a:cont type="tree" name="">
                      <a:effect ref="fillLine"/>
                      <a:outerShdw dist="38100" dir="2700000" algn="tl">
                        <a:srgbClr val="999999"/>
                      </a:outerShdw>
                    </a:cont>
                    <a:effect ref="fillLine"/>
                  </a:effectDag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7186" name="Rectangle 26"/>
              <p:cNvSpPr/>
              <p:nvPr/>
            </p:nvSpPr>
            <p:spPr>
              <a:xfrm>
                <a:off x="1337" y="2115"/>
                <a:ext cx="4128" cy="206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000" b="1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b="1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algn="just" eaLnBrk="1" hangingPunct="1">
                  <a:lnSpc>
                    <a:spcPct val="140000"/>
                  </a:lnSpc>
                  <a:spcBef>
                    <a:spcPct val="0"/>
                  </a:spcBef>
                  <a:buSzTx/>
                </a:pPr>
                <a:r>
                  <a:rPr lang="zh-CN" altLang="en-US" sz="1800" dirty="0">
                    <a:latin typeface="Arial" panose="020B0604020202020204" pitchFamily="34" charset="0"/>
                    <a:ea typeface="宋体" panose="02010600030101010101" pitchFamily="2" charset="-122"/>
                  </a:rPr>
                  <a:t> </a:t>
                </a:r>
                <a:endParaRPr lang="zh-CN" altLang="en-US" sz="180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graphicFrame>
          <p:nvGraphicFramePr>
            <p:cNvPr id="7182" name="Object 27"/>
            <p:cNvGraphicFramePr>
              <a:graphicFrameLocks noChangeAspect="1"/>
            </p:cNvGraphicFramePr>
            <p:nvPr/>
          </p:nvGraphicFramePr>
          <p:xfrm>
            <a:off x="1292" y="3340"/>
            <a:ext cx="3765" cy="8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7" name="" r:id="rId7" imgW="5279390" imgH="682625" progId="Word.Document.8">
                    <p:embed/>
                  </p:oleObj>
                </mc:Choice>
                <mc:Fallback>
                  <p:oleObj name="" r:id="rId7" imgW="5279390" imgH="682625" progId="Word.Document.8">
                    <p:embed/>
                    <p:pic>
                      <p:nvPicPr>
                        <p:cNvPr id="0" name="图片 3076"/>
                        <p:cNvPicPr/>
                        <p:nvPr/>
                      </p:nvPicPr>
                      <p:blipFill>
                        <a:blip r:embed="rId8"/>
                        <a:srcRect r="48761"/>
                        <a:stretch>
                          <a:fillRect/>
                        </a:stretch>
                      </p:blipFill>
                      <p:spPr>
                        <a:xfrm>
                          <a:off x="1292" y="3340"/>
                          <a:ext cx="3765" cy="86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j-cs"/>
              </a:rPr>
              <a:t>巩固知识  典型例题</a:t>
            </a:r>
            <a:endParaRPr kumimoji="0" lang="en-US" altLang="zh-CN" sz="3600" b="0" i="0" u="none" strike="noStrike" kern="0" cap="none" spc="0" normalizeH="0" baseline="0" noProof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楷体_GB2312" pitchFamily="49" charset="-122"/>
              <a:ea typeface="楷体_GB2312" pitchFamily="49" charset="-122"/>
              <a:cs typeface="+mj-cs"/>
            </a:endParaRPr>
          </a:p>
        </p:txBody>
      </p:sp>
      <p:grpSp>
        <p:nvGrpSpPr>
          <p:cNvPr id="8195" name="Group 83"/>
          <p:cNvGrpSpPr/>
          <p:nvPr/>
        </p:nvGrpSpPr>
        <p:grpSpPr>
          <a:xfrm>
            <a:off x="1403350" y="908050"/>
            <a:ext cx="5905500" cy="1512888"/>
            <a:chOff x="884" y="572"/>
            <a:chExt cx="3720" cy="953"/>
          </a:xfrm>
        </p:grpSpPr>
        <p:sp>
          <p:nvSpPr>
            <p:cNvPr id="8203" name="Rectangle 64"/>
            <p:cNvSpPr/>
            <p:nvPr/>
          </p:nvSpPr>
          <p:spPr>
            <a:xfrm>
              <a:off x="884" y="572"/>
              <a:ext cx="3720" cy="953"/>
            </a:xfrm>
            <a:prstGeom prst="rect">
              <a:avLst/>
            </a:prstGeom>
            <a:solidFill>
              <a:schemeClr val="bg1"/>
            </a:solidFill>
            <a:ln w="38100" cap="flat" cmpd="sng">
              <a:solidFill>
                <a:srgbClr val="5AABCC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35921" dir="2699999" algn="ctr" rotWithShape="0">
                <a:schemeClr val="bg2"/>
              </a:outerShdw>
            </a:effectLst>
          </p:spPr>
          <p:txBody>
            <a:bodyPr wrap="none" anchor="ctr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2400" b="1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2000" b="1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b="1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1600" b="1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1600" b="1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algn="ctr" eaLnBrk="1" hangingPunct="1">
                <a:spcBef>
                  <a:spcPct val="0"/>
                </a:spcBef>
                <a:buSzTx/>
              </a:pPr>
              <a:r>
                <a:rPr lang="zh-CN" altLang="en-US" dirty="0">
                  <a:solidFill>
                    <a:srgbClr val="5AABCC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 </a:t>
              </a:r>
              <a:endParaRPr lang="zh-CN" altLang="en-US" dirty="0">
                <a:solidFill>
                  <a:srgbClr val="5AABCC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graphicFrame>
          <p:nvGraphicFramePr>
            <p:cNvPr id="8204" name="Object 67"/>
            <p:cNvGraphicFramePr>
              <a:graphicFrameLocks noChangeAspect="1"/>
            </p:cNvGraphicFramePr>
            <p:nvPr/>
          </p:nvGraphicFramePr>
          <p:xfrm>
            <a:off x="1020" y="698"/>
            <a:ext cx="3265" cy="8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4" name="" r:id="rId2" imgW="5276215" imgH="722630" progId="Word.Document.8">
                    <p:embed/>
                  </p:oleObj>
                </mc:Choice>
                <mc:Fallback>
                  <p:oleObj name="" r:id="rId2" imgW="5276215" imgH="722630" progId="Word.Document.8">
                    <p:embed/>
                    <p:pic>
                      <p:nvPicPr>
                        <p:cNvPr id="0" name="图片 3083"/>
                        <p:cNvPicPr/>
                        <p:nvPr/>
                      </p:nvPicPr>
                      <p:blipFill>
                        <a:blip r:embed="rId3"/>
                        <a:srcRect r="46077"/>
                        <a:stretch>
                          <a:fillRect/>
                        </a:stretch>
                      </p:blipFill>
                      <p:spPr>
                        <a:xfrm>
                          <a:off x="1020" y="698"/>
                          <a:ext cx="3265" cy="82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77"/>
          <p:cNvGrpSpPr/>
          <p:nvPr/>
        </p:nvGrpSpPr>
        <p:grpSpPr>
          <a:xfrm>
            <a:off x="1042988" y="2852738"/>
            <a:ext cx="6986587" cy="2016125"/>
            <a:chOff x="657" y="1706"/>
            <a:chExt cx="4401" cy="1270"/>
          </a:xfrm>
        </p:grpSpPr>
        <p:sp>
          <p:nvSpPr>
            <p:cNvPr id="8200" name="Rectangle 35"/>
            <p:cNvSpPr/>
            <p:nvPr/>
          </p:nvSpPr>
          <p:spPr>
            <a:xfrm>
              <a:off x="657" y="1706"/>
              <a:ext cx="4355" cy="1224"/>
            </a:xfrm>
            <a:prstGeom prst="rect">
              <a:avLst/>
            </a:prstGeom>
            <a:solidFill>
              <a:schemeClr val="bg1"/>
            </a:solidFill>
            <a:ln w="38100" cap="flat" cmpd="sng">
              <a:solidFill>
                <a:srgbClr val="009999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35921" dir="2699999" algn="ctr" rotWithShape="0">
                <a:schemeClr val="bg2"/>
              </a:outerShdw>
            </a:effectLst>
          </p:spPr>
          <p:txBody>
            <a:bodyPr wrap="none" anchor="ctr"/>
            <a:p>
              <a:pPr algn="ctr"/>
              <a:endParaRPr lang="zh-CN" altLang="en-US" sz="2400" b="1" dirty="0">
                <a:solidFill>
                  <a:srgbClr val="009999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8201" name="Rectangle 41"/>
            <p:cNvSpPr/>
            <p:nvPr/>
          </p:nvSpPr>
          <p:spPr>
            <a:xfrm>
              <a:off x="748" y="1797"/>
              <a:ext cx="4310" cy="334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2400" b="1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2000" b="1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b="1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1600" b="1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1600" b="1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algn="just" eaLnBrk="1" hangingPunct="1">
                <a:lnSpc>
                  <a:spcPct val="160000"/>
                </a:lnSpc>
                <a:spcBef>
                  <a:spcPct val="0"/>
                </a:spcBef>
                <a:buSzTx/>
              </a:pPr>
              <a:r>
                <a:rPr lang="zh-CN" altLang="en-US" sz="1800" dirty="0">
                  <a:latin typeface="Arial" panose="020B0604020202020204" pitchFamily="34" charset="0"/>
                  <a:ea typeface="宋体" panose="02010600030101010101" pitchFamily="2" charset="-122"/>
                </a:rPr>
                <a:t>分析    </a:t>
              </a:r>
              <a:r>
                <a:rPr lang="zh-CN" altLang="en-US" sz="1800" b="0" dirty="0">
                  <a:latin typeface="Arial" panose="020B0604020202020204" pitchFamily="34" charset="0"/>
                  <a:ea typeface="宋体" panose="02010600030101010101" pitchFamily="2" charset="-122"/>
                </a:rPr>
                <a:t>判定指数函数单调性的关键在于判断底</a:t>
              </a:r>
              <a:r>
                <a:rPr lang="en-US" altLang="zh-CN" sz="1800" b="0" i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r>
                <a:rPr lang="zh-CN" altLang="en-US" sz="1800" b="0" dirty="0">
                  <a:latin typeface="Arial" panose="020B0604020202020204" pitchFamily="34" charset="0"/>
                  <a:ea typeface="宋体" panose="02010600030101010101" pitchFamily="2" charset="-122"/>
                </a:rPr>
                <a:t>的情况：</a:t>
              </a:r>
              <a:endParaRPr lang="en-US" altLang="zh-CN" sz="1800" b="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graphicFrame>
          <p:nvGraphicFramePr>
            <p:cNvPr id="8202" name="Object 75"/>
            <p:cNvGraphicFramePr>
              <a:graphicFrameLocks noChangeAspect="1"/>
            </p:cNvGraphicFramePr>
            <p:nvPr/>
          </p:nvGraphicFramePr>
          <p:xfrm>
            <a:off x="1246" y="2226"/>
            <a:ext cx="3448" cy="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5" name="" r:id="rId4" imgW="5279390" imgH="682625" progId="Word.Document.8">
                    <p:embed/>
                  </p:oleObj>
                </mc:Choice>
                <mc:Fallback>
                  <p:oleObj name="" r:id="rId4" imgW="5279390" imgH="682625" progId="Word.Document.8">
                    <p:embed/>
                    <p:pic>
                      <p:nvPicPr>
                        <p:cNvPr id="0" name="图片 3084"/>
                        <p:cNvPicPr/>
                        <p:nvPr/>
                      </p:nvPicPr>
                      <p:blipFill>
                        <a:blip r:embed="rId5"/>
                        <a:srcRect r="48761"/>
                        <a:stretch>
                          <a:fillRect/>
                        </a:stretch>
                      </p:blipFill>
                      <p:spPr>
                        <a:xfrm>
                          <a:off x="1246" y="2226"/>
                          <a:ext cx="3448" cy="75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79"/>
          <p:cNvGrpSpPr/>
          <p:nvPr/>
        </p:nvGrpSpPr>
        <p:grpSpPr>
          <a:xfrm>
            <a:off x="3060700" y="5235575"/>
            <a:ext cx="2232025" cy="569913"/>
            <a:chOff x="816" y="2304"/>
            <a:chExt cx="1440" cy="448"/>
          </a:xfrm>
        </p:grpSpPr>
        <p:sp>
          <p:nvSpPr>
            <p:cNvPr id="8198" name="Freeform 80"/>
            <p:cNvSpPr/>
            <p:nvPr/>
          </p:nvSpPr>
          <p:spPr>
            <a:xfrm>
              <a:off x="901" y="2562"/>
              <a:ext cx="1270" cy="190"/>
            </a:xfrm>
            <a:custGeom>
              <a:avLst/>
              <a:gdLst>
                <a:gd name="txL" fmla="*/ 0 w 1120"/>
                <a:gd name="txT" fmla="*/ 0 h 252"/>
                <a:gd name="txR" fmla="*/ 1120 w 1120"/>
                <a:gd name="txB" fmla="*/ 252 h 252"/>
              </a:gdLst>
              <a:ahLst/>
              <a:cxnLst>
                <a:cxn ang="0">
                  <a:pos x="1270" y="190"/>
                </a:cxn>
                <a:cxn ang="0">
                  <a:pos x="1265" y="188"/>
                </a:cxn>
                <a:cxn ang="0">
                  <a:pos x="1247" y="185"/>
                </a:cxn>
                <a:cxn ang="0">
                  <a:pos x="1218" y="181"/>
                </a:cxn>
                <a:cxn ang="0">
                  <a:pos x="1177" y="175"/>
                </a:cxn>
                <a:cxn ang="0">
                  <a:pos x="1125" y="167"/>
                </a:cxn>
                <a:cxn ang="0">
                  <a:pos x="1064" y="160"/>
                </a:cxn>
                <a:cxn ang="0">
                  <a:pos x="993" y="154"/>
                </a:cxn>
                <a:cxn ang="0">
                  <a:pos x="914" y="148"/>
                </a:cxn>
                <a:cxn ang="0">
                  <a:pos x="828" y="143"/>
                </a:cxn>
                <a:cxn ang="0">
                  <a:pos x="733" y="139"/>
                </a:cxn>
                <a:cxn ang="0">
                  <a:pos x="630" y="139"/>
                </a:cxn>
                <a:cxn ang="0">
                  <a:pos x="528" y="139"/>
                </a:cxn>
                <a:cxn ang="0">
                  <a:pos x="435" y="143"/>
                </a:cxn>
                <a:cxn ang="0">
                  <a:pos x="349" y="148"/>
                </a:cxn>
                <a:cxn ang="0">
                  <a:pos x="270" y="154"/>
                </a:cxn>
                <a:cxn ang="0">
                  <a:pos x="202" y="160"/>
                </a:cxn>
                <a:cxn ang="0">
                  <a:pos x="143" y="167"/>
                </a:cxn>
                <a:cxn ang="0">
                  <a:pos x="93" y="175"/>
                </a:cxn>
                <a:cxn ang="0">
                  <a:pos x="52" y="181"/>
                </a:cxn>
                <a:cxn ang="0">
                  <a:pos x="23" y="185"/>
                </a:cxn>
                <a:cxn ang="0">
                  <a:pos x="7" y="188"/>
                </a:cxn>
                <a:cxn ang="0">
                  <a:pos x="0" y="190"/>
                </a:cxn>
                <a:cxn ang="0">
                  <a:pos x="0" y="47"/>
                </a:cxn>
                <a:cxn ang="0">
                  <a:pos x="635" y="0"/>
                </a:cxn>
                <a:cxn ang="0">
                  <a:pos x="1270" y="47"/>
                </a:cxn>
                <a:cxn ang="0">
                  <a:pos x="1270" y="190"/>
                </a:cxn>
                <a:cxn ang="0">
                  <a:pos x="1270" y="190"/>
                </a:cxn>
              </a:cxnLst>
              <a:rect l="txL" t="txT" r="txR" b="txB"/>
              <a:pathLst>
                <a:path w="1120" h="252">
                  <a:moveTo>
                    <a:pt x="1120" y="252"/>
                  </a:moveTo>
                  <a:lnTo>
                    <a:pt x="1116" y="250"/>
                  </a:lnTo>
                  <a:lnTo>
                    <a:pt x="1100" y="246"/>
                  </a:lnTo>
                  <a:lnTo>
                    <a:pt x="1074" y="240"/>
                  </a:lnTo>
                  <a:lnTo>
                    <a:pt x="1038" y="232"/>
                  </a:lnTo>
                  <a:lnTo>
                    <a:pt x="992" y="222"/>
                  </a:lnTo>
                  <a:lnTo>
                    <a:pt x="938" y="212"/>
                  </a:lnTo>
                  <a:lnTo>
                    <a:pt x="876" y="204"/>
                  </a:lnTo>
                  <a:lnTo>
                    <a:pt x="806" y="196"/>
                  </a:lnTo>
                  <a:lnTo>
                    <a:pt x="730" y="190"/>
                  </a:lnTo>
                  <a:lnTo>
                    <a:pt x="646" y="184"/>
                  </a:lnTo>
                  <a:lnTo>
                    <a:pt x="556" y="184"/>
                  </a:lnTo>
                  <a:lnTo>
                    <a:pt x="466" y="184"/>
                  </a:lnTo>
                  <a:lnTo>
                    <a:pt x="384" y="190"/>
                  </a:lnTo>
                  <a:lnTo>
                    <a:pt x="308" y="196"/>
                  </a:lnTo>
                  <a:lnTo>
                    <a:pt x="238" y="204"/>
                  </a:lnTo>
                  <a:lnTo>
                    <a:pt x="178" y="212"/>
                  </a:lnTo>
                  <a:lnTo>
                    <a:pt x="126" y="222"/>
                  </a:lnTo>
                  <a:lnTo>
                    <a:pt x="82" y="232"/>
                  </a:lnTo>
                  <a:lnTo>
                    <a:pt x="46" y="240"/>
                  </a:lnTo>
                  <a:lnTo>
                    <a:pt x="20" y="246"/>
                  </a:lnTo>
                  <a:lnTo>
                    <a:pt x="6" y="250"/>
                  </a:lnTo>
                  <a:lnTo>
                    <a:pt x="0" y="252"/>
                  </a:lnTo>
                  <a:lnTo>
                    <a:pt x="0" y="62"/>
                  </a:lnTo>
                  <a:lnTo>
                    <a:pt x="560" y="0"/>
                  </a:lnTo>
                  <a:lnTo>
                    <a:pt x="1120" y="62"/>
                  </a:lnTo>
                  <a:lnTo>
                    <a:pt x="1120" y="252"/>
                  </a:lnTo>
                  <a:close/>
                </a:path>
              </a:pathLst>
            </a:custGeom>
            <a:solidFill>
              <a:srgbClr val="969696">
                <a:alpha val="100000"/>
              </a:srgb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94289" name="Rectangle 81"/>
            <p:cNvSpPr>
              <a:spLocks noChangeArrowheads="1"/>
            </p:cNvSpPr>
            <p:nvPr/>
          </p:nvSpPr>
          <p:spPr bwMode="gray">
            <a:xfrm>
              <a:off x="816" y="2304"/>
              <a:ext cx="1440" cy="393"/>
            </a:xfrm>
            <a:prstGeom prst="rect">
              <a:avLst/>
            </a:prstGeom>
            <a:gradFill rotWithShape="1">
              <a:gsLst>
                <a:gs pos="0">
                  <a:srgbClr val="33CCCC">
                    <a:gamma/>
                    <a:tint val="51373"/>
                    <a:invGamma/>
                  </a:srgbClr>
                </a:gs>
                <a:gs pos="100000">
                  <a:srgbClr val="33CCCC"/>
                </a:gs>
              </a:gsLst>
              <a:lin ang="270000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 尝 试 解 决 </a:t>
              </a:r>
              <a:endPara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j-cs"/>
              </a:rPr>
              <a:t>巩固知识  典型例题</a:t>
            </a:r>
            <a:endParaRPr kumimoji="0" lang="en-US" altLang="zh-CN" sz="3600" b="0" i="0" u="none" strike="noStrike" kern="0" cap="none" spc="0" normalizeH="0" baseline="0" noProof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楷体_GB2312" pitchFamily="49" charset="-122"/>
              <a:ea typeface="楷体_GB2312" pitchFamily="49" charset="-122"/>
              <a:cs typeface="+mj-cs"/>
            </a:endParaRPr>
          </a:p>
        </p:txBody>
      </p:sp>
      <p:grpSp>
        <p:nvGrpSpPr>
          <p:cNvPr id="9219" name="Group 3"/>
          <p:cNvGrpSpPr/>
          <p:nvPr/>
        </p:nvGrpSpPr>
        <p:grpSpPr>
          <a:xfrm>
            <a:off x="1403350" y="908050"/>
            <a:ext cx="5976938" cy="1512888"/>
            <a:chOff x="884" y="572"/>
            <a:chExt cx="3765" cy="953"/>
          </a:xfrm>
        </p:grpSpPr>
        <p:sp>
          <p:nvSpPr>
            <p:cNvPr id="9229" name="Rectangle 4"/>
            <p:cNvSpPr/>
            <p:nvPr/>
          </p:nvSpPr>
          <p:spPr>
            <a:xfrm>
              <a:off x="884" y="572"/>
              <a:ext cx="3720" cy="953"/>
            </a:xfrm>
            <a:prstGeom prst="rect">
              <a:avLst/>
            </a:prstGeom>
            <a:solidFill>
              <a:schemeClr val="bg1"/>
            </a:solidFill>
            <a:ln w="38100" cap="flat" cmpd="sng">
              <a:solidFill>
                <a:srgbClr val="5AABCC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35921" dir="2699999" algn="ctr" rotWithShape="0">
                <a:schemeClr val="bg2"/>
              </a:outerShdw>
            </a:effectLst>
          </p:spPr>
          <p:txBody>
            <a:bodyPr wrap="none" anchor="ctr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2400" b="1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2000" b="1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b="1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1600" b="1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1600" b="1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algn="ctr" eaLnBrk="1" hangingPunct="1">
                <a:spcBef>
                  <a:spcPct val="0"/>
                </a:spcBef>
                <a:buSzTx/>
              </a:pPr>
              <a:r>
                <a:rPr lang="zh-CN" altLang="en-US" dirty="0">
                  <a:solidFill>
                    <a:srgbClr val="5AABCC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 </a:t>
              </a:r>
              <a:endParaRPr lang="zh-CN" altLang="en-US" dirty="0">
                <a:solidFill>
                  <a:srgbClr val="5AABCC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graphicFrame>
          <p:nvGraphicFramePr>
            <p:cNvPr id="9230" name="Object 5"/>
            <p:cNvGraphicFramePr>
              <a:graphicFrameLocks noChangeAspect="1"/>
            </p:cNvGraphicFramePr>
            <p:nvPr/>
          </p:nvGraphicFramePr>
          <p:xfrm>
            <a:off x="975" y="699"/>
            <a:ext cx="3674" cy="7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6" name="" r:id="rId1" imgW="5276215" imgH="597535" progId="Word.Document.8">
                    <p:embed/>
                  </p:oleObj>
                </mc:Choice>
                <mc:Fallback>
                  <p:oleObj name="" r:id="rId1" imgW="5276215" imgH="597535" progId="Word.Document.8">
                    <p:embed/>
                    <p:pic>
                      <p:nvPicPr>
                        <p:cNvPr id="0" name="图片 3085"/>
                        <p:cNvPicPr/>
                        <p:nvPr/>
                      </p:nvPicPr>
                      <p:blipFill>
                        <a:blip r:embed="rId2"/>
                        <a:srcRect r="43755"/>
                        <a:stretch>
                          <a:fillRect/>
                        </a:stretch>
                      </p:blipFill>
                      <p:spPr>
                        <a:xfrm>
                          <a:off x="975" y="699"/>
                          <a:ext cx="3674" cy="73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6"/>
          <p:cNvGrpSpPr/>
          <p:nvPr/>
        </p:nvGrpSpPr>
        <p:grpSpPr>
          <a:xfrm>
            <a:off x="3059113" y="4581525"/>
            <a:ext cx="2232025" cy="569913"/>
            <a:chOff x="816" y="2304"/>
            <a:chExt cx="1440" cy="448"/>
          </a:xfrm>
        </p:grpSpPr>
        <p:sp>
          <p:nvSpPr>
            <p:cNvPr id="9227" name="Freeform 7"/>
            <p:cNvSpPr/>
            <p:nvPr/>
          </p:nvSpPr>
          <p:spPr>
            <a:xfrm>
              <a:off x="901" y="2562"/>
              <a:ext cx="1270" cy="190"/>
            </a:xfrm>
            <a:custGeom>
              <a:avLst/>
              <a:gdLst>
                <a:gd name="txL" fmla="*/ 0 w 1120"/>
                <a:gd name="txT" fmla="*/ 0 h 252"/>
                <a:gd name="txR" fmla="*/ 1120 w 1120"/>
                <a:gd name="txB" fmla="*/ 252 h 252"/>
              </a:gdLst>
              <a:ahLst/>
              <a:cxnLst>
                <a:cxn ang="0">
                  <a:pos x="1270" y="190"/>
                </a:cxn>
                <a:cxn ang="0">
                  <a:pos x="1265" y="188"/>
                </a:cxn>
                <a:cxn ang="0">
                  <a:pos x="1247" y="185"/>
                </a:cxn>
                <a:cxn ang="0">
                  <a:pos x="1218" y="181"/>
                </a:cxn>
                <a:cxn ang="0">
                  <a:pos x="1177" y="175"/>
                </a:cxn>
                <a:cxn ang="0">
                  <a:pos x="1125" y="167"/>
                </a:cxn>
                <a:cxn ang="0">
                  <a:pos x="1064" y="160"/>
                </a:cxn>
                <a:cxn ang="0">
                  <a:pos x="993" y="154"/>
                </a:cxn>
                <a:cxn ang="0">
                  <a:pos x="914" y="148"/>
                </a:cxn>
                <a:cxn ang="0">
                  <a:pos x="828" y="143"/>
                </a:cxn>
                <a:cxn ang="0">
                  <a:pos x="733" y="139"/>
                </a:cxn>
                <a:cxn ang="0">
                  <a:pos x="630" y="139"/>
                </a:cxn>
                <a:cxn ang="0">
                  <a:pos x="528" y="139"/>
                </a:cxn>
                <a:cxn ang="0">
                  <a:pos x="435" y="143"/>
                </a:cxn>
                <a:cxn ang="0">
                  <a:pos x="349" y="148"/>
                </a:cxn>
                <a:cxn ang="0">
                  <a:pos x="270" y="154"/>
                </a:cxn>
                <a:cxn ang="0">
                  <a:pos x="202" y="160"/>
                </a:cxn>
                <a:cxn ang="0">
                  <a:pos x="143" y="167"/>
                </a:cxn>
                <a:cxn ang="0">
                  <a:pos x="93" y="175"/>
                </a:cxn>
                <a:cxn ang="0">
                  <a:pos x="52" y="181"/>
                </a:cxn>
                <a:cxn ang="0">
                  <a:pos x="23" y="185"/>
                </a:cxn>
                <a:cxn ang="0">
                  <a:pos x="7" y="188"/>
                </a:cxn>
                <a:cxn ang="0">
                  <a:pos x="0" y="190"/>
                </a:cxn>
                <a:cxn ang="0">
                  <a:pos x="0" y="47"/>
                </a:cxn>
                <a:cxn ang="0">
                  <a:pos x="635" y="0"/>
                </a:cxn>
                <a:cxn ang="0">
                  <a:pos x="1270" y="47"/>
                </a:cxn>
                <a:cxn ang="0">
                  <a:pos x="1270" y="190"/>
                </a:cxn>
                <a:cxn ang="0">
                  <a:pos x="1270" y="190"/>
                </a:cxn>
              </a:cxnLst>
              <a:rect l="txL" t="txT" r="txR" b="txB"/>
              <a:pathLst>
                <a:path w="1120" h="252">
                  <a:moveTo>
                    <a:pt x="1120" y="252"/>
                  </a:moveTo>
                  <a:lnTo>
                    <a:pt x="1116" y="250"/>
                  </a:lnTo>
                  <a:lnTo>
                    <a:pt x="1100" y="246"/>
                  </a:lnTo>
                  <a:lnTo>
                    <a:pt x="1074" y="240"/>
                  </a:lnTo>
                  <a:lnTo>
                    <a:pt x="1038" y="232"/>
                  </a:lnTo>
                  <a:lnTo>
                    <a:pt x="992" y="222"/>
                  </a:lnTo>
                  <a:lnTo>
                    <a:pt x="938" y="212"/>
                  </a:lnTo>
                  <a:lnTo>
                    <a:pt x="876" y="204"/>
                  </a:lnTo>
                  <a:lnTo>
                    <a:pt x="806" y="196"/>
                  </a:lnTo>
                  <a:lnTo>
                    <a:pt x="730" y="190"/>
                  </a:lnTo>
                  <a:lnTo>
                    <a:pt x="646" y="184"/>
                  </a:lnTo>
                  <a:lnTo>
                    <a:pt x="556" y="184"/>
                  </a:lnTo>
                  <a:lnTo>
                    <a:pt x="466" y="184"/>
                  </a:lnTo>
                  <a:lnTo>
                    <a:pt x="384" y="190"/>
                  </a:lnTo>
                  <a:lnTo>
                    <a:pt x="308" y="196"/>
                  </a:lnTo>
                  <a:lnTo>
                    <a:pt x="238" y="204"/>
                  </a:lnTo>
                  <a:lnTo>
                    <a:pt x="178" y="212"/>
                  </a:lnTo>
                  <a:lnTo>
                    <a:pt x="126" y="222"/>
                  </a:lnTo>
                  <a:lnTo>
                    <a:pt x="82" y="232"/>
                  </a:lnTo>
                  <a:lnTo>
                    <a:pt x="46" y="240"/>
                  </a:lnTo>
                  <a:lnTo>
                    <a:pt x="20" y="246"/>
                  </a:lnTo>
                  <a:lnTo>
                    <a:pt x="6" y="250"/>
                  </a:lnTo>
                  <a:lnTo>
                    <a:pt x="0" y="252"/>
                  </a:lnTo>
                  <a:lnTo>
                    <a:pt x="0" y="62"/>
                  </a:lnTo>
                  <a:lnTo>
                    <a:pt x="560" y="0"/>
                  </a:lnTo>
                  <a:lnTo>
                    <a:pt x="1120" y="62"/>
                  </a:lnTo>
                  <a:lnTo>
                    <a:pt x="1120" y="252"/>
                  </a:lnTo>
                  <a:close/>
                </a:path>
              </a:pathLst>
            </a:custGeom>
            <a:solidFill>
              <a:srgbClr val="969696">
                <a:alpha val="100000"/>
              </a:srgb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45416" name="Rectangle 8"/>
            <p:cNvSpPr>
              <a:spLocks noChangeArrowheads="1"/>
            </p:cNvSpPr>
            <p:nvPr/>
          </p:nvSpPr>
          <p:spPr bwMode="gray">
            <a:xfrm>
              <a:off x="816" y="2304"/>
              <a:ext cx="1440" cy="393"/>
            </a:xfrm>
            <a:prstGeom prst="rect">
              <a:avLst/>
            </a:prstGeom>
            <a:gradFill rotWithShape="1">
              <a:gsLst>
                <a:gs pos="0">
                  <a:srgbClr val="33CCCC">
                    <a:gamma/>
                    <a:tint val="51373"/>
                    <a:invGamma/>
                  </a:srgbClr>
                </a:gs>
                <a:gs pos="100000">
                  <a:srgbClr val="33CCCC"/>
                </a:gs>
              </a:gsLst>
              <a:lin ang="270000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 尝 试 解 决 </a:t>
              </a:r>
              <a:endPara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grpSp>
        <p:nvGrpSpPr>
          <p:cNvPr id="4" name="Group 9"/>
          <p:cNvGrpSpPr/>
          <p:nvPr/>
        </p:nvGrpSpPr>
        <p:grpSpPr>
          <a:xfrm>
            <a:off x="971550" y="2636838"/>
            <a:ext cx="10369550" cy="1512887"/>
            <a:chOff x="612" y="1661"/>
            <a:chExt cx="6532" cy="953"/>
          </a:xfrm>
        </p:grpSpPr>
        <p:sp>
          <p:nvSpPr>
            <p:cNvPr id="9225" name="Rectangle 10"/>
            <p:cNvSpPr/>
            <p:nvPr/>
          </p:nvSpPr>
          <p:spPr>
            <a:xfrm>
              <a:off x="612" y="1661"/>
              <a:ext cx="4355" cy="953"/>
            </a:xfrm>
            <a:prstGeom prst="rect">
              <a:avLst/>
            </a:prstGeom>
            <a:solidFill>
              <a:schemeClr val="bg1"/>
            </a:solidFill>
            <a:ln w="38100" cap="flat" cmpd="sng">
              <a:solidFill>
                <a:srgbClr val="009999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35921" dir="2699999" algn="ctr" rotWithShape="0">
                <a:schemeClr val="bg2"/>
              </a:outerShdw>
            </a:effectLst>
          </p:spPr>
          <p:txBody>
            <a:bodyPr wrap="none" anchor="ctr"/>
            <a:p>
              <a:pPr algn="ctr"/>
              <a:endParaRPr lang="zh-CN" altLang="en-US" sz="2400" b="1" dirty="0">
                <a:solidFill>
                  <a:srgbClr val="009999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graphicFrame>
          <p:nvGraphicFramePr>
            <p:cNvPr id="9226" name="Object 11"/>
            <p:cNvGraphicFramePr>
              <a:graphicFrameLocks noChangeAspect="1"/>
            </p:cNvGraphicFramePr>
            <p:nvPr/>
          </p:nvGraphicFramePr>
          <p:xfrm>
            <a:off x="748" y="1757"/>
            <a:ext cx="6396" cy="7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7" name="" r:id="rId3" imgW="5276215" imgH="597535" progId="Word.Document.8">
                    <p:embed/>
                  </p:oleObj>
                </mc:Choice>
                <mc:Fallback>
                  <p:oleObj name="" r:id="rId3" imgW="5276215" imgH="597535" progId="Word.Document.8">
                    <p:embed/>
                    <p:pic>
                      <p:nvPicPr>
                        <p:cNvPr id="0" name="图片 3086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748" y="1757"/>
                          <a:ext cx="6396" cy="72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j-cs"/>
              </a:rPr>
              <a:t>巩固知识  典型例题</a:t>
            </a:r>
            <a:endParaRPr kumimoji="0" lang="en-US" altLang="zh-CN" sz="3600" b="0" i="0" u="none" strike="noStrike" kern="0" cap="none" spc="0" normalizeH="0" baseline="0" noProof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楷体_GB2312" pitchFamily="49" charset="-122"/>
              <a:ea typeface="楷体_GB2312" pitchFamily="49" charset="-122"/>
              <a:cs typeface="+mj-cs"/>
            </a:endParaRPr>
          </a:p>
        </p:txBody>
      </p:sp>
      <p:grpSp>
        <p:nvGrpSpPr>
          <p:cNvPr id="10243" name="Group 3"/>
          <p:cNvGrpSpPr/>
          <p:nvPr/>
        </p:nvGrpSpPr>
        <p:grpSpPr>
          <a:xfrm>
            <a:off x="1187450" y="1052513"/>
            <a:ext cx="6624638" cy="1584325"/>
            <a:chOff x="884" y="658"/>
            <a:chExt cx="3725" cy="945"/>
          </a:xfrm>
        </p:grpSpPr>
        <p:sp>
          <p:nvSpPr>
            <p:cNvPr id="10250" name="Rectangle 4"/>
            <p:cNvSpPr/>
            <p:nvPr/>
          </p:nvSpPr>
          <p:spPr>
            <a:xfrm>
              <a:off x="884" y="658"/>
              <a:ext cx="3720" cy="730"/>
            </a:xfrm>
            <a:prstGeom prst="rect">
              <a:avLst/>
            </a:prstGeom>
            <a:solidFill>
              <a:schemeClr val="bg1"/>
            </a:solidFill>
            <a:ln w="38100" cap="flat" cmpd="sng">
              <a:solidFill>
                <a:srgbClr val="5AABCC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35921" dir="2699999" algn="ctr" rotWithShape="0">
                <a:schemeClr val="bg2"/>
              </a:outerShdw>
            </a:effectLst>
          </p:spPr>
          <p:txBody>
            <a:bodyPr wrap="none" anchor="ctr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2400" b="1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2000" b="1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b="1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1600" b="1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1600" b="1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algn="ctr" eaLnBrk="1" hangingPunct="1">
                <a:spcBef>
                  <a:spcPct val="0"/>
                </a:spcBef>
                <a:buSzTx/>
              </a:pPr>
              <a:r>
                <a:rPr lang="zh-CN" altLang="en-US" dirty="0">
                  <a:solidFill>
                    <a:srgbClr val="5AABCC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 </a:t>
              </a:r>
              <a:endParaRPr lang="zh-CN" altLang="en-US" dirty="0">
                <a:solidFill>
                  <a:srgbClr val="5AABCC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graphicFrame>
          <p:nvGraphicFramePr>
            <p:cNvPr id="10251" name="Object 5"/>
            <p:cNvGraphicFramePr>
              <a:graphicFrameLocks noChangeAspect="1"/>
            </p:cNvGraphicFramePr>
            <p:nvPr/>
          </p:nvGraphicFramePr>
          <p:xfrm>
            <a:off x="970" y="773"/>
            <a:ext cx="3639" cy="8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8" name="" r:id="rId1" imgW="5276215" imgH="595630" progId="Word.Document.8">
                    <p:embed/>
                  </p:oleObj>
                </mc:Choice>
                <mc:Fallback>
                  <p:oleObj name="" r:id="rId1" imgW="5276215" imgH="595630" progId="Word.Document.8">
                    <p:embed/>
                    <p:pic>
                      <p:nvPicPr>
                        <p:cNvPr id="0" name="图片 3087"/>
                        <p:cNvPicPr/>
                        <p:nvPr/>
                      </p:nvPicPr>
                      <p:blipFill>
                        <a:blip r:embed="rId2"/>
                        <a:srcRect r="43755"/>
                        <a:stretch>
                          <a:fillRect/>
                        </a:stretch>
                      </p:blipFill>
                      <p:spPr>
                        <a:xfrm>
                          <a:off x="970" y="773"/>
                          <a:ext cx="3639" cy="83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6"/>
          <p:cNvGrpSpPr/>
          <p:nvPr/>
        </p:nvGrpSpPr>
        <p:grpSpPr>
          <a:xfrm>
            <a:off x="3059113" y="4581525"/>
            <a:ext cx="2232025" cy="569913"/>
            <a:chOff x="816" y="2304"/>
            <a:chExt cx="1440" cy="448"/>
          </a:xfrm>
        </p:grpSpPr>
        <p:sp>
          <p:nvSpPr>
            <p:cNvPr id="10248" name="Freeform 7"/>
            <p:cNvSpPr/>
            <p:nvPr/>
          </p:nvSpPr>
          <p:spPr>
            <a:xfrm>
              <a:off x="901" y="2562"/>
              <a:ext cx="1270" cy="190"/>
            </a:xfrm>
            <a:custGeom>
              <a:avLst/>
              <a:gdLst>
                <a:gd name="txL" fmla="*/ 0 w 1120"/>
                <a:gd name="txT" fmla="*/ 0 h 252"/>
                <a:gd name="txR" fmla="*/ 1120 w 1120"/>
                <a:gd name="txB" fmla="*/ 252 h 252"/>
              </a:gdLst>
              <a:ahLst/>
              <a:cxnLst>
                <a:cxn ang="0">
                  <a:pos x="1270" y="190"/>
                </a:cxn>
                <a:cxn ang="0">
                  <a:pos x="1265" y="188"/>
                </a:cxn>
                <a:cxn ang="0">
                  <a:pos x="1247" y="185"/>
                </a:cxn>
                <a:cxn ang="0">
                  <a:pos x="1218" y="181"/>
                </a:cxn>
                <a:cxn ang="0">
                  <a:pos x="1177" y="175"/>
                </a:cxn>
                <a:cxn ang="0">
                  <a:pos x="1125" y="167"/>
                </a:cxn>
                <a:cxn ang="0">
                  <a:pos x="1064" y="160"/>
                </a:cxn>
                <a:cxn ang="0">
                  <a:pos x="993" y="154"/>
                </a:cxn>
                <a:cxn ang="0">
                  <a:pos x="914" y="148"/>
                </a:cxn>
                <a:cxn ang="0">
                  <a:pos x="828" y="143"/>
                </a:cxn>
                <a:cxn ang="0">
                  <a:pos x="733" y="139"/>
                </a:cxn>
                <a:cxn ang="0">
                  <a:pos x="630" y="139"/>
                </a:cxn>
                <a:cxn ang="0">
                  <a:pos x="528" y="139"/>
                </a:cxn>
                <a:cxn ang="0">
                  <a:pos x="435" y="143"/>
                </a:cxn>
                <a:cxn ang="0">
                  <a:pos x="349" y="148"/>
                </a:cxn>
                <a:cxn ang="0">
                  <a:pos x="270" y="154"/>
                </a:cxn>
                <a:cxn ang="0">
                  <a:pos x="202" y="160"/>
                </a:cxn>
                <a:cxn ang="0">
                  <a:pos x="143" y="167"/>
                </a:cxn>
                <a:cxn ang="0">
                  <a:pos x="93" y="175"/>
                </a:cxn>
                <a:cxn ang="0">
                  <a:pos x="52" y="181"/>
                </a:cxn>
                <a:cxn ang="0">
                  <a:pos x="23" y="185"/>
                </a:cxn>
                <a:cxn ang="0">
                  <a:pos x="7" y="188"/>
                </a:cxn>
                <a:cxn ang="0">
                  <a:pos x="0" y="190"/>
                </a:cxn>
                <a:cxn ang="0">
                  <a:pos x="0" y="47"/>
                </a:cxn>
                <a:cxn ang="0">
                  <a:pos x="635" y="0"/>
                </a:cxn>
                <a:cxn ang="0">
                  <a:pos x="1270" y="47"/>
                </a:cxn>
                <a:cxn ang="0">
                  <a:pos x="1270" y="190"/>
                </a:cxn>
                <a:cxn ang="0">
                  <a:pos x="1270" y="190"/>
                </a:cxn>
              </a:cxnLst>
              <a:rect l="txL" t="txT" r="txR" b="txB"/>
              <a:pathLst>
                <a:path w="1120" h="252">
                  <a:moveTo>
                    <a:pt x="1120" y="252"/>
                  </a:moveTo>
                  <a:lnTo>
                    <a:pt x="1116" y="250"/>
                  </a:lnTo>
                  <a:lnTo>
                    <a:pt x="1100" y="246"/>
                  </a:lnTo>
                  <a:lnTo>
                    <a:pt x="1074" y="240"/>
                  </a:lnTo>
                  <a:lnTo>
                    <a:pt x="1038" y="232"/>
                  </a:lnTo>
                  <a:lnTo>
                    <a:pt x="992" y="222"/>
                  </a:lnTo>
                  <a:lnTo>
                    <a:pt x="938" y="212"/>
                  </a:lnTo>
                  <a:lnTo>
                    <a:pt x="876" y="204"/>
                  </a:lnTo>
                  <a:lnTo>
                    <a:pt x="806" y="196"/>
                  </a:lnTo>
                  <a:lnTo>
                    <a:pt x="730" y="190"/>
                  </a:lnTo>
                  <a:lnTo>
                    <a:pt x="646" y="184"/>
                  </a:lnTo>
                  <a:lnTo>
                    <a:pt x="556" y="184"/>
                  </a:lnTo>
                  <a:lnTo>
                    <a:pt x="466" y="184"/>
                  </a:lnTo>
                  <a:lnTo>
                    <a:pt x="384" y="190"/>
                  </a:lnTo>
                  <a:lnTo>
                    <a:pt x="308" y="196"/>
                  </a:lnTo>
                  <a:lnTo>
                    <a:pt x="238" y="204"/>
                  </a:lnTo>
                  <a:lnTo>
                    <a:pt x="178" y="212"/>
                  </a:lnTo>
                  <a:lnTo>
                    <a:pt x="126" y="222"/>
                  </a:lnTo>
                  <a:lnTo>
                    <a:pt x="82" y="232"/>
                  </a:lnTo>
                  <a:lnTo>
                    <a:pt x="46" y="240"/>
                  </a:lnTo>
                  <a:lnTo>
                    <a:pt x="20" y="246"/>
                  </a:lnTo>
                  <a:lnTo>
                    <a:pt x="6" y="250"/>
                  </a:lnTo>
                  <a:lnTo>
                    <a:pt x="0" y="252"/>
                  </a:lnTo>
                  <a:lnTo>
                    <a:pt x="0" y="62"/>
                  </a:lnTo>
                  <a:lnTo>
                    <a:pt x="560" y="0"/>
                  </a:lnTo>
                  <a:lnTo>
                    <a:pt x="1120" y="62"/>
                  </a:lnTo>
                  <a:lnTo>
                    <a:pt x="1120" y="252"/>
                  </a:lnTo>
                  <a:close/>
                </a:path>
              </a:pathLst>
            </a:custGeom>
            <a:solidFill>
              <a:srgbClr val="969696">
                <a:alpha val="100000"/>
              </a:srgbClr>
            </a:solidFill>
            <a:ln w="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45416" name="Rectangle 8"/>
            <p:cNvSpPr>
              <a:spLocks noChangeArrowheads="1"/>
            </p:cNvSpPr>
            <p:nvPr/>
          </p:nvSpPr>
          <p:spPr bwMode="gray">
            <a:xfrm>
              <a:off x="816" y="2304"/>
              <a:ext cx="1440" cy="393"/>
            </a:xfrm>
            <a:prstGeom prst="rect">
              <a:avLst/>
            </a:prstGeom>
            <a:gradFill rotWithShape="1">
              <a:gsLst>
                <a:gs pos="0">
                  <a:srgbClr val="33CCCC">
                    <a:gamma/>
                    <a:tint val="51373"/>
                    <a:invGamma/>
                  </a:srgbClr>
                </a:gs>
                <a:gs pos="100000">
                  <a:srgbClr val="33CCCC"/>
                </a:gs>
              </a:gsLst>
              <a:lin ang="2700000" scaled="1"/>
            </a:gra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rPr>
                <a:t> 尝 试 解 决 </a:t>
              </a:r>
              <a:endPara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grpSp>
        <p:nvGrpSpPr>
          <p:cNvPr id="4" name="Group 9"/>
          <p:cNvGrpSpPr/>
          <p:nvPr/>
        </p:nvGrpSpPr>
        <p:grpSpPr>
          <a:xfrm>
            <a:off x="971550" y="2636838"/>
            <a:ext cx="10369550" cy="1512887"/>
            <a:chOff x="612" y="1661"/>
            <a:chExt cx="6532" cy="953"/>
          </a:xfrm>
        </p:grpSpPr>
        <p:sp>
          <p:nvSpPr>
            <p:cNvPr id="10246" name="Rectangle 10"/>
            <p:cNvSpPr/>
            <p:nvPr/>
          </p:nvSpPr>
          <p:spPr>
            <a:xfrm>
              <a:off x="612" y="1661"/>
              <a:ext cx="4355" cy="953"/>
            </a:xfrm>
            <a:prstGeom prst="rect">
              <a:avLst/>
            </a:prstGeom>
            <a:solidFill>
              <a:schemeClr val="bg1"/>
            </a:solidFill>
            <a:ln w="38100" cap="flat" cmpd="sng">
              <a:solidFill>
                <a:srgbClr val="009999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35921" dir="2699999" algn="ctr" rotWithShape="0">
                <a:schemeClr val="bg2"/>
              </a:outerShdw>
            </a:effectLst>
          </p:spPr>
          <p:txBody>
            <a:bodyPr wrap="none" anchor="ctr"/>
            <a:p>
              <a:pPr algn="ctr"/>
              <a:endParaRPr lang="zh-CN" altLang="en-US" sz="2400" b="1" dirty="0">
                <a:solidFill>
                  <a:srgbClr val="009999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graphicFrame>
          <p:nvGraphicFramePr>
            <p:cNvPr id="10247" name="Object 11"/>
            <p:cNvGraphicFramePr>
              <a:graphicFrameLocks noChangeAspect="1"/>
            </p:cNvGraphicFramePr>
            <p:nvPr/>
          </p:nvGraphicFramePr>
          <p:xfrm>
            <a:off x="748" y="1757"/>
            <a:ext cx="6396" cy="7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9" name="" r:id="rId3" imgW="5276215" imgH="595630" progId="Word.Document.8">
                    <p:embed/>
                  </p:oleObj>
                </mc:Choice>
                <mc:Fallback>
                  <p:oleObj name="" r:id="rId3" imgW="5276215" imgH="595630" progId="Word.Document.8">
                    <p:embed/>
                    <p:pic>
                      <p:nvPicPr>
                        <p:cNvPr id="0" name="图片 3088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748" y="1757"/>
                          <a:ext cx="6396" cy="766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itchFamily="49" charset="-122"/>
                <a:ea typeface="楷体_GB2312" pitchFamily="49" charset="-122"/>
                <a:cs typeface="+mj-cs"/>
              </a:rPr>
              <a:t>运用知识  强化练习</a:t>
            </a:r>
            <a:endParaRPr kumimoji="0" lang="en-US" altLang="zh-CN" sz="3600" b="1" i="0" u="none" strike="noStrike" kern="0" cap="none" spc="0" normalizeH="0" baseline="0" noProof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楷体_GB2312" pitchFamily="49" charset="-122"/>
              <a:ea typeface="楷体_GB2312" pitchFamily="49" charset="-122"/>
              <a:cs typeface="+mj-cs"/>
            </a:endParaRPr>
          </a:p>
        </p:txBody>
      </p:sp>
      <p:sp>
        <p:nvSpPr>
          <p:cNvPr id="11267" name="Rectangle 7"/>
          <p:cNvSpPr/>
          <p:nvPr/>
        </p:nvSpPr>
        <p:spPr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sz="20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sz="1600" b="1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SzTx/>
            </a:pPr>
            <a:endParaRPr lang="zh-CN" altLang="en-US" sz="18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268" name="Rectangle 32"/>
          <p:cNvSpPr/>
          <p:nvPr/>
        </p:nvSpPr>
        <p:spPr>
          <a:xfrm>
            <a:off x="0" y="325278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sz="20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sz="1600" b="1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SzTx/>
            </a:pPr>
            <a:endParaRPr lang="zh-CN" altLang="en-US" sz="18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269" name="Rectangle 37"/>
          <p:cNvSpPr/>
          <p:nvPr/>
        </p:nvSpPr>
        <p:spPr>
          <a:xfrm>
            <a:off x="0" y="325278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sz="20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sz="1600" b="1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SzTx/>
            </a:pPr>
            <a:endParaRPr lang="zh-CN" altLang="en-US" sz="18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270" name="Rectangle 41"/>
          <p:cNvSpPr/>
          <p:nvPr/>
        </p:nvSpPr>
        <p:spPr>
          <a:xfrm>
            <a:off x="0" y="3248025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sz="20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sz="1600" b="1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SzTx/>
            </a:pPr>
            <a:endParaRPr lang="zh-CN" altLang="en-US" sz="18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271" name="Rectangle 43"/>
          <p:cNvSpPr/>
          <p:nvPr/>
        </p:nvSpPr>
        <p:spPr>
          <a:xfrm>
            <a:off x="0" y="336708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sz="20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300000"/>
              <a:defRPr sz="1600" b="1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SzTx/>
            </a:pPr>
            <a:endParaRPr lang="zh-CN" altLang="en-US" sz="18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11272" name="Group 46"/>
          <p:cNvGrpSpPr/>
          <p:nvPr/>
        </p:nvGrpSpPr>
        <p:grpSpPr>
          <a:xfrm>
            <a:off x="1042988" y="2049463"/>
            <a:ext cx="7056437" cy="3971925"/>
            <a:chOff x="703" y="1842"/>
            <a:chExt cx="4445" cy="2178"/>
          </a:xfrm>
        </p:grpSpPr>
        <p:sp>
          <p:nvSpPr>
            <p:cNvPr id="11284" name="AutoShape 47"/>
            <p:cNvSpPr/>
            <p:nvPr/>
          </p:nvSpPr>
          <p:spPr>
            <a:xfrm>
              <a:off x="1066" y="1842"/>
              <a:ext cx="4082" cy="2178"/>
            </a:xfrm>
            <a:prstGeom prst="bevel">
              <a:avLst>
                <a:gd name="adj" fmla="val 1648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4F4F4"/>
                </a:gs>
                <a:gs pos="100000">
                  <a:srgbClr val="DDDDDD"/>
                </a:gs>
              </a:gsLst>
              <a:lin ang="2700000" scaled="1"/>
              <a:tileRect/>
            </a:gradFill>
            <a:ln w="9525">
              <a:noFill/>
            </a:ln>
          </p:spPr>
          <p:txBody>
            <a:bodyPr wrap="none" anchor="ctr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2400" b="1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2000" b="1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b="1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1600" b="1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1600" b="1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SzTx/>
              </a:pPr>
              <a:endParaRPr lang="zh-CN" altLang="en-US" sz="1800" b="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1285" name="AutoShape 48"/>
            <p:cNvSpPr/>
            <p:nvPr/>
          </p:nvSpPr>
          <p:spPr>
            <a:xfrm>
              <a:off x="703" y="1842"/>
              <a:ext cx="363" cy="2178"/>
            </a:xfrm>
            <a:prstGeom prst="roundRect">
              <a:avLst>
                <a:gd name="adj" fmla="val 16667"/>
              </a:avLst>
            </a:prstGeom>
            <a:solidFill>
              <a:srgbClr val="99CCFF"/>
            </a:solidFill>
            <a:ln w="38100" cap="flat" cmpd="sng">
              <a:solidFill>
                <a:schemeClr val="bg1"/>
              </a:solidFill>
              <a:prstDash val="solid"/>
              <a:headEnd type="none" w="med" len="med"/>
              <a:tailEnd type="none" w="med" len="med"/>
            </a:ln>
            <a:effectLst>
              <a:outerShdw dist="107763" dir="2699999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/>
            <a:p>
              <a:pPr>
                <a:lnSpc>
                  <a:spcPct val="120000"/>
                </a:lnSpc>
              </a:pPr>
              <a:endParaRPr lang="zh-CN" altLang="en-US" sz="2400" b="1" dirty="0">
                <a:latin typeface="隶书" pitchFamily="49" charset="-122"/>
                <a:ea typeface="隶书" pitchFamily="49" charset="-122"/>
              </a:endParaRPr>
            </a:p>
            <a:p>
              <a:pPr>
                <a:lnSpc>
                  <a:spcPct val="120000"/>
                </a:lnSpc>
              </a:pPr>
              <a:r>
                <a:rPr lang="zh-CN" altLang="en-US" sz="2400" b="1" dirty="0">
                  <a:latin typeface="隶书" pitchFamily="49" charset="-122"/>
                  <a:ea typeface="隶书" pitchFamily="49" charset="-122"/>
                </a:rPr>
                <a:t>练</a:t>
              </a:r>
              <a:endParaRPr lang="zh-CN" altLang="en-US" sz="2400" b="1" dirty="0">
                <a:latin typeface="隶书" pitchFamily="49" charset="-122"/>
                <a:ea typeface="隶书" pitchFamily="49" charset="-122"/>
              </a:endParaRPr>
            </a:p>
            <a:p>
              <a:pPr>
                <a:lnSpc>
                  <a:spcPct val="120000"/>
                </a:lnSpc>
              </a:pPr>
              <a:endParaRPr lang="zh-CN" altLang="en-US" sz="2400" b="1" dirty="0">
                <a:latin typeface="隶书" pitchFamily="49" charset="-122"/>
                <a:ea typeface="隶书" pitchFamily="49" charset="-122"/>
              </a:endParaRPr>
            </a:p>
            <a:p>
              <a:pPr>
                <a:lnSpc>
                  <a:spcPct val="120000"/>
                </a:lnSpc>
              </a:pPr>
              <a:endParaRPr lang="zh-CN" altLang="en-US" sz="2400" b="1" dirty="0">
                <a:latin typeface="隶书" pitchFamily="49" charset="-122"/>
                <a:ea typeface="隶书" pitchFamily="49" charset="-122"/>
              </a:endParaRPr>
            </a:p>
            <a:p>
              <a:pPr>
                <a:lnSpc>
                  <a:spcPct val="120000"/>
                </a:lnSpc>
              </a:pPr>
              <a:r>
                <a:rPr lang="zh-CN" altLang="en-US" sz="2400" b="1" dirty="0">
                  <a:latin typeface="隶书" pitchFamily="49" charset="-122"/>
                  <a:ea typeface="隶书" pitchFamily="49" charset="-122"/>
                </a:rPr>
                <a:t>习</a:t>
              </a:r>
              <a:endParaRPr lang="zh-CN" altLang="en-US" sz="2400" b="1" dirty="0">
                <a:latin typeface="隶书" pitchFamily="49" charset="-122"/>
                <a:ea typeface="隶书" pitchFamily="49" charset="-122"/>
              </a:endParaRPr>
            </a:p>
            <a:p>
              <a:pPr>
                <a:lnSpc>
                  <a:spcPct val="120000"/>
                </a:lnSpc>
              </a:pPr>
              <a:endParaRPr lang="zh-CN" altLang="en-US" sz="2400" b="1" dirty="0">
                <a:latin typeface="隶书" pitchFamily="49" charset="-122"/>
                <a:ea typeface="隶书" pitchFamily="49" charset="-122"/>
              </a:endParaRPr>
            </a:p>
          </p:txBody>
        </p:sp>
      </p:grpSp>
      <p:graphicFrame>
        <p:nvGraphicFramePr>
          <p:cNvPr id="11273" name="Object 57"/>
          <p:cNvGraphicFramePr>
            <a:graphicFrameLocks noChangeAspect="1"/>
          </p:cNvGraphicFramePr>
          <p:nvPr/>
        </p:nvGraphicFramePr>
        <p:xfrm>
          <a:off x="1835150" y="2133600"/>
          <a:ext cx="5383213" cy="383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" r:id="rId1" imgW="6089650" imgH="4069080" progId="Word.Document.8">
                  <p:embed/>
                </p:oleObj>
              </mc:Choice>
              <mc:Fallback>
                <p:oleObj name="" r:id="rId1" imgW="6089650" imgH="4069080" progId="Word.Document.8">
                  <p:embed/>
                  <p:pic>
                    <p:nvPicPr>
                      <p:cNvPr id="0" name="图片 3089"/>
                      <p:cNvPicPr/>
                      <p:nvPr/>
                    </p:nvPicPr>
                    <p:blipFill>
                      <a:blip r:embed="rId2"/>
                      <a:srcRect r="45865" b="42305"/>
                      <a:stretch>
                        <a:fillRect/>
                      </a:stretch>
                    </p:blipFill>
                    <p:spPr>
                      <a:xfrm>
                        <a:off x="1835150" y="2133600"/>
                        <a:ext cx="5383213" cy="38322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274" name="Group 59"/>
          <p:cNvGrpSpPr/>
          <p:nvPr/>
        </p:nvGrpSpPr>
        <p:grpSpPr>
          <a:xfrm>
            <a:off x="3132138" y="836613"/>
            <a:ext cx="2611437" cy="989012"/>
            <a:chOff x="1094" y="715"/>
            <a:chExt cx="1645" cy="623"/>
          </a:xfrm>
        </p:grpSpPr>
        <p:grpSp>
          <p:nvGrpSpPr>
            <p:cNvPr id="11275" name="Group 60"/>
            <p:cNvGrpSpPr/>
            <p:nvPr/>
          </p:nvGrpSpPr>
          <p:grpSpPr>
            <a:xfrm>
              <a:off x="1094" y="715"/>
              <a:ext cx="1645" cy="623"/>
              <a:chOff x="1997" y="1314"/>
              <a:chExt cx="1889" cy="1009"/>
            </a:xfrm>
          </p:grpSpPr>
          <p:grpSp>
            <p:nvGrpSpPr>
              <p:cNvPr id="11277" name="Group 61"/>
              <p:cNvGrpSpPr/>
              <p:nvPr/>
            </p:nvGrpSpPr>
            <p:grpSpPr>
              <a:xfrm>
                <a:off x="1997" y="1404"/>
                <a:ext cx="1889" cy="919"/>
                <a:chOff x="1973" y="1027"/>
                <a:chExt cx="1926" cy="937"/>
              </a:xfrm>
            </p:grpSpPr>
            <p:sp>
              <p:nvSpPr>
                <p:cNvPr id="11282" name="Oval 62"/>
                <p:cNvSpPr/>
                <p:nvPr/>
              </p:nvSpPr>
              <p:spPr>
                <a:xfrm>
                  <a:off x="1994" y="1057"/>
                  <a:ext cx="1905" cy="90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2D7ACF"/>
                    </a:gs>
                    <a:gs pos="100000">
                      <a:srgbClr val="163B65"/>
                    </a:gs>
                  </a:gsLst>
                  <a:lin ang="2700000" scaled="1"/>
                  <a:tileRect/>
                </a:gradFill>
                <a:ln w="9525">
                  <a:noFill/>
                </a:ln>
              </p:spPr>
              <p:txBody>
                <a:bodyPr wrap="none" anchor="ctr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300000"/>
                    <a:defRPr sz="2400" b="1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300000"/>
                    <a:defRPr sz="2000" b="1">
                      <a:solidFill>
                        <a:schemeClr val="tx1"/>
                      </a:solidFill>
                      <a:latin typeface="+mn-lt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300000"/>
                    <a:defRPr b="1">
                      <a:solidFill>
                        <a:schemeClr val="tx1"/>
                      </a:solidFill>
                      <a:latin typeface="+mn-lt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300000"/>
                    <a:defRPr sz="1600" b="1">
                      <a:solidFill>
                        <a:schemeClr val="tx1"/>
                      </a:solidFill>
                      <a:latin typeface="+mn-lt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300000"/>
                    <a:defRPr sz="1600" b="1">
                      <a:solidFill>
                        <a:schemeClr val="tx1"/>
                      </a:solidFill>
                      <a:latin typeface="+mn-lt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SzTx/>
                  </a:pPr>
                  <a:endParaRPr lang="zh-CN" altLang="en-US" sz="1800" b="0" dirty="0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1283" name="Oval 63"/>
                <p:cNvSpPr/>
                <p:nvPr/>
              </p:nvSpPr>
              <p:spPr>
                <a:xfrm>
                  <a:off x="1973" y="1027"/>
                  <a:ext cx="1905" cy="90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A2C4EA"/>
                    </a:gs>
                    <a:gs pos="100000">
                      <a:srgbClr val="2D7ACF"/>
                    </a:gs>
                  </a:gsLst>
                  <a:lin ang="2700000" scaled="1"/>
                  <a:tileRect/>
                </a:gradFill>
                <a:ln w="9525">
                  <a:noFill/>
                </a:ln>
              </p:spPr>
              <p:txBody>
                <a:bodyPr wrap="none" anchor="ctr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300000"/>
                    <a:defRPr sz="2400" b="1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300000"/>
                    <a:defRPr sz="2000" b="1">
                      <a:solidFill>
                        <a:schemeClr val="tx1"/>
                      </a:solidFill>
                      <a:latin typeface="+mn-lt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300000"/>
                    <a:defRPr b="1">
                      <a:solidFill>
                        <a:schemeClr val="tx1"/>
                      </a:solidFill>
                      <a:latin typeface="+mn-lt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300000"/>
                    <a:defRPr sz="1600" b="1">
                      <a:solidFill>
                        <a:schemeClr val="tx1"/>
                      </a:solidFill>
                      <a:latin typeface="+mn-lt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300000"/>
                    <a:defRPr sz="1600" b="1">
                      <a:solidFill>
                        <a:schemeClr val="tx1"/>
                      </a:solidFill>
                      <a:latin typeface="+mn-lt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SzTx/>
                  </a:pPr>
                  <a:endParaRPr lang="zh-CN" altLang="en-US" sz="1800" b="0" dirty="0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</p:grpSp>
          <p:sp>
            <p:nvSpPr>
              <p:cNvPr id="11278" name="Oval 64"/>
              <p:cNvSpPr/>
              <p:nvPr/>
            </p:nvSpPr>
            <p:spPr>
              <a:xfrm>
                <a:off x="2086" y="1314"/>
                <a:ext cx="1691" cy="845"/>
              </a:xfrm>
              <a:prstGeom prst="ellipse">
                <a:avLst/>
              </a:prstGeom>
              <a:gradFill rotWithShape="1">
                <a:gsLst>
                  <a:gs pos="0">
                    <a:srgbClr val="2A4F5E"/>
                  </a:gs>
                  <a:gs pos="100000">
                    <a:srgbClr val="5AABCC"/>
                  </a:gs>
                </a:gsLst>
                <a:lin ang="2700000" scaled="1"/>
                <a:tileRect/>
              </a:gradFill>
              <a:ln w="9525">
                <a:noFill/>
              </a:ln>
            </p:spPr>
            <p:txBody>
              <a:bodyPr vert="eaVert" wrap="none" anchor="ctr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000" b="1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b="1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SzTx/>
                </a:pPr>
                <a:endParaRPr lang="zh-CN" altLang="en-US" sz="1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1279" name="Oval 65"/>
              <p:cNvSpPr/>
              <p:nvPr/>
            </p:nvSpPr>
            <p:spPr>
              <a:xfrm>
                <a:off x="2108" y="1319"/>
                <a:ext cx="1650" cy="824"/>
              </a:xfrm>
              <a:prstGeom prst="ellipse">
                <a:avLst/>
              </a:prstGeom>
              <a:gradFill rotWithShape="1">
                <a:gsLst>
                  <a:gs pos="0">
                    <a:srgbClr val="5AABCC">
                      <a:alpha val="0"/>
                    </a:srgbClr>
                  </a:gs>
                  <a:gs pos="100000">
                    <a:srgbClr val="C5E2ED"/>
                  </a:gs>
                </a:gsLst>
                <a:lin ang="2700000" scaled="1"/>
                <a:tileRect/>
              </a:gradFill>
              <a:ln w="9525">
                <a:noFill/>
              </a:ln>
            </p:spPr>
            <p:txBody>
              <a:bodyPr vert="eaVert" wrap="none" anchor="ctr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000" b="1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b="1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SzTx/>
                </a:pPr>
                <a:endParaRPr lang="zh-CN" altLang="en-US" sz="1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1280" name="Oval 66"/>
              <p:cNvSpPr/>
              <p:nvPr/>
            </p:nvSpPr>
            <p:spPr>
              <a:xfrm>
                <a:off x="2125" y="1327"/>
                <a:ext cx="1570" cy="770"/>
              </a:xfrm>
              <a:prstGeom prst="ellipse">
                <a:avLst/>
              </a:prstGeom>
              <a:gradFill rotWithShape="1">
                <a:gsLst>
                  <a:gs pos="0">
                    <a:srgbClr val="4787A2"/>
                  </a:gs>
                  <a:gs pos="100000">
                    <a:srgbClr val="5AABCC">
                      <a:alpha val="48000"/>
                    </a:srgbClr>
                  </a:gs>
                </a:gsLst>
                <a:lin ang="2700000" scaled="1"/>
                <a:tileRect/>
              </a:gradFill>
              <a:ln w="9525">
                <a:noFill/>
              </a:ln>
            </p:spPr>
            <p:txBody>
              <a:bodyPr vert="eaVert" wrap="none" anchor="ctr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000" b="1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b="1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SzTx/>
                </a:pPr>
                <a:endParaRPr lang="zh-CN" altLang="en-US" sz="1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1281" name="Oval 67"/>
              <p:cNvSpPr/>
              <p:nvPr/>
            </p:nvSpPr>
            <p:spPr>
              <a:xfrm>
                <a:off x="2208" y="1344"/>
                <a:ext cx="1382" cy="62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5AABCC">
                      <a:alpha val="37999"/>
                    </a:srgbClr>
                  </a:gs>
                </a:gsLst>
                <a:lin ang="2700000" scaled="1"/>
                <a:tileRect/>
              </a:gradFill>
              <a:ln w="9525">
                <a:noFill/>
              </a:ln>
            </p:spPr>
            <p:txBody>
              <a:bodyPr vert="eaVert" wrap="none" anchor="ctr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2000" b="1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b="1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300000"/>
                  <a:defRPr sz="1600" b="1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SzTx/>
                </a:pPr>
                <a:endParaRPr lang="zh-CN" altLang="en-US" sz="1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1276" name="Text Box 68"/>
            <p:cNvSpPr txBox="1"/>
            <p:nvPr/>
          </p:nvSpPr>
          <p:spPr>
            <a:xfrm>
              <a:off x="1349" y="791"/>
              <a:ext cx="1194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2400" b="1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2000" b="1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b="1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1600" b="1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SzPct val="300000"/>
                <a:defRPr sz="1600" b="1">
                  <a:solidFill>
                    <a:schemeClr val="tx1"/>
                  </a:solidFill>
                  <a:latin typeface="+mn-lt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SzTx/>
              </a:pPr>
              <a:r>
                <a:rPr lang="zh-CN" altLang="en-US" dirty="0">
                  <a:solidFill>
                    <a:srgbClr val="000066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 练习</a:t>
              </a:r>
              <a:r>
                <a:rPr lang="en-US" altLang="zh-CN" dirty="0">
                  <a:solidFill>
                    <a:srgbClr val="000066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4.2.1   </a:t>
              </a:r>
              <a:r>
                <a:rPr lang="en-US" altLang="zh-CN" dirty="0">
                  <a:solidFill>
                    <a:srgbClr val="113F71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 </a:t>
              </a:r>
              <a:endParaRPr lang="en-US" altLang="zh-CN" dirty="0">
                <a:solidFill>
                  <a:srgbClr val="113F7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  <p:transition spd="med">
    <p:fade thruBlk="1"/>
  </p:transition>
</p:sld>
</file>

<file path=ppt/theme/theme1.xml><?xml version="1.0" encoding="utf-8"?>
<a:theme xmlns:a="http://schemas.openxmlformats.org/drawingml/2006/main" name="essence_of_time">
  <a:themeElements>
    <a:clrScheme name="essence_of_ti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sence_of_time">
      <a:majorFont>
        <a:latin typeface="Impact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essence_of_ti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sence_of_ti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sence_of_ti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sence_of_ti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sence_of_ti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sence_of_ti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sence_of_ti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sence_of_ti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sence_of_ti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sence_of_ti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sence_of_ti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sence_of_ti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1276</Words>
  <Application>WPS 演示</Application>
  <PresentationFormat>全屏显示(4:3)</PresentationFormat>
  <Paragraphs>169</Paragraphs>
  <Slides>18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24</vt:i4>
      </vt:variant>
      <vt:variant>
        <vt:lpstr>幻灯片标题</vt:lpstr>
      </vt:variant>
      <vt:variant>
        <vt:i4>18</vt:i4>
      </vt:variant>
    </vt:vector>
  </HeadingPairs>
  <TitlesOfParts>
    <vt:vector size="57" baseType="lpstr">
      <vt:lpstr>Arial</vt:lpstr>
      <vt:lpstr>宋体</vt:lpstr>
      <vt:lpstr>Wingdings</vt:lpstr>
      <vt:lpstr>Impact</vt:lpstr>
      <vt:lpstr>Tahoma</vt:lpstr>
      <vt:lpstr>Calibri</vt:lpstr>
      <vt:lpstr>楷体_GB2312</vt:lpstr>
      <vt:lpstr>新宋体</vt:lpstr>
      <vt:lpstr>Arial Black</vt:lpstr>
      <vt:lpstr>华文行楷</vt:lpstr>
      <vt:lpstr>微软雅黑</vt:lpstr>
      <vt:lpstr>隶书</vt:lpstr>
      <vt:lpstr>Times New Roman</vt:lpstr>
      <vt:lpstr>Arial Unicode MS</vt:lpstr>
      <vt:lpstr>essence_of_time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Equation.KSEE3</vt:lpstr>
      <vt:lpstr>Equation.KSEE3</vt:lpstr>
      <vt:lpstr>Word.Document.8</vt:lpstr>
      <vt:lpstr>Equation.KSEE3</vt:lpstr>
      <vt:lpstr>Equation.KSEE3</vt:lpstr>
      <vt:lpstr>Equation.KSEE3</vt:lpstr>
      <vt:lpstr>Equation.KSEE3</vt:lpstr>
      <vt:lpstr>Equation.KSEE3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4.1    实数指数幂</dc:title>
  <dc:creator>微软用户</dc:creator>
  <cp:lastModifiedBy>admin</cp:lastModifiedBy>
  <cp:revision>157</cp:revision>
  <dcterms:created xsi:type="dcterms:W3CDTF">2009-04-16T11:38:28Z</dcterms:created>
  <dcterms:modified xsi:type="dcterms:W3CDTF">2020-02-06T05:18:40Z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2052-11.1.0.9339</vt:lpwstr>
  </property>
</Properties>
</file>