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7" r:id="rId4"/>
    <p:sldId id="274" r:id="rId5"/>
    <p:sldId id="275" r:id="rId6"/>
    <p:sldId id="265" r:id="rId7"/>
    <p:sldId id="267" r:id="rId8"/>
    <p:sldId id="278" r:id="rId9"/>
    <p:sldId id="270" r:id="rId10"/>
    <p:sldId id="286" r:id="rId11"/>
    <p:sldId id="287" r:id="rId12"/>
    <p:sldId id="281" r:id="rId13"/>
    <p:sldId id="283" r:id="rId14"/>
    <p:sldId id="282" r:id="rId15"/>
    <p:sldId id="273" r:id="rId16"/>
    <p:sldId id="284" r:id="rId17"/>
    <p:sldId id="269" r:id="rId18"/>
    <p:sldId id="268" r:id="rId19"/>
    <p:sldId id="285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990033"/>
    <a:srgbClr val="24486C"/>
    <a:srgbClr val="29292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4"/>
    <p:restoredTop sz="94660"/>
  </p:normalViewPr>
  <p:slideViewPr>
    <p:cSldViewPr showGuides="1">
      <p:cViewPr>
        <p:scale>
          <a:sx n="66" d="100"/>
          <a:sy n="66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73" y="521"/>
                </a:cxn>
                <a:cxn ang="0">
                  <a:pos x="63" y="493"/>
                </a:cxn>
                <a:cxn ang="0">
                  <a:pos x="72" y="397"/>
                </a:cxn>
                <a:cxn ang="0">
                  <a:pos x="73" y="343"/>
                </a:cxn>
                <a:cxn ang="0">
                  <a:pos x="61" y="289"/>
                </a:cxn>
                <a:cxn ang="0">
                  <a:pos x="37" y="292"/>
                </a:cxn>
                <a:cxn ang="0">
                  <a:pos x="121" y="237"/>
                </a:cxn>
                <a:cxn ang="0">
                  <a:pos x="418" y="194"/>
                </a:cxn>
                <a:cxn ang="0">
                  <a:pos x="392" y="98"/>
                </a:cxn>
                <a:cxn ang="0">
                  <a:pos x="486" y="52"/>
                </a:cxn>
                <a:cxn ang="0">
                  <a:pos x="508" y="93"/>
                </a:cxn>
                <a:cxn ang="0">
                  <a:pos x="540" y="129"/>
                </a:cxn>
                <a:cxn ang="0">
                  <a:pos x="555" y="146"/>
                </a:cxn>
                <a:cxn ang="0">
                  <a:pos x="628" y="136"/>
                </a:cxn>
                <a:cxn ang="0">
                  <a:pos x="512" y="202"/>
                </a:cxn>
                <a:cxn ang="0">
                  <a:pos x="681" y="230"/>
                </a:cxn>
                <a:cxn ang="0">
                  <a:pos x="705" y="213"/>
                </a:cxn>
                <a:cxn ang="0">
                  <a:pos x="674" y="332"/>
                </a:cxn>
                <a:cxn ang="0">
                  <a:pos x="675" y="387"/>
                </a:cxn>
                <a:cxn ang="0">
                  <a:pos x="686" y="402"/>
                </a:cxn>
                <a:cxn ang="0">
                  <a:pos x="676" y="512"/>
                </a:cxn>
                <a:cxn ang="0">
                  <a:pos x="383" y="704"/>
                </a:cxn>
                <a:cxn ang="0">
                  <a:pos x="94" y="306"/>
                </a:cxn>
                <a:cxn ang="0">
                  <a:pos x="653" y="297"/>
                </a:cxn>
                <a:cxn ang="0">
                  <a:pos x="371" y="683"/>
                </a:cxn>
                <a:cxn ang="0">
                  <a:pos x="358" y="307"/>
                </a:cxn>
                <a:cxn ang="0">
                  <a:pos x="466" y="295"/>
                </a:cxn>
                <a:cxn ang="0">
                  <a:pos x="316" y="286"/>
                </a:cxn>
                <a:cxn ang="0">
                  <a:pos x="258" y="305"/>
                </a:cxn>
                <a:cxn ang="0">
                  <a:pos x="291" y="311"/>
                </a:cxn>
                <a:cxn ang="0">
                  <a:pos x="515" y="253"/>
                </a:cxn>
                <a:cxn ang="0">
                  <a:pos x="139" y="289"/>
                </a:cxn>
                <a:cxn ang="0">
                  <a:pos x="174" y="270"/>
                </a:cxn>
                <a:cxn ang="0">
                  <a:pos x="109" y="287"/>
                </a:cxn>
                <a:cxn ang="0">
                  <a:pos x="313" y="273"/>
                </a:cxn>
                <a:cxn ang="0">
                  <a:pos x="350" y="267"/>
                </a:cxn>
                <a:cxn ang="0">
                  <a:pos x="75" y="219"/>
                </a:cxn>
                <a:cxn ang="0">
                  <a:pos x="21" y="181"/>
                </a:cxn>
                <a:cxn ang="0">
                  <a:pos x="87" y="162"/>
                </a:cxn>
                <a:cxn ang="0">
                  <a:pos x="148" y="147"/>
                </a:cxn>
                <a:cxn ang="0">
                  <a:pos x="156" y="138"/>
                </a:cxn>
                <a:cxn ang="0">
                  <a:pos x="149" y="109"/>
                </a:cxn>
                <a:cxn ang="0">
                  <a:pos x="113" y="104"/>
                </a:cxn>
                <a:cxn ang="0">
                  <a:pos x="126" y="65"/>
                </a:cxn>
                <a:cxn ang="0">
                  <a:pos x="159" y="89"/>
                </a:cxn>
                <a:cxn ang="0">
                  <a:pos x="317" y="62"/>
                </a:cxn>
                <a:cxn ang="0">
                  <a:pos x="335" y="29"/>
                </a:cxn>
                <a:cxn ang="0">
                  <a:pos x="291" y="116"/>
                </a:cxn>
                <a:cxn ang="0">
                  <a:pos x="323" y="162"/>
                </a:cxn>
                <a:cxn ang="0">
                  <a:pos x="345" y="173"/>
                </a:cxn>
                <a:cxn ang="0">
                  <a:pos x="371" y="178"/>
                </a:cxn>
                <a:cxn ang="0">
                  <a:pos x="389" y="194"/>
                </a:cxn>
                <a:cxn ang="0">
                  <a:pos x="247" y="103"/>
                </a:cxn>
                <a:cxn ang="0">
                  <a:pos x="349" y="102"/>
                </a:cxn>
                <a:cxn ang="0">
                  <a:pos x="380" y="91"/>
                </a:cxn>
                <a:cxn ang="0">
                  <a:pos x="356" y="643"/>
                </a:cxn>
                <a:cxn ang="0">
                  <a:pos x="355" y="444"/>
                </a:cxn>
                <a:cxn ang="0">
                  <a:pos x="628" y="591"/>
                </a:cxn>
              </a:cxnLst>
              <a:rect l="0" t="0" r="r" b="b"/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/>
            </a:solidFill>
            <a:ln w="1270">
              <a:solidFill>
                <a:srgbClr val="96969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300000"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grpSp>
        <p:nvGrpSpPr>
          <p:cNvPr id="15367" name="Group 16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73" y="521"/>
                </a:cxn>
                <a:cxn ang="0">
                  <a:pos x="63" y="493"/>
                </a:cxn>
                <a:cxn ang="0">
                  <a:pos x="72" y="397"/>
                </a:cxn>
                <a:cxn ang="0">
                  <a:pos x="73" y="343"/>
                </a:cxn>
                <a:cxn ang="0">
                  <a:pos x="61" y="289"/>
                </a:cxn>
                <a:cxn ang="0">
                  <a:pos x="37" y="292"/>
                </a:cxn>
                <a:cxn ang="0">
                  <a:pos x="121" y="237"/>
                </a:cxn>
                <a:cxn ang="0">
                  <a:pos x="418" y="194"/>
                </a:cxn>
                <a:cxn ang="0">
                  <a:pos x="392" y="98"/>
                </a:cxn>
                <a:cxn ang="0">
                  <a:pos x="486" y="52"/>
                </a:cxn>
                <a:cxn ang="0">
                  <a:pos x="508" y="93"/>
                </a:cxn>
                <a:cxn ang="0">
                  <a:pos x="540" y="129"/>
                </a:cxn>
                <a:cxn ang="0">
                  <a:pos x="555" y="146"/>
                </a:cxn>
                <a:cxn ang="0">
                  <a:pos x="628" y="136"/>
                </a:cxn>
                <a:cxn ang="0">
                  <a:pos x="512" y="202"/>
                </a:cxn>
                <a:cxn ang="0">
                  <a:pos x="681" y="230"/>
                </a:cxn>
                <a:cxn ang="0">
                  <a:pos x="705" y="213"/>
                </a:cxn>
                <a:cxn ang="0">
                  <a:pos x="674" y="332"/>
                </a:cxn>
                <a:cxn ang="0">
                  <a:pos x="675" y="387"/>
                </a:cxn>
                <a:cxn ang="0">
                  <a:pos x="686" y="402"/>
                </a:cxn>
                <a:cxn ang="0">
                  <a:pos x="676" y="512"/>
                </a:cxn>
                <a:cxn ang="0">
                  <a:pos x="383" y="704"/>
                </a:cxn>
                <a:cxn ang="0">
                  <a:pos x="94" y="306"/>
                </a:cxn>
                <a:cxn ang="0">
                  <a:pos x="653" y="297"/>
                </a:cxn>
                <a:cxn ang="0">
                  <a:pos x="371" y="683"/>
                </a:cxn>
                <a:cxn ang="0">
                  <a:pos x="358" y="307"/>
                </a:cxn>
                <a:cxn ang="0">
                  <a:pos x="466" y="295"/>
                </a:cxn>
                <a:cxn ang="0">
                  <a:pos x="316" y="286"/>
                </a:cxn>
                <a:cxn ang="0">
                  <a:pos x="258" y="305"/>
                </a:cxn>
                <a:cxn ang="0">
                  <a:pos x="291" y="311"/>
                </a:cxn>
                <a:cxn ang="0">
                  <a:pos x="515" y="253"/>
                </a:cxn>
                <a:cxn ang="0">
                  <a:pos x="139" y="289"/>
                </a:cxn>
                <a:cxn ang="0">
                  <a:pos x="174" y="270"/>
                </a:cxn>
                <a:cxn ang="0">
                  <a:pos x="109" y="287"/>
                </a:cxn>
                <a:cxn ang="0">
                  <a:pos x="313" y="273"/>
                </a:cxn>
                <a:cxn ang="0">
                  <a:pos x="350" y="267"/>
                </a:cxn>
                <a:cxn ang="0">
                  <a:pos x="75" y="219"/>
                </a:cxn>
                <a:cxn ang="0">
                  <a:pos x="21" y="181"/>
                </a:cxn>
                <a:cxn ang="0">
                  <a:pos x="87" y="162"/>
                </a:cxn>
                <a:cxn ang="0">
                  <a:pos x="148" y="147"/>
                </a:cxn>
                <a:cxn ang="0">
                  <a:pos x="156" y="138"/>
                </a:cxn>
                <a:cxn ang="0">
                  <a:pos x="149" y="109"/>
                </a:cxn>
                <a:cxn ang="0">
                  <a:pos x="113" y="104"/>
                </a:cxn>
                <a:cxn ang="0">
                  <a:pos x="126" y="65"/>
                </a:cxn>
                <a:cxn ang="0">
                  <a:pos x="159" y="89"/>
                </a:cxn>
                <a:cxn ang="0">
                  <a:pos x="317" y="62"/>
                </a:cxn>
                <a:cxn ang="0">
                  <a:pos x="335" y="29"/>
                </a:cxn>
                <a:cxn ang="0">
                  <a:pos x="291" y="116"/>
                </a:cxn>
                <a:cxn ang="0">
                  <a:pos x="323" y="162"/>
                </a:cxn>
                <a:cxn ang="0">
                  <a:pos x="345" y="173"/>
                </a:cxn>
                <a:cxn ang="0">
                  <a:pos x="371" y="178"/>
                </a:cxn>
                <a:cxn ang="0">
                  <a:pos x="389" y="194"/>
                </a:cxn>
                <a:cxn ang="0">
                  <a:pos x="247" y="103"/>
                </a:cxn>
                <a:cxn ang="0">
                  <a:pos x="349" y="102"/>
                </a:cxn>
                <a:cxn ang="0">
                  <a:pos x="380" y="91"/>
                </a:cxn>
                <a:cxn ang="0">
                  <a:pos x="356" y="643"/>
                </a:cxn>
                <a:cxn ang="0">
                  <a:pos x="355" y="444"/>
                </a:cxn>
                <a:cxn ang="0">
                  <a:pos x="628" y="591"/>
                </a:cxn>
              </a:cxnLst>
              <a:rect l="0" t="0" r="r" b="b"/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/>
            </a:solidFill>
            <a:ln w="1270">
              <a:solidFill>
                <a:srgbClr val="96969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5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27.e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e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29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emf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31.emf"/><Relationship Id="rId2" Type="http://schemas.openxmlformats.org/officeDocument/2006/relationships/oleObject" Target="../embeddings/oleObject26.bin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6.wmf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.emf"/><Relationship Id="rId1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9.emf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emf"/><Relationship Id="rId1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644900"/>
            <a:ext cx="9144000" cy="533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rgbClr val="3A75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j-cs"/>
              </a:rPr>
              <a:t>4.1</a:t>
            </a:r>
            <a:r>
              <a:rPr kumimoji="0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rgbClr val="3A75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   </a:t>
            </a: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3A75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实数指数幂</a:t>
            </a:r>
            <a:endParaRPr kumimoji="0" lang="en-US" altLang="zh-CN" sz="4000" b="1" i="0" u="none" strike="noStrike" kern="0" cap="none" spc="0" normalizeH="0" baseline="0" noProof="0" smtClean="0">
              <a:ln>
                <a:noFill/>
              </a:ln>
              <a:solidFill>
                <a:srgbClr val="3A75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-396875" y="2205038"/>
            <a:ext cx="9144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第四章  指数函数与对数函数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9220" name="Rectangle 3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1547813" y="1052513"/>
            <a:ext cx="5976937" cy="1439862"/>
            <a:chOff x="975" y="663"/>
            <a:chExt cx="3765" cy="907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gray">
            <a:xfrm>
              <a:off x="975" y="708"/>
              <a:ext cx="3765" cy="86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218" name="Object 6"/>
            <p:cNvGraphicFramePr/>
            <p:nvPr/>
          </p:nvGraphicFramePr>
          <p:xfrm>
            <a:off x="1115" y="663"/>
            <a:ext cx="3579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1" imgW="5276215" imgH="597535" progId="Word.Document.8">
                    <p:embed/>
                  </p:oleObj>
                </mc:Choice>
                <mc:Fallback>
                  <p:oleObj name="" r:id="rId1" imgW="5276215" imgH="597535" progId="Word.Document.8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2"/>
                        <a:srcRect r="49094"/>
                        <a:stretch>
                          <a:fillRect/>
                        </a:stretch>
                      </p:blipFill>
                      <p:spPr>
                        <a:xfrm>
                          <a:off x="1115" y="663"/>
                          <a:ext cx="3579" cy="8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/>
          <p:nvPr/>
        </p:nvGrpSpPr>
        <p:grpSpPr>
          <a:xfrm>
            <a:off x="1116013" y="2852738"/>
            <a:ext cx="6913562" cy="1512887"/>
            <a:chOff x="748" y="1842"/>
            <a:chExt cx="4355" cy="953"/>
          </a:xfrm>
        </p:grpSpPr>
        <p:grpSp>
          <p:nvGrpSpPr>
            <p:cNvPr id="9226" name="Group 8"/>
            <p:cNvGrpSpPr/>
            <p:nvPr/>
          </p:nvGrpSpPr>
          <p:grpSpPr>
            <a:xfrm>
              <a:off x="748" y="1886"/>
              <a:ext cx="4355" cy="909"/>
              <a:chOff x="567" y="1706"/>
              <a:chExt cx="4355" cy="681"/>
            </a:xfrm>
          </p:grpSpPr>
          <p:sp>
            <p:nvSpPr>
              <p:cNvPr id="137225" name="Rectangle 9"/>
              <p:cNvSpPr>
                <a:spLocks noChangeArrowheads="1"/>
              </p:cNvSpPr>
              <p:nvPr/>
            </p:nvSpPr>
            <p:spPr bwMode="gray">
              <a:xfrm>
                <a:off x="567" y="1706"/>
                <a:ext cx="4355" cy="681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009999"/>
                </a:solidFill>
                <a:miter lim="800000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再用描点法做出函数的图像</a:t>
                </a: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54" name="Rectangle 10"/>
              <p:cNvSpPr/>
              <p:nvPr/>
            </p:nvSpPr>
            <p:spPr>
              <a:xfrm>
                <a:off x="567" y="1886"/>
                <a:ext cx="4310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pPr>
                  <a:lnSpc>
                    <a:spcPct val="16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   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27" name="Group 11"/>
            <p:cNvGrpSpPr>
              <a:grpSpLocks noChangeAspect="1"/>
            </p:cNvGrpSpPr>
            <p:nvPr/>
          </p:nvGrpSpPr>
          <p:grpSpPr>
            <a:xfrm>
              <a:off x="884" y="1842"/>
              <a:ext cx="4128" cy="589"/>
              <a:chOff x="884" y="1842"/>
              <a:chExt cx="4128" cy="589"/>
            </a:xfrm>
          </p:grpSpPr>
          <p:sp>
            <p:nvSpPr>
              <p:cNvPr id="9228" name="AutoShape 12"/>
              <p:cNvSpPr>
                <a:spLocks noChangeAspect="1" noTextEdit="1"/>
              </p:cNvSpPr>
              <p:nvPr/>
            </p:nvSpPr>
            <p:spPr>
              <a:xfrm>
                <a:off x="884" y="1842"/>
                <a:ext cx="4128" cy="5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29" name="Rectangle 13"/>
              <p:cNvSpPr/>
              <p:nvPr/>
            </p:nvSpPr>
            <p:spPr>
              <a:xfrm>
                <a:off x="884" y="2076"/>
                <a:ext cx="336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函数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0" name="Rectangle 14"/>
              <p:cNvSpPr/>
              <p:nvPr/>
            </p:nvSpPr>
            <p:spPr>
              <a:xfrm>
                <a:off x="1258" y="2073"/>
                <a:ext cx="75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1" name="Rectangle 15"/>
              <p:cNvSpPr/>
              <p:nvPr/>
            </p:nvSpPr>
            <p:spPr>
              <a:xfrm>
                <a:off x="1333" y="2076"/>
                <a:ext cx="84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2" name="Rectangle 16"/>
              <p:cNvSpPr/>
              <p:nvPr/>
            </p:nvSpPr>
            <p:spPr>
              <a:xfrm>
                <a:off x="1416" y="2076"/>
                <a:ext cx="84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3" name="Rectangle 17"/>
              <p:cNvSpPr/>
              <p:nvPr/>
            </p:nvSpPr>
            <p:spPr>
              <a:xfrm>
                <a:off x="1496" y="2073"/>
                <a:ext cx="75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4" name="Rectangle 18"/>
              <p:cNvSpPr/>
              <p:nvPr/>
            </p:nvSpPr>
            <p:spPr>
              <a:xfrm>
                <a:off x="1597" y="2034"/>
                <a:ext cx="56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5" name="Rectangle 19"/>
              <p:cNvSpPr/>
              <p:nvPr/>
            </p:nvSpPr>
            <p:spPr>
              <a:xfrm>
                <a:off x="1677" y="2076"/>
                <a:ext cx="840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的定义域为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Rectangle 20"/>
              <p:cNvSpPr/>
              <p:nvPr/>
            </p:nvSpPr>
            <p:spPr>
              <a:xfrm>
                <a:off x="2546" y="2069"/>
                <a:ext cx="121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Rectangle 21"/>
              <p:cNvSpPr/>
              <p:nvPr/>
            </p:nvSpPr>
            <p:spPr>
              <a:xfrm>
                <a:off x="2666" y="2076"/>
                <a:ext cx="504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，函数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Rectangle 22"/>
              <p:cNvSpPr/>
              <p:nvPr/>
            </p:nvSpPr>
            <p:spPr>
              <a:xfrm>
                <a:off x="3203" y="2073"/>
                <a:ext cx="75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9" name="Rectangle 23"/>
              <p:cNvSpPr/>
              <p:nvPr/>
            </p:nvSpPr>
            <p:spPr>
              <a:xfrm>
                <a:off x="3274" y="2073"/>
                <a:ext cx="95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0" name="Rectangle 24"/>
              <p:cNvSpPr/>
              <p:nvPr/>
            </p:nvSpPr>
            <p:spPr>
              <a:xfrm>
                <a:off x="3369" y="2073"/>
                <a:ext cx="75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9241" name="Group 25"/>
              <p:cNvGrpSpPr/>
              <p:nvPr/>
            </p:nvGrpSpPr>
            <p:grpSpPr>
              <a:xfrm>
                <a:off x="3475" y="1901"/>
                <a:ext cx="65" cy="295"/>
                <a:chOff x="3475" y="1901"/>
                <a:chExt cx="65" cy="295"/>
              </a:xfrm>
            </p:grpSpPr>
            <p:sp>
              <p:nvSpPr>
                <p:cNvPr id="9250" name="Line 26"/>
                <p:cNvSpPr/>
                <p:nvPr/>
              </p:nvSpPr>
              <p:spPr>
                <a:xfrm>
                  <a:off x="3475" y="2043"/>
                  <a:ext cx="65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51" name="Rectangle 27"/>
                <p:cNvSpPr/>
                <p:nvPr/>
              </p:nvSpPr>
              <p:spPr>
                <a:xfrm>
                  <a:off x="3483" y="2062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52" name="Rectangle 28"/>
                <p:cNvSpPr/>
                <p:nvPr/>
              </p:nvSpPr>
              <p:spPr>
                <a:xfrm>
                  <a:off x="3481" y="1901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242" name="Rectangle 29"/>
              <p:cNvSpPr/>
              <p:nvPr/>
            </p:nvSpPr>
            <p:spPr>
              <a:xfrm>
                <a:off x="3584" y="2076"/>
                <a:ext cx="840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的定义域为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9243" name="Group 30"/>
              <p:cNvGrpSpPr/>
              <p:nvPr/>
            </p:nvGrpSpPr>
            <p:grpSpPr>
              <a:xfrm>
                <a:off x="4427" y="2044"/>
                <a:ext cx="475" cy="231"/>
                <a:chOff x="4427" y="2044"/>
                <a:chExt cx="475" cy="231"/>
              </a:xfrm>
            </p:grpSpPr>
            <p:sp>
              <p:nvSpPr>
                <p:cNvPr id="9245" name="Rectangle 31"/>
                <p:cNvSpPr/>
                <p:nvPr/>
              </p:nvSpPr>
              <p:spPr>
                <a:xfrm>
                  <a:off x="4843" y="2064"/>
                  <a:ext cx="59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2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)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6" name="Rectangle 32"/>
                <p:cNvSpPr/>
                <p:nvPr/>
              </p:nvSpPr>
              <p:spPr>
                <a:xfrm>
                  <a:off x="4572" y="2064"/>
                  <a:ext cx="44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2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,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7" name="Rectangle 33"/>
                <p:cNvSpPr/>
                <p:nvPr/>
              </p:nvSpPr>
              <p:spPr>
                <a:xfrm>
                  <a:off x="4487" y="2064"/>
                  <a:ext cx="8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2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8" name="Rectangle 34"/>
                <p:cNvSpPr/>
                <p:nvPr/>
              </p:nvSpPr>
              <p:spPr>
                <a:xfrm>
                  <a:off x="4427" y="2064"/>
                  <a:ext cx="59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2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[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9" name="Rectangle 35"/>
                <p:cNvSpPr/>
                <p:nvPr/>
              </p:nvSpPr>
              <p:spPr>
                <a:xfrm>
                  <a:off x="4618" y="2044"/>
                  <a:ext cx="222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en-US" altLang="zh-CN" sz="2200" dirty="0">
                      <a:solidFill>
                        <a:srgbClr val="000000"/>
                      </a:solidFill>
                      <a:latin typeface="Symbol" panose="05050102010706020507" pitchFamily="18" charset="2"/>
                      <a:ea typeface="宋体" panose="02010600030101010101" pitchFamily="2" charset="-122"/>
                    </a:rPr>
                    <a:t>+¥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244" name="Rectangle 36"/>
              <p:cNvSpPr/>
              <p:nvPr/>
            </p:nvSpPr>
            <p:spPr>
              <a:xfrm>
                <a:off x="4932" y="2073"/>
                <a:ext cx="42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zh-CN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0245" name="Rectangle 3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46" name="Picture 40" descr="4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2781300"/>
            <a:ext cx="2890837" cy="35798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8"/>
          <p:cNvGrpSpPr/>
          <p:nvPr/>
        </p:nvGrpSpPr>
        <p:grpSpPr>
          <a:xfrm>
            <a:off x="3563938" y="3284538"/>
            <a:ext cx="4824412" cy="2089150"/>
            <a:chOff x="2245" y="2069"/>
            <a:chExt cx="3039" cy="1316"/>
          </a:xfrm>
        </p:grpSpPr>
        <p:grpSp>
          <p:nvGrpSpPr>
            <p:cNvPr id="10250" name="Group 42"/>
            <p:cNvGrpSpPr/>
            <p:nvPr/>
          </p:nvGrpSpPr>
          <p:grpSpPr>
            <a:xfrm>
              <a:off x="2245" y="2069"/>
              <a:ext cx="2948" cy="1316"/>
              <a:chOff x="476" y="1525"/>
              <a:chExt cx="2948" cy="1089"/>
            </a:xfrm>
          </p:grpSpPr>
          <p:sp>
            <p:nvSpPr>
              <p:cNvPr id="10252" name="Rectangle 43"/>
              <p:cNvSpPr/>
              <p:nvPr/>
            </p:nvSpPr>
            <p:spPr>
              <a:xfrm>
                <a:off x="586" y="1525"/>
                <a:ext cx="2838" cy="108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3" name="AutoShape 44"/>
              <p:cNvSpPr/>
              <p:nvPr/>
            </p:nvSpPr>
            <p:spPr>
              <a:xfrm>
                <a:off x="524" y="1525"/>
                <a:ext cx="717" cy="108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093" name="Text Box 45"/>
              <p:cNvSpPr txBox="1">
                <a:spLocks noChangeArrowheads="1"/>
              </p:cNvSpPr>
              <p:nvPr/>
            </p:nvSpPr>
            <p:spPr bwMode="auto">
              <a:xfrm>
                <a:off x="476" y="1752"/>
                <a:ext cx="746" cy="6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总</a:t>
                </a:r>
                <a:endParaRPr kumimoji="0" lang="zh-CN" altLang="en-US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结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251" name="Rectangle 47"/>
            <p:cNvSpPr/>
            <p:nvPr/>
          </p:nvSpPr>
          <p:spPr>
            <a:xfrm>
              <a:off x="3061" y="2106"/>
              <a:ext cx="2223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这两个函数的定义域不同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,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在定义域内它们都是增函数．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两个函数的图像都经过坐标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原点和点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(1,1)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．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48" name="Group 49"/>
          <p:cNvGrpSpPr/>
          <p:nvPr/>
        </p:nvGrpSpPr>
        <p:grpSpPr>
          <a:xfrm>
            <a:off x="1547813" y="1052513"/>
            <a:ext cx="5976937" cy="1439862"/>
            <a:chOff x="975" y="663"/>
            <a:chExt cx="3765" cy="907"/>
          </a:xfrm>
        </p:grpSpPr>
        <p:sp>
          <p:nvSpPr>
            <p:cNvPr id="130098" name="Rectangle 50"/>
            <p:cNvSpPr>
              <a:spLocks noChangeArrowheads="1"/>
            </p:cNvSpPr>
            <p:nvPr/>
          </p:nvSpPr>
          <p:spPr bwMode="gray">
            <a:xfrm>
              <a:off x="975" y="708"/>
              <a:ext cx="3765" cy="86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42" name="Object 51"/>
            <p:cNvGraphicFramePr/>
            <p:nvPr/>
          </p:nvGraphicFramePr>
          <p:xfrm>
            <a:off x="1115" y="663"/>
            <a:ext cx="3579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3" imgW="5276215" imgH="597535" progId="Word.Document.8">
                    <p:embed/>
                  </p:oleObj>
                </mc:Choice>
                <mc:Fallback>
                  <p:oleObj name="" r:id="rId3" imgW="5276215" imgH="597535" progId="Word.Document.8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4"/>
                        <a:srcRect r="49094"/>
                        <a:stretch>
                          <a:fillRect/>
                        </a:stretch>
                      </p:blipFill>
                      <p:spPr>
                        <a:xfrm>
                          <a:off x="1115" y="663"/>
                          <a:ext cx="3579" cy="8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1270" name="Rectangle 3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258888" y="1123950"/>
            <a:ext cx="6769100" cy="720725"/>
            <a:chOff x="793" y="708"/>
            <a:chExt cx="4264" cy="454"/>
          </a:xfrm>
        </p:grpSpPr>
        <p:sp>
          <p:nvSpPr>
            <p:cNvPr id="132101" name="Rectangle 5"/>
            <p:cNvSpPr>
              <a:spLocks noChangeArrowheads="1"/>
            </p:cNvSpPr>
            <p:nvPr/>
          </p:nvSpPr>
          <p:spPr bwMode="gray">
            <a:xfrm>
              <a:off x="793" y="708"/>
              <a:ext cx="4264" cy="45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267" name="Object 41"/>
            <p:cNvGraphicFramePr/>
            <p:nvPr/>
          </p:nvGraphicFramePr>
          <p:xfrm>
            <a:off x="839" y="799"/>
            <a:ext cx="412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2" imgW="6590030" imgH="506095" progId="Word.Document.8">
                    <p:embed/>
                  </p:oleObj>
                </mc:Choice>
                <mc:Fallback>
                  <p:oleObj name="" r:id="rId2" imgW="6590030" imgH="506095" progId="Word.Document.8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3"/>
                        <a:srcRect r="52829" b="45607"/>
                        <a:stretch>
                          <a:fillRect/>
                        </a:stretch>
                      </p:blipFill>
                      <p:spPr>
                        <a:xfrm>
                          <a:off x="839" y="799"/>
                          <a:ext cx="4128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4"/>
          <p:cNvGrpSpPr/>
          <p:nvPr/>
        </p:nvGrpSpPr>
        <p:grpSpPr>
          <a:xfrm>
            <a:off x="1187450" y="2205038"/>
            <a:ext cx="6913563" cy="2087562"/>
            <a:chOff x="657" y="2795"/>
            <a:chExt cx="4355" cy="1315"/>
          </a:xfrm>
        </p:grpSpPr>
        <p:sp>
          <p:nvSpPr>
            <p:cNvPr id="132141" name="Rectangle 45"/>
            <p:cNvSpPr>
              <a:spLocks noChangeArrowheads="1"/>
            </p:cNvSpPr>
            <p:nvPr/>
          </p:nvSpPr>
          <p:spPr bwMode="gray">
            <a:xfrm>
              <a:off x="657" y="2795"/>
              <a:ext cx="4355" cy="1315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99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11266" name="Object 46"/>
            <p:cNvGraphicFramePr/>
            <p:nvPr/>
          </p:nvGraphicFramePr>
          <p:xfrm>
            <a:off x="1066" y="2884"/>
            <a:ext cx="3628" cy="1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4" imgW="5276215" imgH="1027430" progId="Word.Document.8">
                    <p:embed/>
                  </p:oleObj>
                </mc:Choice>
                <mc:Fallback>
                  <p:oleObj name="" r:id="rId4" imgW="5276215" imgH="1027430" progId="Word.Document.8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5"/>
                        <a:srcRect r="40309"/>
                        <a:stretch>
                          <a:fillRect/>
                        </a:stretch>
                      </p:blipFill>
                      <p:spPr>
                        <a:xfrm>
                          <a:off x="1066" y="2884"/>
                          <a:ext cx="3628" cy="1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2294" name="Rectangle 3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295" name="Picture 17" descr="40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276475"/>
            <a:ext cx="3100387" cy="3598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2987675" y="2997200"/>
            <a:ext cx="5780088" cy="2089150"/>
            <a:chOff x="1338" y="890"/>
            <a:chExt cx="3641" cy="1316"/>
          </a:xfrm>
        </p:grpSpPr>
        <p:grpSp>
          <p:nvGrpSpPr>
            <p:cNvPr id="12299" name="Group 19"/>
            <p:cNvGrpSpPr/>
            <p:nvPr/>
          </p:nvGrpSpPr>
          <p:grpSpPr>
            <a:xfrm>
              <a:off x="1338" y="890"/>
              <a:ext cx="3492" cy="1316"/>
              <a:chOff x="1338" y="890"/>
              <a:chExt cx="3492" cy="1316"/>
            </a:xfrm>
          </p:grpSpPr>
          <p:sp>
            <p:nvSpPr>
              <p:cNvPr id="12300" name="Rectangle 20"/>
              <p:cNvSpPr/>
              <p:nvPr/>
            </p:nvSpPr>
            <p:spPr>
              <a:xfrm>
                <a:off x="1448" y="890"/>
                <a:ext cx="3382" cy="1312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1" name="AutoShape 21"/>
              <p:cNvSpPr/>
              <p:nvPr/>
            </p:nvSpPr>
            <p:spPr>
              <a:xfrm>
                <a:off x="1386" y="890"/>
                <a:ext cx="717" cy="1316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094" name="Text Box 22"/>
              <p:cNvSpPr txBox="1">
                <a:spLocks noChangeArrowheads="1"/>
              </p:cNvSpPr>
              <p:nvPr/>
            </p:nvSpPr>
            <p:spPr bwMode="auto">
              <a:xfrm>
                <a:off x="1338" y="1164"/>
                <a:ext cx="746" cy="7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总</a:t>
                </a:r>
                <a:endParaRPr kumimoji="0" lang="zh-CN" altLang="en-US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结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2291" name="Object 23"/>
            <p:cNvGraphicFramePr/>
            <p:nvPr/>
          </p:nvGraphicFramePr>
          <p:xfrm>
            <a:off x="2200" y="1116"/>
            <a:ext cx="2779" cy="1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3" imgW="5276215" imgH="804545" progId="Word.Document.8">
                    <p:embed/>
                  </p:oleObj>
                </mc:Choice>
                <mc:Fallback>
                  <p:oleObj name="" r:id="rId3" imgW="5276215" imgH="804545" progId="Word.Document.8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4"/>
                        <a:srcRect r="58142"/>
                        <a:stretch>
                          <a:fillRect/>
                        </a:stretch>
                      </p:blipFill>
                      <p:spPr>
                        <a:xfrm>
                          <a:off x="2200" y="1116"/>
                          <a:ext cx="2779" cy="10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7" name="Group 24"/>
          <p:cNvGrpSpPr/>
          <p:nvPr/>
        </p:nvGrpSpPr>
        <p:grpSpPr>
          <a:xfrm>
            <a:off x="1258888" y="1123950"/>
            <a:ext cx="6769100" cy="720725"/>
            <a:chOff x="793" y="708"/>
            <a:chExt cx="4264" cy="454"/>
          </a:xfrm>
        </p:grpSpPr>
        <p:sp>
          <p:nvSpPr>
            <p:cNvPr id="131097" name="Rectangle 25"/>
            <p:cNvSpPr>
              <a:spLocks noChangeArrowheads="1"/>
            </p:cNvSpPr>
            <p:nvPr/>
          </p:nvSpPr>
          <p:spPr bwMode="gray">
            <a:xfrm>
              <a:off x="793" y="708"/>
              <a:ext cx="4264" cy="45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290" name="Object 26"/>
            <p:cNvGraphicFramePr/>
            <p:nvPr/>
          </p:nvGraphicFramePr>
          <p:xfrm>
            <a:off x="839" y="799"/>
            <a:ext cx="412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5" imgW="6590030" imgH="506095" progId="Word.Document.8">
                    <p:embed/>
                  </p:oleObj>
                </mc:Choice>
                <mc:Fallback>
                  <p:oleObj name="" r:id="rId5" imgW="6590030" imgH="506095" progId="Word.Document.8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6"/>
                        <a:srcRect r="52829" b="45607"/>
                        <a:stretch>
                          <a:fillRect/>
                        </a:stretch>
                      </p:blipFill>
                      <p:spPr>
                        <a:xfrm>
                          <a:off x="839" y="799"/>
                          <a:ext cx="4128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整体建构 理论升华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3319" name="Rectangle 5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3320" name="Group 59"/>
          <p:cNvGrpSpPr/>
          <p:nvPr/>
        </p:nvGrpSpPr>
        <p:grpSpPr>
          <a:xfrm>
            <a:off x="2268538" y="1196975"/>
            <a:ext cx="4176712" cy="647700"/>
            <a:chOff x="1383" y="3249"/>
            <a:chExt cx="2631" cy="408"/>
          </a:xfrm>
        </p:grpSpPr>
        <p:sp>
          <p:nvSpPr>
            <p:cNvPr id="111648" name="Rectangle 32"/>
            <p:cNvSpPr>
              <a:spLocks noChangeArrowheads="1"/>
            </p:cNvSpPr>
            <p:nvPr/>
          </p:nvSpPr>
          <p:spPr bwMode="gray">
            <a:xfrm>
              <a:off x="1383" y="3249"/>
              <a:ext cx="2631" cy="40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99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13316" name="Object 58"/>
            <p:cNvGraphicFramePr/>
            <p:nvPr/>
          </p:nvGraphicFramePr>
          <p:xfrm>
            <a:off x="1687" y="3249"/>
            <a:ext cx="2191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2" imgW="5279390" imgH="399415" progId="Word.Document.8">
                    <p:embed/>
                  </p:oleObj>
                </mc:Choice>
                <mc:Fallback>
                  <p:oleObj name="" r:id="rId2" imgW="5279390" imgH="399415" progId="Word.Document.8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3"/>
                        <a:srcRect r="62347" b="16743"/>
                        <a:stretch>
                          <a:fillRect/>
                        </a:stretch>
                      </p:blipFill>
                      <p:spPr>
                        <a:xfrm>
                          <a:off x="1687" y="3249"/>
                          <a:ext cx="2191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8"/>
          <p:cNvGrpSpPr/>
          <p:nvPr/>
        </p:nvGrpSpPr>
        <p:grpSpPr>
          <a:xfrm>
            <a:off x="611188" y="2276475"/>
            <a:ext cx="8135937" cy="1223963"/>
            <a:chOff x="385" y="1434"/>
            <a:chExt cx="5125" cy="771"/>
          </a:xfrm>
        </p:grpSpPr>
        <p:grpSp>
          <p:nvGrpSpPr>
            <p:cNvPr id="13328" name="Group 60"/>
            <p:cNvGrpSpPr/>
            <p:nvPr/>
          </p:nvGrpSpPr>
          <p:grpSpPr>
            <a:xfrm>
              <a:off x="385" y="1480"/>
              <a:ext cx="5125" cy="725"/>
              <a:chOff x="748" y="2024"/>
              <a:chExt cx="4717" cy="499"/>
            </a:xfrm>
          </p:grpSpPr>
          <p:sp>
            <p:nvSpPr>
              <p:cNvPr id="13329" name="Rectangle 61"/>
              <p:cNvSpPr/>
              <p:nvPr/>
            </p:nvSpPr>
            <p:spPr>
              <a:xfrm>
                <a:off x="803" y="2025"/>
                <a:ext cx="4617" cy="49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AutoShape 62"/>
              <p:cNvSpPr/>
              <p:nvPr/>
            </p:nvSpPr>
            <p:spPr>
              <a:xfrm>
                <a:off x="770" y="2024"/>
                <a:ext cx="544" cy="49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679" name="Text Box 63"/>
              <p:cNvSpPr txBox="1">
                <a:spLocks noChangeArrowheads="1"/>
              </p:cNvSpPr>
              <p:nvPr/>
            </p:nvSpPr>
            <p:spPr bwMode="auto">
              <a:xfrm>
                <a:off x="748" y="2113"/>
                <a:ext cx="566" cy="2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bg1"/>
                    </a:solidFill>
                    <a:effectDag name="">
                      <a:effect ref="fillLine"/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</a:effectDag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en-US" altLang="zh-CN" sz="3200" b="1" dirty="0">
                  <a:solidFill>
                    <a:schemeClr val="bg1"/>
                  </a:solidFill>
                  <a:effectDag name="">
                    <a:effect ref="fillLine"/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</a:effectDag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2" name="Rectangle 64"/>
              <p:cNvSpPr/>
              <p:nvPr/>
            </p:nvSpPr>
            <p:spPr>
              <a:xfrm>
                <a:off x="1337" y="2115"/>
                <a:ext cx="4128" cy="2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>
                  <a:lnSpc>
                    <a:spcPct val="14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aphicFrame>
          <p:nvGraphicFramePr>
            <p:cNvPr id="13315" name="Object 75"/>
            <p:cNvGraphicFramePr/>
            <p:nvPr/>
          </p:nvGraphicFramePr>
          <p:xfrm>
            <a:off x="1144" y="1434"/>
            <a:ext cx="418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4" imgW="5279390" imgH="597535" progId="Word.Document.8">
                    <p:embed/>
                  </p:oleObj>
                </mc:Choice>
                <mc:Fallback>
                  <p:oleObj name="" r:id="rId4" imgW="5279390" imgH="597535" progId="Word.Document.8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5"/>
                        <a:srcRect r="36925"/>
                        <a:stretch>
                          <a:fillRect/>
                        </a:stretch>
                      </p:blipFill>
                      <p:spPr>
                        <a:xfrm>
                          <a:off x="1144" y="1434"/>
                          <a:ext cx="4185" cy="7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7"/>
          <p:cNvGrpSpPr/>
          <p:nvPr/>
        </p:nvGrpSpPr>
        <p:grpSpPr>
          <a:xfrm>
            <a:off x="611188" y="3860800"/>
            <a:ext cx="8135937" cy="1150938"/>
            <a:chOff x="385" y="2432"/>
            <a:chExt cx="5125" cy="725"/>
          </a:xfrm>
        </p:grpSpPr>
        <p:grpSp>
          <p:nvGrpSpPr>
            <p:cNvPr id="13323" name="Group 70"/>
            <p:cNvGrpSpPr/>
            <p:nvPr/>
          </p:nvGrpSpPr>
          <p:grpSpPr>
            <a:xfrm>
              <a:off x="385" y="2432"/>
              <a:ext cx="5125" cy="725"/>
              <a:chOff x="748" y="2024"/>
              <a:chExt cx="4717" cy="499"/>
            </a:xfrm>
          </p:grpSpPr>
          <p:sp>
            <p:nvSpPr>
              <p:cNvPr id="13324" name="Rectangle 71"/>
              <p:cNvSpPr/>
              <p:nvPr/>
            </p:nvSpPr>
            <p:spPr>
              <a:xfrm>
                <a:off x="803" y="2025"/>
                <a:ext cx="4617" cy="49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5" name="AutoShape 72"/>
              <p:cNvSpPr/>
              <p:nvPr/>
            </p:nvSpPr>
            <p:spPr>
              <a:xfrm>
                <a:off x="770" y="2024"/>
                <a:ext cx="544" cy="49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689" name="Text Box 73"/>
              <p:cNvSpPr txBox="1">
                <a:spLocks noChangeArrowheads="1"/>
              </p:cNvSpPr>
              <p:nvPr/>
            </p:nvSpPr>
            <p:spPr bwMode="auto">
              <a:xfrm>
                <a:off x="748" y="2113"/>
                <a:ext cx="566" cy="2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bg1"/>
                    </a:solidFill>
                    <a:effectDag name="">
                      <a:effect ref="fillLine"/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</a:effectDag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en-US" altLang="zh-CN" sz="3200" b="1" dirty="0">
                  <a:solidFill>
                    <a:schemeClr val="bg1"/>
                  </a:solidFill>
                  <a:effectDag name="">
                    <a:effect ref="fillLine"/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</a:effectDag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7" name="Rectangle 74"/>
              <p:cNvSpPr/>
              <p:nvPr/>
            </p:nvSpPr>
            <p:spPr>
              <a:xfrm>
                <a:off x="1337" y="2115"/>
                <a:ext cx="4128" cy="2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>
                  <a:lnSpc>
                    <a:spcPct val="14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aphicFrame>
          <p:nvGraphicFramePr>
            <p:cNvPr id="13314" name="Object 76"/>
            <p:cNvGraphicFramePr/>
            <p:nvPr/>
          </p:nvGraphicFramePr>
          <p:xfrm>
            <a:off x="1156" y="2501"/>
            <a:ext cx="3947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6" imgW="5279390" imgH="399415" progId="Word.Document.8">
                    <p:embed/>
                  </p:oleObj>
                </mc:Choice>
                <mc:Fallback>
                  <p:oleObj name="" r:id="rId6" imgW="5279390" imgH="399415" progId="Word.Document.8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7"/>
                        <a:srcRect r="37070"/>
                        <a:stretch>
                          <a:fillRect/>
                        </a:stretch>
                      </p:blipFill>
                      <p:spPr>
                        <a:xfrm>
                          <a:off x="1156" y="2501"/>
                          <a:ext cx="3947" cy="5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运用知识  强化练习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4340" name="Rectangle 3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2" name="Rectangle 5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3" name="Rectangle 6"/>
          <p:cNvSpPr/>
          <p:nvPr/>
        </p:nvSpPr>
        <p:spPr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4" name="Rectangle 7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4345" name="Group 16"/>
          <p:cNvGrpSpPr/>
          <p:nvPr/>
        </p:nvGrpSpPr>
        <p:grpSpPr>
          <a:xfrm>
            <a:off x="1116013" y="2205038"/>
            <a:ext cx="7056437" cy="3457575"/>
            <a:chOff x="703" y="1064"/>
            <a:chExt cx="4445" cy="2178"/>
          </a:xfrm>
        </p:grpSpPr>
        <p:grpSp>
          <p:nvGrpSpPr>
            <p:cNvPr id="14356" name="Group 9"/>
            <p:cNvGrpSpPr/>
            <p:nvPr/>
          </p:nvGrpSpPr>
          <p:grpSpPr>
            <a:xfrm>
              <a:off x="703" y="1064"/>
              <a:ext cx="4445" cy="2178"/>
              <a:chOff x="703" y="1842"/>
              <a:chExt cx="4445" cy="2178"/>
            </a:xfrm>
          </p:grpSpPr>
          <p:sp>
            <p:nvSpPr>
              <p:cNvPr id="14357" name="AutoShape 10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131" name="AutoShape 11"/>
              <p:cNvSpPr>
                <a:spLocks noChangeArrowheads="1"/>
              </p:cNvSpPr>
              <p:nvPr/>
            </p:nvSpPr>
            <p:spPr bwMode="gray"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练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习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14338" name="Object 14"/>
            <p:cNvGraphicFramePr/>
            <p:nvPr/>
          </p:nvGraphicFramePr>
          <p:xfrm>
            <a:off x="1247" y="1471"/>
            <a:ext cx="3629" cy="1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" imgW="5279390" imgH="1170305" progId="Word.Document.8">
                    <p:embed/>
                  </p:oleObj>
                </mc:Choice>
                <mc:Fallback>
                  <p:oleObj name="" r:id="rId1" imgW="5279390" imgH="1170305" progId="Word.Document.8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2"/>
                        <a:srcRect r="43213"/>
                        <a:stretch>
                          <a:fillRect/>
                        </a:stretch>
                      </p:blipFill>
                      <p:spPr>
                        <a:xfrm>
                          <a:off x="1247" y="1471"/>
                          <a:ext cx="3629" cy="14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6" name="Group 23"/>
          <p:cNvGrpSpPr/>
          <p:nvPr/>
        </p:nvGrpSpPr>
        <p:grpSpPr>
          <a:xfrm>
            <a:off x="3348038" y="981075"/>
            <a:ext cx="2611437" cy="989013"/>
            <a:chOff x="1094" y="715"/>
            <a:chExt cx="1645" cy="623"/>
          </a:xfrm>
        </p:grpSpPr>
        <p:grpSp>
          <p:nvGrpSpPr>
            <p:cNvPr id="14347" name="Group 24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14349" name="Group 25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354" name="Oval 26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5" name="Oval 27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50" name="Oval 28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1" name="Oval 29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2" name="Oval 30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3" name="Oval 31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48" name="Text Box 32"/>
            <p:cNvSpPr txBox="1"/>
            <p:nvPr/>
          </p:nvSpPr>
          <p:spPr>
            <a:xfrm>
              <a:off x="1349" y="791"/>
              <a:ext cx="119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4.1.3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question_pop_up_from_box_rotate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260350"/>
            <a:ext cx="1743075" cy="213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1403350" y="1628775"/>
            <a:ext cx="6232525" cy="3590925"/>
            <a:chOff x="884" y="1026"/>
            <a:chExt cx="3926" cy="2262"/>
          </a:xfrm>
        </p:grpSpPr>
        <p:sp>
          <p:nvSpPr>
            <p:cNvPr id="18437" name="AutoShape 18"/>
            <p:cNvSpPr/>
            <p:nvPr/>
          </p:nvSpPr>
          <p:spPr>
            <a:xfrm>
              <a:off x="906" y="1842"/>
              <a:ext cx="3809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77B7E7"/>
                </a:gs>
                <a:gs pos="100000">
                  <a:srgbClr val="E2F0FA"/>
                </a:gs>
              </a:gsLst>
              <a:lin ang="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438" name="Group 28"/>
            <p:cNvGrpSpPr/>
            <p:nvPr/>
          </p:nvGrpSpPr>
          <p:grpSpPr>
            <a:xfrm>
              <a:off x="884" y="1026"/>
              <a:ext cx="3926" cy="2262"/>
              <a:chOff x="884" y="1026"/>
              <a:chExt cx="3926" cy="2262"/>
            </a:xfrm>
          </p:grpSpPr>
          <p:sp>
            <p:nvSpPr>
              <p:cNvPr id="18439" name="AutoShape 20"/>
              <p:cNvSpPr/>
              <p:nvPr/>
            </p:nvSpPr>
            <p:spPr>
              <a:xfrm>
                <a:off x="909" y="1026"/>
                <a:ext cx="3774" cy="58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00E4A8"/>
                  </a:gs>
                  <a:gs pos="100000">
                    <a:srgbClr val="C9F9ED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0" name="AutoShape 21"/>
              <p:cNvSpPr/>
              <p:nvPr/>
            </p:nvSpPr>
            <p:spPr>
              <a:xfrm>
                <a:off x="945" y="1190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1" name="AutoShape 22"/>
              <p:cNvSpPr/>
              <p:nvPr/>
            </p:nvSpPr>
            <p:spPr>
              <a:xfrm>
                <a:off x="944" y="2056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2" name="AutoShape 23"/>
              <p:cNvSpPr/>
              <p:nvPr/>
            </p:nvSpPr>
            <p:spPr>
              <a:xfrm>
                <a:off x="884" y="2706"/>
                <a:ext cx="3859" cy="5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DF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3" name="AutoShape 24"/>
              <p:cNvSpPr/>
              <p:nvPr/>
            </p:nvSpPr>
            <p:spPr>
              <a:xfrm>
                <a:off x="916" y="2919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44" name="Text Box 25"/>
              <p:cNvSpPr txBox="1"/>
              <p:nvPr/>
            </p:nvSpPr>
            <p:spPr>
              <a:xfrm>
                <a:off x="1247" y="2908"/>
                <a:ext cx="345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3.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在学习方法上你有哪些体会？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45" name="Text Box 26"/>
              <p:cNvSpPr txBox="1"/>
              <p:nvPr/>
            </p:nvSpPr>
            <p:spPr>
              <a:xfrm>
                <a:off x="1338" y="2024"/>
                <a:ext cx="34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2.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 你会解决哪些新问题？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46" name="Text Box 27"/>
              <p:cNvSpPr txBox="1"/>
              <p:nvPr/>
            </p:nvSpPr>
            <p:spPr>
              <a:xfrm>
                <a:off x="1292" y="1162"/>
                <a:ext cx="300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1.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你学习了哪些内容？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归纳小结  自我反思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107950" y="15557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布置作业  继续探究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9459" name="Group 40"/>
          <p:cNvGrpSpPr/>
          <p:nvPr/>
        </p:nvGrpSpPr>
        <p:grpSpPr>
          <a:xfrm>
            <a:off x="1187450" y="1196975"/>
            <a:ext cx="7127875" cy="1301750"/>
            <a:chOff x="975" y="890"/>
            <a:chExt cx="4490" cy="820"/>
          </a:xfrm>
        </p:grpSpPr>
        <p:grpSp>
          <p:nvGrpSpPr>
            <p:cNvPr id="19475" name="Group 41"/>
            <p:cNvGrpSpPr/>
            <p:nvPr/>
          </p:nvGrpSpPr>
          <p:grpSpPr>
            <a:xfrm>
              <a:off x="975" y="890"/>
              <a:ext cx="3765" cy="820"/>
              <a:chOff x="975" y="890"/>
              <a:chExt cx="3765" cy="820"/>
            </a:xfrm>
          </p:grpSpPr>
          <p:sp>
            <p:nvSpPr>
              <p:cNvPr id="95274" name="AutoShape 42"/>
              <p:cNvSpPr>
                <a:spLocks noChangeArrowheads="1"/>
              </p:cNvSpPr>
              <p:nvPr/>
            </p:nvSpPr>
            <p:spPr bwMode="gray">
              <a:xfrm>
                <a:off x="975" y="890"/>
                <a:ext cx="3765" cy="8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9478" name="Group 43"/>
              <p:cNvGrpSpPr/>
              <p:nvPr/>
            </p:nvGrpSpPr>
            <p:grpSpPr>
              <a:xfrm>
                <a:off x="1042" y="966"/>
                <a:ext cx="693" cy="671"/>
                <a:chOff x="988" y="2100"/>
                <a:chExt cx="779" cy="746"/>
              </a:xfrm>
            </p:grpSpPr>
            <p:sp>
              <p:nvSpPr>
                <p:cNvPr id="95276" name="AutoShape 44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277" name="Freeform 45"/>
                <p:cNvSpPr/>
                <p:nvPr/>
              </p:nvSpPr>
              <p:spPr bwMode="gray"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78" name="Text Box 46"/>
                <p:cNvSpPr txBox="1">
                  <a:spLocks noChangeArrowheads="1"/>
                </p:cNvSpPr>
                <p:nvPr/>
              </p:nvSpPr>
              <p:spPr bwMode="gray">
                <a:xfrm>
                  <a:off x="988" y="2303"/>
                  <a:ext cx="776" cy="3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阅 读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476" name="Text Box 47"/>
            <p:cNvSpPr txBox="1"/>
            <p:nvPr/>
          </p:nvSpPr>
          <p:spPr>
            <a:xfrm>
              <a:off x="1761" y="1202"/>
              <a:ext cx="37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教材章节</a:t>
              </a: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4.2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60" name="Group 48"/>
          <p:cNvGrpSpPr/>
          <p:nvPr/>
        </p:nvGrpSpPr>
        <p:grpSpPr>
          <a:xfrm>
            <a:off x="1187450" y="2853055"/>
            <a:ext cx="6066155" cy="3980985"/>
            <a:chOff x="975" y="1933"/>
            <a:chExt cx="3810" cy="850"/>
          </a:xfrm>
        </p:grpSpPr>
        <p:sp>
          <p:nvSpPr>
            <p:cNvPr id="95281" name="AutoShape 49"/>
            <p:cNvSpPr>
              <a:spLocks noChangeArrowheads="1"/>
            </p:cNvSpPr>
            <p:nvPr/>
          </p:nvSpPr>
          <p:spPr bwMode="gray">
            <a:xfrm>
              <a:off x="975" y="1933"/>
              <a:ext cx="3810" cy="8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9470" name="Group 50"/>
            <p:cNvGrpSpPr/>
            <p:nvPr/>
          </p:nvGrpSpPr>
          <p:grpSpPr>
            <a:xfrm>
              <a:off x="1016" y="2009"/>
              <a:ext cx="752" cy="670"/>
              <a:chOff x="959" y="3120"/>
              <a:chExt cx="835" cy="746"/>
            </a:xfrm>
          </p:grpSpPr>
          <p:sp>
            <p:nvSpPr>
              <p:cNvPr id="95283" name="AutoShape 51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284" name="Freeform 52"/>
              <p:cNvSpPr/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285" name="Text Box 53"/>
              <p:cNvSpPr txBox="1">
                <a:spLocks noChangeArrowheads="1"/>
              </p:cNvSpPr>
              <p:nvPr/>
            </p:nvSpPr>
            <p:spPr bwMode="gray">
              <a:xfrm>
                <a:off x="959" y="3120"/>
                <a:ext cx="835" cy="12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书 写 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471" name="Text Box 54"/>
            <p:cNvSpPr txBox="1"/>
            <p:nvPr/>
          </p:nvSpPr>
          <p:spPr>
            <a:xfrm>
              <a:off x="1744" y="1991"/>
              <a:ext cx="3025" cy="7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运算</a:t>
              </a: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</a:t>
              </a:r>
              <a:r>
                <a:rPr lang="zh-CN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求定义域</a:t>
              </a:r>
              <a:endParaRPr lang="zh-CN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29205" y="3730625"/>
          <a:ext cx="2102485" cy="77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282700" imgH="469900" progId="Equation.KSEE3">
                  <p:embed/>
                </p:oleObj>
              </mc:Choice>
              <mc:Fallback>
                <p:oleObj name="" r:id="rId1" imgW="1282700" imgH="469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9205" y="3730625"/>
                        <a:ext cx="2102485" cy="770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2698" y="4385945"/>
          <a:ext cx="295656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803400" imgH="520700" progId="Equation.KSEE3">
                  <p:embed/>
                </p:oleObj>
              </mc:Choice>
              <mc:Fallback>
                <p:oleObj name="" r:id="rId3" imgW="1803400" imgH="520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2698" y="4385945"/>
                        <a:ext cx="295656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92375" y="5765800"/>
          <a:ext cx="87566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431800" imgH="330200" progId="Equation.KSEE3">
                  <p:embed/>
                </p:oleObj>
              </mc:Choice>
              <mc:Fallback>
                <p:oleObj name="" r:id="rId5" imgW="431800" imgH="330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375" y="5765800"/>
                        <a:ext cx="87566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34410" y="5971540"/>
          <a:ext cx="953135" cy="4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7" imgW="469900" imgH="228600" progId="Equation.KSEE3">
                  <p:embed/>
                </p:oleObj>
              </mc:Choice>
              <mc:Fallback>
                <p:oleObj name="" r:id="rId7" imgW="469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4410" y="5971540"/>
                        <a:ext cx="953135" cy="46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1690" y="5764848"/>
          <a:ext cx="979805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482600" imgH="330200" progId="Equation.KSEE3">
                  <p:embed/>
                </p:oleObj>
              </mc:Choice>
              <mc:Fallback>
                <p:oleObj name="" r:id="rId9" imgW="482600" imgH="330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1690" y="5764848"/>
                        <a:ext cx="979805" cy="67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-180975" y="2708275"/>
            <a:ext cx="9144000" cy="1512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	</a:t>
            </a:r>
            <a:r>
              <a:rPr kumimoji="0" lang="zh-CN" alt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再       见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 </a:t>
            </a:r>
            <a:endParaRPr kumimoji="0" lang="en-US" altLang="zh-CN" sz="80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回顾知识  复习导入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031" name="Rectangle 46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13"/>
          <p:cNvGrpSpPr/>
          <p:nvPr/>
        </p:nvGrpSpPr>
        <p:grpSpPr>
          <a:xfrm>
            <a:off x="468313" y="1196975"/>
            <a:ext cx="9342437" cy="2374900"/>
            <a:chOff x="249" y="2478"/>
            <a:chExt cx="5885" cy="1496"/>
          </a:xfrm>
        </p:grpSpPr>
        <p:grpSp>
          <p:nvGrpSpPr>
            <p:cNvPr id="1036" name="Group 112"/>
            <p:cNvGrpSpPr/>
            <p:nvPr/>
          </p:nvGrpSpPr>
          <p:grpSpPr>
            <a:xfrm>
              <a:off x="249" y="2478"/>
              <a:ext cx="5022" cy="1496"/>
              <a:chOff x="249" y="2478"/>
              <a:chExt cx="5022" cy="1496"/>
            </a:xfrm>
          </p:grpSpPr>
          <p:sp>
            <p:nvSpPr>
              <p:cNvPr id="1037" name="AutoShape 74"/>
              <p:cNvSpPr/>
              <p:nvPr/>
            </p:nvSpPr>
            <p:spPr>
              <a:xfrm>
                <a:off x="612" y="2481"/>
                <a:ext cx="4659" cy="1493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35" name="AutoShape 75"/>
              <p:cNvSpPr>
                <a:spLocks noChangeArrowheads="1"/>
              </p:cNvSpPr>
              <p:nvPr/>
            </p:nvSpPr>
            <p:spPr bwMode="gray">
              <a:xfrm>
                <a:off x="249" y="2478"/>
                <a:ext cx="377" cy="1496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知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识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点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1029" name="Object 110"/>
            <p:cNvGraphicFramePr/>
            <p:nvPr/>
          </p:nvGraphicFramePr>
          <p:xfrm>
            <a:off x="431" y="2597"/>
            <a:ext cx="5703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576570" imgH="1356360" progId="Word.Document.8">
                    <p:embed/>
                  </p:oleObj>
                </mc:Choice>
                <mc:Fallback>
                  <p:oleObj name="" r:id="rId1" imgW="5576570" imgH="1356360" progId="Word.Documen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31" y="2597"/>
                          <a:ext cx="5703" cy="13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0"/>
          <p:cNvGrpSpPr/>
          <p:nvPr/>
        </p:nvGrpSpPr>
        <p:grpSpPr>
          <a:xfrm>
            <a:off x="684213" y="4057650"/>
            <a:ext cx="7056437" cy="1963738"/>
            <a:chOff x="431" y="2568"/>
            <a:chExt cx="4445" cy="1237"/>
          </a:xfrm>
        </p:grpSpPr>
        <p:sp>
          <p:nvSpPr>
            <p:cNvPr id="15501" name="AutoShape 141"/>
            <p:cNvSpPr>
              <a:spLocks noChangeArrowheads="1"/>
            </p:cNvSpPr>
            <p:nvPr/>
          </p:nvSpPr>
          <p:spPr bwMode="gray">
            <a:xfrm>
              <a:off x="613" y="2568"/>
              <a:ext cx="4263" cy="1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026" name="Object 142"/>
            <p:cNvGraphicFramePr/>
            <p:nvPr/>
          </p:nvGraphicFramePr>
          <p:xfrm>
            <a:off x="975" y="2585"/>
            <a:ext cx="3493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3" imgW="2171700" imgH="368300" progId="Equation.DSMT4">
                    <p:embed/>
                  </p:oleObj>
                </mc:Choice>
                <mc:Fallback>
                  <p:oleObj name="" r:id="rId3" imgW="2171700" imgH="3683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75" y="2585"/>
                          <a:ext cx="3493" cy="5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43"/>
            <p:cNvGraphicFramePr/>
            <p:nvPr/>
          </p:nvGraphicFramePr>
          <p:xfrm>
            <a:off x="2647" y="3039"/>
            <a:ext cx="1236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5" imgW="736600" imgH="457200" progId="Equation.DSMT4">
                    <p:embed/>
                  </p:oleObj>
                </mc:Choice>
                <mc:Fallback>
                  <p:oleObj name="" r:id="rId5" imgW="736600" imgH="4572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47" y="3039"/>
                          <a:ext cx="1236" cy="7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44"/>
            <p:cNvGraphicFramePr/>
            <p:nvPr/>
          </p:nvGraphicFramePr>
          <p:xfrm>
            <a:off x="1020" y="3129"/>
            <a:ext cx="1044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7" imgW="685800" imgH="330200" progId="Equation.DSMT4">
                    <p:embed/>
                  </p:oleObj>
                </mc:Choice>
                <mc:Fallback>
                  <p:oleObj name="" r:id="rId7" imgW="685800" imgH="3302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20" y="3129"/>
                          <a:ext cx="1044" cy="4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05" name="AutoShape 145"/>
            <p:cNvSpPr>
              <a:spLocks noChangeArrowheads="1"/>
            </p:cNvSpPr>
            <p:nvPr/>
          </p:nvSpPr>
          <p:spPr bwMode="gray">
            <a:xfrm>
              <a:off x="431" y="2568"/>
              <a:ext cx="363" cy="1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答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案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回顾知识  复习导入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2053" name="Rectangle 3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900113" y="1196975"/>
            <a:ext cx="5688012" cy="2374900"/>
            <a:chOff x="295" y="1389"/>
            <a:chExt cx="3583" cy="1496"/>
          </a:xfrm>
        </p:grpSpPr>
        <p:grpSp>
          <p:nvGrpSpPr>
            <p:cNvPr id="2059" name="Group 12"/>
            <p:cNvGrpSpPr/>
            <p:nvPr/>
          </p:nvGrpSpPr>
          <p:grpSpPr>
            <a:xfrm>
              <a:off x="295" y="1389"/>
              <a:ext cx="3583" cy="1496"/>
              <a:chOff x="295" y="1389"/>
              <a:chExt cx="3583" cy="1496"/>
            </a:xfrm>
          </p:grpSpPr>
          <p:sp>
            <p:nvSpPr>
              <p:cNvPr id="2060" name="AutoShape 6"/>
              <p:cNvSpPr/>
              <p:nvPr/>
            </p:nvSpPr>
            <p:spPr>
              <a:xfrm>
                <a:off x="636" y="1392"/>
                <a:ext cx="3242" cy="1493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4695" name="AutoShape 7"/>
              <p:cNvSpPr>
                <a:spLocks noChangeArrowheads="1"/>
              </p:cNvSpPr>
              <p:nvPr/>
            </p:nvSpPr>
            <p:spPr bwMode="gray">
              <a:xfrm>
                <a:off x="295" y="1389"/>
                <a:ext cx="354" cy="1496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问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题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2051" name="Object 10"/>
            <p:cNvGraphicFramePr/>
            <p:nvPr/>
          </p:nvGraphicFramePr>
          <p:xfrm>
            <a:off x="703" y="1500"/>
            <a:ext cx="2857" cy="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5576570" imgH="1527175" progId="Word.Document.8">
                    <p:embed/>
                  </p:oleObj>
                </mc:Choice>
                <mc:Fallback>
                  <p:oleObj name="" r:id="rId1" imgW="5576570" imgH="1527175" progId="Word.Document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rcRect r="43504"/>
                        <a:stretch>
                          <a:fillRect/>
                        </a:stretch>
                      </p:blipFill>
                      <p:spPr>
                        <a:xfrm>
                          <a:off x="703" y="1500"/>
                          <a:ext cx="2857" cy="1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"/>
          <p:cNvGrpSpPr/>
          <p:nvPr/>
        </p:nvGrpSpPr>
        <p:grpSpPr>
          <a:xfrm>
            <a:off x="755650" y="4005263"/>
            <a:ext cx="6911975" cy="2070100"/>
            <a:chOff x="476" y="2523"/>
            <a:chExt cx="4354" cy="1304"/>
          </a:xfrm>
        </p:grpSpPr>
        <p:grpSp>
          <p:nvGrpSpPr>
            <p:cNvPr id="2056" name="Group 16"/>
            <p:cNvGrpSpPr/>
            <p:nvPr/>
          </p:nvGrpSpPr>
          <p:grpSpPr>
            <a:xfrm>
              <a:off x="567" y="2523"/>
              <a:ext cx="4263" cy="1304"/>
              <a:chOff x="431" y="1071"/>
              <a:chExt cx="4263" cy="1304"/>
            </a:xfrm>
          </p:grpSpPr>
          <p:sp>
            <p:nvSpPr>
              <p:cNvPr id="114705" name="AutoShape 17"/>
              <p:cNvSpPr>
                <a:spLocks noChangeArrowheads="1"/>
              </p:cNvSpPr>
              <p:nvPr/>
            </p:nvSpPr>
            <p:spPr bwMode="gray">
              <a:xfrm>
                <a:off x="431" y="1071"/>
                <a:ext cx="4263" cy="1197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050" name="Object 18"/>
              <p:cNvGraphicFramePr/>
              <p:nvPr/>
            </p:nvGraphicFramePr>
            <p:xfrm>
              <a:off x="975" y="1071"/>
              <a:ext cx="3447" cy="1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3" imgW="5576570" imgH="1165860" progId="Word.Document.8">
                      <p:embed/>
                    </p:oleObj>
                  </mc:Choice>
                  <mc:Fallback>
                    <p:oleObj name="" r:id="rId3" imgW="5576570" imgH="1165860" progId="Word.Document.8">
                      <p:embed/>
                      <p:pic>
                        <p:nvPicPr>
                          <p:cNvPr id="0" name="图片 3081"/>
                          <p:cNvPicPr/>
                          <p:nvPr/>
                        </p:nvPicPr>
                        <p:blipFill>
                          <a:blip r:embed="rId4">
                            <a:clrChange>
                              <a:clrFrom>
                                <a:srgbClr val="000000"/>
                              </a:clrFrom>
                              <a:clrTo>
                                <a:srgbClr val="FF0000"/>
                              </a:clrTo>
                            </a:clrChange>
                            <a:clrChange>
                              <a:clrFrom>
                                <a:srgbClr val="FF0000"/>
                              </a:clrFrom>
                              <a:clrTo>
                                <a:srgbClr val="FF0000"/>
                              </a:clrTo>
                            </a:clrChange>
                          </a:blip>
                          <a:srcRect r="44928"/>
                          <a:stretch>
                            <a:fillRect/>
                          </a:stretch>
                        </p:blipFill>
                        <p:spPr>
                          <a:xfrm>
                            <a:off x="975" y="1071"/>
                            <a:ext cx="3447" cy="130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4707" name="AutoShape 19"/>
            <p:cNvSpPr>
              <a:spLocks noChangeArrowheads="1"/>
            </p:cNvSpPr>
            <p:nvPr/>
          </p:nvSpPr>
          <p:spPr bwMode="gray">
            <a:xfrm>
              <a:off x="476" y="2523"/>
              <a:ext cx="377" cy="1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答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案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回顾知识  复习导入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900113" y="908050"/>
            <a:ext cx="5976937" cy="2808288"/>
            <a:chOff x="567" y="754"/>
            <a:chExt cx="2903" cy="1497"/>
          </a:xfrm>
        </p:grpSpPr>
        <p:grpSp>
          <p:nvGrpSpPr>
            <p:cNvPr id="3082" name="Group 12"/>
            <p:cNvGrpSpPr/>
            <p:nvPr/>
          </p:nvGrpSpPr>
          <p:grpSpPr>
            <a:xfrm>
              <a:off x="567" y="754"/>
              <a:ext cx="2903" cy="1496"/>
              <a:chOff x="567" y="754"/>
              <a:chExt cx="2903" cy="1496"/>
            </a:xfrm>
          </p:grpSpPr>
          <p:sp>
            <p:nvSpPr>
              <p:cNvPr id="3083" name="AutoShape 6"/>
              <p:cNvSpPr/>
              <p:nvPr/>
            </p:nvSpPr>
            <p:spPr>
              <a:xfrm>
                <a:off x="899" y="757"/>
                <a:ext cx="2571" cy="1493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719" name="AutoShape 7"/>
              <p:cNvSpPr>
                <a:spLocks noChangeArrowheads="1"/>
              </p:cNvSpPr>
              <p:nvPr/>
            </p:nvSpPr>
            <p:spPr bwMode="gray">
              <a:xfrm>
                <a:off x="567" y="754"/>
                <a:ext cx="345" cy="1496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扩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展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3075" name="Object 10"/>
            <p:cNvGraphicFramePr/>
            <p:nvPr/>
          </p:nvGraphicFramePr>
          <p:xfrm>
            <a:off x="839" y="831"/>
            <a:ext cx="2313" cy="1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" imgW="5576570" imgH="1657985" progId="Word.Document.8">
                    <p:embed/>
                  </p:oleObj>
                </mc:Choice>
                <mc:Fallback>
                  <p:oleObj name="" r:id="rId1" imgW="5576570" imgH="1657985" progId="Word.Document.8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/>
                        <a:srcRect r="51662"/>
                        <a:stretch>
                          <a:fillRect/>
                        </a:stretch>
                      </p:blipFill>
                      <p:spPr>
                        <a:xfrm>
                          <a:off x="839" y="831"/>
                          <a:ext cx="2313" cy="14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2"/>
          <p:cNvGrpSpPr/>
          <p:nvPr/>
        </p:nvGrpSpPr>
        <p:grpSpPr>
          <a:xfrm>
            <a:off x="971550" y="4033838"/>
            <a:ext cx="6769100" cy="2203450"/>
            <a:chOff x="612" y="2541"/>
            <a:chExt cx="4264" cy="1388"/>
          </a:xfrm>
        </p:grpSpPr>
        <p:grpSp>
          <p:nvGrpSpPr>
            <p:cNvPr id="3079" name="Group 18"/>
            <p:cNvGrpSpPr/>
            <p:nvPr/>
          </p:nvGrpSpPr>
          <p:grpSpPr>
            <a:xfrm>
              <a:off x="613" y="2541"/>
              <a:ext cx="4263" cy="1388"/>
              <a:chOff x="613" y="2541"/>
              <a:chExt cx="4263" cy="1388"/>
            </a:xfrm>
          </p:grpSpPr>
          <p:sp>
            <p:nvSpPr>
              <p:cNvPr id="115731" name="AutoShape 19"/>
              <p:cNvSpPr>
                <a:spLocks noChangeArrowheads="1"/>
              </p:cNvSpPr>
              <p:nvPr/>
            </p:nvSpPr>
            <p:spPr bwMode="gray">
              <a:xfrm>
                <a:off x="613" y="2568"/>
                <a:ext cx="4263" cy="1197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3074" name="Object 20"/>
              <p:cNvGraphicFramePr/>
              <p:nvPr/>
            </p:nvGraphicFramePr>
            <p:xfrm>
              <a:off x="1837" y="2541"/>
              <a:ext cx="2540" cy="1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" r:id="rId3" imgW="5576570" imgH="1085215" progId="Word.Document.8">
                      <p:embed/>
                    </p:oleObj>
                  </mc:Choice>
                  <mc:Fallback>
                    <p:oleObj name="" r:id="rId3" imgW="5576570" imgH="1085215" progId="Word.Document.8">
                      <p:embed/>
                      <p:pic>
                        <p:nvPicPr>
                          <p:cNvPr id="0" name="图片 2"/>
                          <p:cNvPicPr/>
                          <p:nvPr/>
                        </p:nvPicPr>
                        <p:blipFill>
                          <a:blip r:embed="rId4">
                            <a:clrChange>
                              <a:clrFrom>
                                <a:srgbClr val="000000"/>
                              </a:clrFrom>
                              <a:clrTo>
                                <a:srgbClr val="FF0000"/>
                              </a:clrTo>
                            </a:clrChange>
                          </a:blip>
                          <a:srcRect r="64584"/>
                          <a:stretch>
                            <a:fillRect/>
                          </a:stretch>
                        </p:blipFill>
                        <p:spPr>
                          <a:xfrm>
                            <a:off x="1837" y="2541"/>
                            <a:ext cx="2540" cy="13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5733" name="AutoShape 21"/>
            <p:cNvSpPr>
              <a:spLocks noChangeArrowheads="1"/>
            </p:cNvSpPr>
            <p:nvPr/>
          </p:nvSpPr>
          <p:spPr bwMode="gray">
            <a:xfrm>
              <a:off x="612" y="2569"/>
              <a:ext cx="363" cy="122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结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论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Group 59"/>
          <p:cNvGrpSpPr/>
          <p:nvPr/>
        </p:nvGrpSpPr>
        <p:grpSpPr>
          <a:xfrm>
            <a:off x="900113" y="3141663"/>
            <a:ext cx="7488237" cy="792162"/>
            <a:chOff x="748" y="2024"/>
            <a:chExt cx="4717" cy="499"/>
          </a:xfrm>
        </p:grpSpPr>
        <p:sp>
          <p:nvSpPr>
            <p:cNvPr id="4118" name="Rectangle 15"/>
            <p:cNvSpPr/>
            <p:nvPr/>
          </p:nvSpPr>
          <p:spPr>
            <a:xfrm>
              <a:off x="803" y="2025"/>
              <a:ext cx="4617" cy="498"/>
            </a:xfrm>
            <a:prstGeom prst="rect">
              <a:avLst/>
            </a:prstGeom>
            <a:solidFill>
              <a:srgbClr val="EAEAEA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9" name="AutoShape 16"/>
            <p:cNvSpPr/>
            <p:nvPr/>
          </p:nvSpPr>
          <p:spPr>
            <a:xfrm>
              <a:off x="770" y="2024"/>
              <a:ext cx="544" cy="499"/>
            </a:xfrm>
            <a:prstGeom prst="bevel">
              <a:avLst>
                <a:gd name="adj" fmla="val 12500"/>
              </a:avLst>
            </a:prstGeom>
            <a:solidFill>
              <a:srgbClr val="33CCCC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748" y="2113"/>
              <a:ext cx="56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bg1"/>
                  </a:solidFill>
                  <a:effectDag name="">
                    <a:effect ref="fillLine"/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3200" b="1" dirty="0">
                <a:solidFill>
                  <a:schemeClr val="bg1"/>
                </a:solidFill>
                <a:effectDag name="">
                  <a:effect ref="fillLine"/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</a:effectDag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1" name="Rectangle 18"/>
            <p:cNvSpPr/>
            <p:nvPr/>
          </p:nvSpPr>
          <p:spPr>
            <a:xfrm>
              <a:off x="1337" y="2115"/>
              <a:ext cx="4128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运算法则成立的条件是，出现的每个有理数指数幂都有意义．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900113" y="4365625"/>
            <a:ext cx="7416800" cy="792163"/>
            <a:chOff x="748" y="2704"/>
            <a:chExt cx="4672" cy="499"/>
          </a:xfrm>
        </p:grpSpPr>
        <p:sp>
          <p:nvSpPr>
            <p:cNvPr id="4114" name="Rectangle 24"/>
            <p:cNvSpPr/>
            <p:nvPr/>
          </p:nvSpPr>
          <p:spPr>
            <a:xfrm>
              <a:off x="803" y="2705"/>
              <a:ext cx="4617" cy="498"/>
            </a:xfrm>
            <a:prstGeom prst="rect">
              <a:avLst/>
            </a:prstGeom>
            <a:solidFill>
              <a:srgbClr val="EAEAEA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5" name="AutoShape 25"/>
            <p:cNvSpPr/>
            <p:nvPr/>
          </p:nvSpPr>
          <p:spPr>
            <a:xfrm>
              <a:off x="770" y="2704"/>
              <a:ext cx="544" cy="499"/>
            </a:xfrm>
            <a:prstGeom prst="bevel">
              <a:avLst>
                <a:gd name="adj" fmla="val 12500"/>
              </a:avLst>
            </a:prstGeom>
            <a:solidFill>
              <a:srgbClr val="33CCCC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38" name="Text Box 26"/>
            <p:cNvSpPr txBox="1">
              <a:spLocks noChangeArrowheads="1"/>
            </p:cNvSpPr>
            <p:nvPr/>
          </p:nvSpPr>
          <p:spPr bwMode="auto">
            <a:xfrm>
              <a:off x="748" y="2793"/>
              <a:ext cx="56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bg1"/>
                  </a:solidFill>
                  <a:effectDag name="">
                    <a:effect ref="fillLine"/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3200" b="1" dirty="0">
                <a:solidFill>
                  <a:schemeClr val="bg1"/>
                </a:solidFill>
                <a:effectDag name="">
                  <a:effect ref="fillLine"/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</a:effectDag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7" name="Rectangle 27"/>
            <p:cNvSpPr/>
            <p:nvPr/>
          </p:nvSpPr>
          <p:spPr>
            <a:xfrm>
              <a:off x="1359" y="2795"/>
              <a:ext cx="3834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可以证明，当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为实数时，上述运算法则也成立．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971550" y="1268413"/>
            <a:ext cx="7416800" cy="1439862"/>
            <a:chOff x="612" y="799"/>
            <a:chExt cx="4672" cy="907"/>
          </a:xfrm>
        </p:grpSpPr>
        <p:grpSp>
          <p:nvGrpSpPr>
            <p:cNvPr id="4104" name="Group 58"/>
            <p:cNvGrpSpPr/>
            <p:nvPr/>
          </p:nvGrpSpPr>
          <p:grpSpPr>
            <a:xfrm>
              <a:off x="612" y="799"/>
              <a:ext cx="4672" cy="907"/>
              <a:chOff x="703" y="618"/>
              <a:chExt cx="4672" cy="907"/>
            </a:xfrm>
          </p:grpSpPr>
          <p:grpSp>
            <p:nvGrpSpPr>
              <p:cNvPr id="4108" name="Group 57"/>
              <p:cNvGrpSpPr/>
              <p:nvPr/>
            </p:nvGrpSpPr>
            <p:grpSpPr>
              <a:xfrm>
                <a:off x="703" y="618"/>
                <a:ext cx="4536" cy="907"/>
                <a:chOff x="703" y="618"/>
                <a:chExt cx="4536" cy="907"/>
              </a:xfrm>
            </p:grpSpPr>
            <p:sp>
              <p:nvSpPr>
                <p:cNvPr id="90120" name="AutoShape 8"/>
                <p:cNvSpPr>
                  <a:spLocks noChangeArrowheads="1"/>
                </p:cNvSpPr>
                <p:nvPr/>
              </p:nvSpPr>
              <p:spPr bwMode="gray">
                <a:xfrm>
                  <a:off x="703" y="618"/>
                  <a:ext cx="4536" cy="907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39216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110" name="Group 9"/>
                <p:cNvGrpSpPr/>
                <p:nvPr/>
              </p:nvGrpSpPr>
              <p:grpSpPr>
                <a:xfrm>
                  <a:off x="794" y="702"/>
                  <a:ext cx="804" cy="742"/>
                  <a:chOff x="999" y="2100"/>
                  <a:chExt cx="768" cy="746"/>
                </a:xfrm>
              </p:grpSpPr>
              <p:sp>
                <p:nvSpPr>
                  <p:cNvPr id="4111" name="AutoShape 10"/>
                  <p:cNvSpPr/>
                  <p:nvPr/>
                </p:nvSpPr>
                <p:spPr>
                  <a:xfrm>
                    <a:off x="999" y="2100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87C2DA"/>
                      </a:gs>
                      <a:gs pos="100000">
                        <a:srgbClr val="5AABCC"/>
                      </a:gs>
                    </a:gsLst>
                    <a:lin ang="5400000" scaled="1"/>
                    <a:tileRect/>
                  </a:gradFill>
                  <a:ln w="38100" cap="flat" cmpd="sng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1"/>
                  <p:cNvSpPr/>
                  <p:nvPr/>
                </p:nvSpPr>
                <p:spPr>
                  <a:xfrm>
                    <a:off x="1047" y="2148"/>
                    <a:ext cx="383" cy="373"/>
                  </a:xfrm>
                  <a:custGeom>
                    <a:avLst/>
                    <a:gdLst>
                      <a:gd name="txL" fmla="*/ 0 w 596"/>
                      <a:gd name="txT" fmla="*/ 0 h 598"/>
                      <a:gd name="txR" fmla="*/ 596 w 596"/>
                      <a:gd name="txB" fmla="*/ 598 h 598"/>
                    </a:gdLst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txL" t="txT" r="txR" b="tx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9DBE9">
                          <a:alpha val="100000"/>
                        </a:srgbClr>
                      </a:gs>
                      <a:gs pos="100000">
                        <a:srgbClr val="5AABCC"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  <a:ln w="0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124" name="Text Box 1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051" y="2303"/>
                    <a:ext cx="659" cy="32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R="0" algn="ctr" defTabSz="914400" eaLnBrk="0" hangingPunct="0">
                      <a:buClrTx/>
                      <a:buSzTx/>
                      <a:buFontTx/>
                      <a:defRPr/>
                    </a:pPr>
                    <a:r>
                      <a:rPr kumimoji="0" lang="zh-CN" altLang="en-US" sz="2800" b="1" kern="1200" cap="none" spc="0" normalizeH="0" baseline="0" noProof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rPr>
                      <a:t>概 念 </a:t>
                    </a:r>
                    <a:endPara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4098" name="Object 56"/>
              <p:cNvGraphicFramePr/>
              <p:nvPr/>
            </p:nvGraphicFramePr>
            <p:xfrm>
              <a:off x="1655" y="845"/>
              <a:ext cx="3720" cy="6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2" imgW="5576570" imgH="622935" progId="Word.Document.8">
                      <p:embed/>
                    </p:oleObj>
                  </mc:Choice>
                  <mc:Fallback>
                    <p:oleObj name="" r:id="rId2" imgW="5576570" imgH="622935" progId="Word.Document.8">
                      <p:embed/>
                      <p:pic>
                        <p:nvPicPr>
                          <p:cNvPr id="0" name="图片 3083"/>
                          <p:cNvPicPr/>
                          <p:nvPr/>
                        </p:nvPicPr>
                        <p:blipFill>
                          <a:blip r:embed="rId3"/>
                          <a:srcRect r="38564"/>
                          <a:stretch>
                            <a:fillRect/>
                          </a:stretch>
                        </p:blipFill>
                        <p:spPr>
                          <a:xfrm>
                            <a:off x="1655" y="845"/>
                            <a:ext cx="3720" cy="6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05" name="Text Box 61"/>
            <p:cNvSpPr txBox="1"/>
            <p:nvPr/>
          </p:nvSpPr>
          <p:spPr>
            <a:xfrm>
              <a:off x="2472" y="1339"/>
              <a:ext cx="40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6" name="Text Box 62"/>
            <p:cNvSpPr txBox="1"/>
            <p:nvPr/>
          </p:nvSpPr>
          <p:spPr>
            <a:xfrm>
              <a:off x="3651" y="1339"/>
              <a:ext cx="40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7" name="Rectangle 64"/>
            <p:cNvSpPr/>
            <p:nvPr/>
          </p:nvSpPr>
          <p:spPr>
            <a:xfrm>
              <a:off x="4967" y="1298"/>
              <a:ext cx="26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．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gray">
          <a:xfrm>
            <a:off x="1187450" y="2708275"/>
            <a:ext cx="6408738" cy="29527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666699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4268" name="Object 60"/>
          <p:cNvGraphicFramePr/>
          <p:nvPr/>
        </p:nvGraphicFramePr>
        <p:xfrm>
          <a:off x="1042988" y="4464050"/>
          <a:ext cx="6481762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5279390" imgH="1116965" progId="Word.Document.8">
                  <p:embed/>
                </p:oleObj>
              </mc:Choice>
              <mc:Fallback>
                <p:oleObj name="" r:id="rId2" imgW="5279390" imgH="111696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3"/>
                      <a:srcRect r="40518"/>
                      <a:stretch>
                        <a:fillRect/>
                      </a:stretch>
                    </p:blipFill>
                    <p:spPr>
                      <a:xfrm>
                        <a:off x="1042988" y="4464050"/>
                        <a:ext cx="6481762" cy="220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69" name="Object 61"/>
          <p:cNvGraphicFramePr/>
          <p:nvPr/>
        </p:nvGraphicFramePr>
        <p:xfrm>
          <a:off x="1408113" y="2932113"/>
          <a:ext cx="62595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5279390" imgH="494030" progId="Word.Document.8">
                  <p:embed/>
                </p:oleObj>
              </mc:Choice>
              <mc:Fallback>
                <p:oleObj name="" r:id="rId4" imgW="5279390" imgH="49403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rcRect r="43535"/>
                      <a:stretch>
                        <a:fillRect/>
                      </a:stretch>
                    </p:blipFill>
                    <p:spPr>
                      <a:xfrm>
                        <a:off x="1408113" y="2932113"/>
                        <a:ext cx="6259512" cy="857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" name="Group 66"/>
          <p:cNvGrpSpPr/>
          <p:nvPr/>
        </p:nvGrpSpPr>
        <p:grpSpPr>
          <a:xfrm>
            <a:off x="1403350" y="765175"/>
            <a:ext cx="5999163" cy="2016125"/>
            <a:chOff x="884" y="482"/>
            <a:chExt cx="3779" cy="1270"/>
          </a:xfrm>
        </p:grpSpPr>
        <p:sp>
          <p:nvSpPr>
            <p:cNvPr id="94272" name="Rectangle 64"/>
            <p:cNvSpPr>
              <a:spLocks noChangeArrowheads="1"/>
            </p:cNvSpPr>
            <p:nvPr/>
          </p:nvSpPr>
          <p:spPr bwMode="gray">
            <a:xfrm>
              <a:off x="884" y="482"/>
              <a:ext cx="3720" cy="1043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5122" name="Object 65"/>
            <p:cNvGraphicFramePr/>
            <p:nvPr/>
          </p:nvGraphicFramePr>
          <p:xfrm>
            <a:off x="1024" y="485"/>
            <a:ext cx="3639" cy="1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6" imgW="5276215" imgH="925195" progId="Word.Document.8">
                    <p:embed/>
                  </p:oleObj>
                </mc:Choice>
                <mc:Fallback>
                  <p:oleObj name="" r:id="rId6" imgW="5276215" imgH="925195" progId="Word.Document.8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7"/>
                        <a:srcRect r="50148"/>
                        <a:stretch>
                          <a:fillRect/>
                        </a:stretch>
                      </p:blipFill>
                      <p:spPr>
                        <a:xfrm>
                          <a:off x="1024" y="485"/>
                          <a:ext cx="3639" cy="12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249" name="Rectangle 41"/>
          <p:cNvSpPr/>
          <p:nvPr/>
        </p:nvSpPr>
        <p:spPr>
          <a:xfrm>
            <a:off x="896938" y="3819525"/>
            <a:ext cx="6988175" cy="4746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6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）首先要把根式化成分数指数幂，然后再进行化简与计算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7" grpId="0" animBg="1"/>
      <p:bldP spid="94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042988" y="3427413"/>
            <a:ext cx="6913562" cy="1081087"/>
            <a:chOff x="567" y="1706"/>
            <a:chExt cx="4355" cy="681"/>
          </a:xfrm>
        </p:grpSpPr>
        <p:sp>
          <p:nvSpPr>
            <p:cNvPr id="126980" name="Rectangle 4"/>
            <p:cNvSpPr>
              <a:spLocks noChangeArrowheads="1"/>
            </p:cNvSpPr>
            <p:nvPr/>
          </p:nvSpPr>
          <p:spPr bwMode="gray">
            <a:xfrm>
              <a:off x="567" y="1706"/>
              <a:ext cx="4355" cy="681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99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0" name="Rectangle 5"/>
            <p:cNvSpPr/>
            <p:nvPr/>
          </p:nvSpPr>
          <p:spPr>
            <a:xfrm>
              <a:off x="567" y="1706"/>
              <a:ext cx="4310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lnSpc>
                  <a:spcPct val="16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化简要依据运算的顺序进行，一般为“先括号内，再括号外；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先乘方，再乘除，最后加减”，也可以利用乘法公式．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547813" y="836613"/>
            <a:ext cx="5976937" cy="2663825"/>
            <a:chOff x="975" y="527"/>
            <a:chExt cx="3765" cy="1678"/>
          </a:xfrm>
        </p:grpSpPr>
        <p:sp>
          <p:nvSpPr>
            <p:cNvPr id="126991" name="Rectangle 15"/>
            <p:cNvSpPr>
              <a:spLocks noChangeArrowheads="1"/>
            </p:cNvSpPr>
            <p:nvPr/>
          </p:nvSpPr>
          <p:spPr bwMode="gray">
            <a:xfrm>
              <a:off x="975" y="527"/>
              <a:ext cx="3765" cy="149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6148" name="Object 16"/>
            <p:cNvGraphicFramePr/>
            <p:nvPr/>
          </p:nvGraphicFramePr>
          <p:xfrm>
            <a:off x="1156" y="733"/>
            <a:ext cx="3309" cy="1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2" imgW="4599305" imgH="2049780" progId="Word.Document.8">
                    <p:embed/>
                  </p:oleObj>
                </mc:Choice>
                <mc:Fallback>
                  <p:oleObj name="" r:id="rId2" imgW="4599305" imgH="2049780" progId="Word.Document.8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3"/>
                        <a:srcRect r="46439" b="38608"/>
                        <a:stretch>
                          <a:fillRect/>
                        </a:stretch>
                      </p:blipFill>
                      <p:spPr>
                        <a:xfrm>
                          <a:off x="1156" y="733"/>
                          <a:ext cx="3309" cy="14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3" name="Rectangle 18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260475" y="4724400"/>
            <a:ext cx="6624638" cy="1223963"/>
            <a:chOff x="657" y="3158"/>
            <a:chExt cx="4173" cy="771"/>
          </a:xfrm>
        </p:grpSpPr>
        <p:sp>
          <p:nvSpPr>
            <p:cNvPr id="126995" name="Rectangle 19"/>
            <p:cNvSpPr>
              <a:spLocks noChangeArrowheads="1"/>
            </p:cNvSpPr>
            <p:nvPr/>
          </p:nvSpPr>
          <p:spPr bwMode="gray">
            <a:xfrm>
              <a:off x="657" y="3158"/>
              <a:ext cx="4173" cy="771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6666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6147" name="Object 17"/>
            <p:cNvGraphicFramePr/>
            <p:nvPr/>
          </p:nvGraphicFramePr>
          <p:xfrm>
            <a:off x="776" y="3210"/>
            <a:ext cx="3964" cy="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4" imgW="3302000" imgH="596900" progId="Equation.DSMT4">
                    <p:embed/>
                  </p:oleObj>
                </mc:Choice>
                <mc:Fallback>
                  <p:oleObj name="" r:id="rId4" imgW="3302000" imgH="5969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6" y="3210"/>
                          <a:ext cx="3964" cy="7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1"/>
          <p:cNvGrpSpPr/>
          <p:nvPr/>
        </p:nvGrpSpPr>
        <p:grpSpPr>
          <a:xfrm>
            <a:off x="1258888" y="4724400"/>
            <a:ext cx="6624637" cy="1223963"/>
            <a:chOff x="794" y="2976"/>
            <a:chExt cx="4173" cy="771"/>
          </a:xfrm>
        </p:grpSpPr>
        <p:sp>
          <p:nvSpPr>
            <p:cNvPr id="126998" name="Rectangle 22"/>
            <p:cNvSpPr>
              <a:spLocks noChangeArrowheads="1"/>
            </p:cNvSpPr>
            <p:nvPr/>
          </p:nvSpPr>
          <p:spPr bwMode="gray">
            <a:xfrm>
              <a:off x="794" y="2976"/>
              <a:ext cx="4173" cy="771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6666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6146" name="Object 23"/>
            <p:cNvGraphicFramePr/>
            <p:nvPr/>
          </p:nvGraphicFramePr>
          <p:xfrm>
            <a:off x="1021" y="3067"/>
            <a:ext cx="3764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6" imgW="3238500" imgH="508000" progId="Equation.DSMT4">
                    <p:embed/>
                  </p:oleObj>
                </mc:Choice>
                <mc:Fallback>
                  <p:oleObj name="" r:id="rId6" imgW="3238500" imgH="5080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21" y="3067"/>
                          <a:ext cx="3764" cy="5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运用知识  强化练习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7172" name="Rectangle 7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3" name="Rectangle 32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4" name="Rectangle 37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5" name="Rectangle 41"/>
          <p:cNvSpPr/>
          <p:nvPr/>
        </p:nvSpPr>
        <p:spPr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6" name="Rectangle 43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7" name="Group 56"/>
          <p:cNvGrpSpPr/>
          <p:nvPr/>
        </p:nvGrpSpPr>
        <p:grpSpPr>
          <a:xfrm>
            <a:off x="1116013" y="2133600"/>
            <a:ext cx="7423150" cy="3457575"/>
            <a:chOff x="703" y="1109"/>
            <a:chExt cx="4676" cy="2178"/>
          </a:xfrm>
        </p:grpSpPr>
        <p:grpSp>
          <p:nvGrpSpPr>
            <p:cNvPr id="7188" name="Group 46"/>
            <p:cNvGrpSpPr/>
            <p:nvPr/>
          </p:nvGrpSpPr>
          <p:grpSpPr>
            <a:xfrm>
              <a:off x="703" y="1109"/>
              <a:ext cx="4445" cy="2178"/>
              <a:chOff x="703" y="1842"/>
              <a:chExt cx="4445" cy="2178"/>
            </a:xfrm>
          </p:grpSpPr>
          <p:sp>
            <p:nvSpPr>
              <p:cNvPr id="7189" name="AutoShape 47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424" name="AutoShape 48"/>
              <p:cNvSpPr>
                <a:spLocks noChangeArrowheads="1"/>
              </p:cNvSpPr>
              <p:nvPr/>
            </p:nvSpPr>
            <p:spPr bwMode="gray"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练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习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7170" name="Object 50"/>
            <p:cNvGraphicFramePr/>
            <p:nvPr/>
          </p:nvGraphicFramePr>
          <p:xfrm>
            <a:off x="1202" y="1155"/>
            <a:ext cx="4177" cy="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1" imgW="5279390" imgH="1982470" progId="Word.Document.8">
                    <p:embed/>
                  </p:oleObj>
                </mc:Choice>
                <mc:Fallback>
                  <p:oleObj name="" r:id="rId1" imgW="5279390" imgH="1982470" progId="Word.Document.8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2"/>
                        <a:srcRect r="31836"/>
                        <a:stretch>
                          <a:fillRect/>
                        </a:stretch>
                      </p:blipFill>
                      <p:spPr>
                        <a:xfrm>
                          <a:off x="1202" y="1155"/>
                          <a:ext cx="4177" cy="21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8" name="Group 67"/>
          <p:cNvGrpSpPr/>
          <p:nvPr/>
        </p:nvGrpSpPr>
        <p:grpSpPr>
          <a:xfrm>
            <a:off x="3348038" y="981075"/>
            <a:ext cx="2611437" cy="989013"/>
            <a:chOff x="1094" y="715"/>
            <a:chExt cx="1645" cy="623"/>
          </a:xfrm>
        </p:grpSpPr>
        <p:grpSp>
          <p:nvGrpSpPr>
            <p:cNvPr id="7179" name="Group 68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7181" name="Group 69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186" name="Oval 70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87" name="Oval 71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182" name="Oval 72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3" name="Oval 73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4" name="Oval 74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5" name="Oval 75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80" name="Text Box 76"/>
            <p:cNvSpPr txBox="1"/>
            <p:nvPr/>
          </p:nvSpPr>
          <p:spPr>
            <a:xfrm>
              <a:off x="1349" y="791"/>
              <a:ext cx="119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4.1.2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692275" y="901700"/>
            <a:ext cx="5183188" cy="1374775"/>
            <a:chOff x="1066" y="795"/>
            <a:chExt cx="3265" cy="866"/>
          </a:xfrm>
        </p:grpSpPr>
        <p:grpSp>
          <p:nvGrpSpPr>
            <p:cNvPr id="8214" name="Group 4"/>
            <p:cNvGrpSpPr/>
            <p:nvPr/>
          </p:nvGrpSpPr>
          <p:grpSpPr>
            <a:xfrm>
              <a:off x="1066" y="799"/>
              <a:ext cx="3175" cy="862"/>
              <a:chOff x="816" y="2304"/>
              <a:chExt cx="1440" cy="448"/>
            </a:xfrm>
          </p:grpSpPr>
          <p:sp>
            <p:nvSpPr>
              <p:cNvPr id="8215" name="Freeform 5"/>
              <p:cNvSpPr/>
              <p:nvPr/>
            </p:nvSpPr>
            <p:spPr>
              <a:xfrm>
                <a:off x="901" y="2562"/>
                <a:ext cx="1270" cy="190"/>
              </a:xfrm>
              <a:custGeom>
                <a:avLst/>
                <a:gdLst>
                  <a:gd name="txL" fmla="*/ 0 w 1120"/>
                  <a:gd name="txT" fmla="*/ 0 h 252"/>
                  <a:gd name="txR" fmla="*/ 1120 w 1120"/>
                  <a:gd name="txB" fmla="*/ 252 h 252"/>
                </a:gdLst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txL" t="txT" r="txR" b="tx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6198" name="Rectangle 6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33CCCC">
                      <a:gamma/>
                      <a:tint val="51373"/>
                      <a:invGamma/>
                    </a:srgbClr>
                  </a:gs>
                  <a:gs pos="100000">
                    <a:srgbClr val="33CCCC"/>
                  </a:gs>
                </a:gsLst>
                <a:lin ang="27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p>
                <a:pPr algn="ctr" eaLnBrk="0" hangingPunct="0"/>
                <a:r>
                  <a:rPr lang="zh-CN" altLang="en-US" sz="2000" b="1" dirty="0">
                    <a:solidFill>
                      <a:srgbClr val="000000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lang="zh-CN" altLang="en-US" sz="2000" b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aphicFrame>
          <p:nvGraphicFramePr>
            <p:cNvPr id="8196" name="Object 7"/>
            <p:cNvGraphicFramePr/>
            <p:nvPr/>
          </p:nvGraphicFramePr>
          <p:xfrm>
            <a:off x="1156" y="795"/>
            <a:ext cx="3175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" imgW="5279390" imgH="597535" progId="Word.Document.8">
                    <p:embed/>
                  </p:oleObj>
                </mc:Choice>
                <mc:Fallback>
                  <p:oleObj name="" r:id="rId1" imgW="5279390" imgH="597535" progId="Word.Document.8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2"/>
                        <a:srcRect r="51094"/>
                        <a:stretch>
                          <a:fillRect/>
                        </a:stretch>
                      </p:blipFill>
                      <p:spPr>
                        <a:xfrm>
                          <a:off x="1156" y="795"/>
                          <a:ext cx="3175" cy="7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"/>
          <p:cNvGrpSpPr/>
          <p:nvPr/>
        </p:nvGrpSpPr>
        <p:grpSpPr>
          <a:xfrm>
            <a:off x="1503363" y="2466975"/>
            <a:ext cx="5661025" cy="962025"/>
            <a:chOff x="884" y="1286"/>
            <a:chExt cx="3566" cy="606"/>
          </a:xfrm>
        </p:grpSpPr>
        <p:sp>
          <p:nvSpPr>
            <p:cNvPr id="8212" name="Freeform 9"/>
            <p:cNvSpPr/>
            <p:nvPr/>
          </p:nvSpPr>
          <p:spPr>
            <a:xfrm rot="-8939412" flipH="1">
              <a:off x="884" y="1348"/>
              <a:ext cx="606" cy="539"/>
            </a:xfrm>
            <a:custGeom>
              <a:avLst/>
              <a:gdLst>
                <a:gd name="txL" fmla="*/ 0 w 982"/>
                <a:gd name="txT" fmla="*/ 0 h 774"/>
                <a:gd name="txR" fmla="*/ 982 w 982"/>
                <a:gd name="txB" fmla="*/ 774 h 774"/>
              </a:gdLst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txL" t="txT" r="txR" b="tx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2001"/>
                  </a:srgbClr>
                </a:gs>
                <a:gs pos="100000">
                  <a:srgbClr val="009999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10"/>
            <p:cNvSpPr/>
            <p:nvPr/>
          </p:nvSpPr>
          <p:spPr>
            <a:xfrm rot="7525426">
              <a:off x="3877" y="1319"/>
              <a:ext cx="606" cy="539"/>
            </a:xfrm>
            <a:custGeom>
              <a:avLst/>
              <a:gdLst>
                <a:gd name="txL" fmla="*/ 0 w 982"/>
                <a:gd name="txT" fmla="*/ 0 h 774"/>
                <a:gd name="txR" fmla="*/ 982 w 982"/>
                <a:gd name="txB" fmla="*/ 774 h 774"/>
              </a:gdLst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txL" t="txT" r="txR" b="tx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2001"/>
                  </a:srgbClr>
                </a:gs>
                <a:gs pos="100000">
                  <a:srgbClr val="009999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339975" y="3355975"/>
            <a:ext cx="4176713" cy="649288"/>
            <a:chOff x="2109" y="1842"/>
            <a:chExt cx="2994" cy="409"/>
          </a:xfrm>
        </p:grpSpPr>
        <p:sp>
          <p:nvSpPr>
            <p:cNvPr id="136204" name="Rectangle 12"/>
            <p:cNvSpPr>
              <a:spLocks noChangeArrowheads="1"/>
            </p:cNvSpPr>
            <p:nvPr/>
          </p:nvSpPr>
          <p:spPr bwMode="gray">
            <a:xfrm>
              <a:off x="2109" y="1842"/>
              <a:ext cx="2948" cy="40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99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8195" name="Object 13"/>
            <p:cNvGraphicFramePr/>
            <p:nvPr/>
          </p:nvGraphicFramePr>
          <p:xfrm>
            <a:off x="2381" y="1842"/>
            <a:ext cx="272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3" imgW="5279390" imgH="399415" progId="Word.Document.8">
                    <p:embed/>
                  </p:oleObj>
                </mc:Choice>
                <mc:Fallback>
                  <p:oleObj name="" r:id="rId3" imgW="5279390" imgH="399415" progId="Word.Document.8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4"/>
                        <a:srcRect r="57228" b="14465"/>
                        <a:stretch>
                          <a:fillRect/>
                        </a:stretch>
                      </p:blipFill>
                      <p:spPr>
                        <a:xfrm>
                          <a:off x="2381" y="1842"/>
                          <a:ext cx="2722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4"/>
          <p:cNvGrpSpPr/>
          <p:nvPr/>
        </p:nvGrpSpPr>
        <p:grpSpPr>
          <a:xfrm>
            <a:off x="1189038" y="4292600"/>
            <a:ext cx="6696075" cy="1368425"/>
            <a:chOff x="703" y="2568"/>
            <a:chExt cx="4218" cy="862"/>
          </a:xfrm>
        </p:grpSpPr>
        <p:grpSp>
          <p:nvGrpSpPr>
            <p:cNvPr id="8205" name="Group 15"/>
            <p:cNvGrpSpPr/>
            <p:nvPr/>
          </p:nvGrpSpPr>
          <p:grpSpPr>
            <a:xfrm>
              <a:off x="703" y="2568"/>
              <a:ext cx="4218" cy="862"/>
              <a:chOff x="703" y="2568"/>
              <a:chExt cx="4218" cy="862"/>
            </a:xfrm>
          </p:grpSpPr>
          <p:sp>
            <p:nvSpPr>
              <p:cNvPr id="136208" name="AutoShape 16"/>
              <p:cNvSpPr>
                <a:spLocks noChangeArrowheads="1"/>
              </p:cNvSpPr>
              <p:nvPr/>
            </p:nvSpPr>
            <p:spPr bwMode="gray">
              <a:xfrm>
                <a:off x="703" y="2568"/>
                <a:ext cx="4218" cy="86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07" name="Group 17"/>
              <p:cNvGrpSpPr/>
              <p:nvPr/>
            </p:nvGrpSpPr>
            <p:grpSpPr>
              <a:xfrm>
                <a:off x="795" y="2648"/>
                <a:ext cx="814" cy="705"/>
                <a:chOff x="999" y="2100"/>
                <a:chExt cx="768" cy="746"/>
              </a:xfrm>
            </p:grpSpPr>
            <p:sp>
              <p:nvSpPr>
                <p:cNvPr id="8208" name="AutoShape 18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09" name="Freeform 19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>
                    <a:gd name="txL" fmla="*/ 0 w 596"/>
                    <a:gd name="txT" fmla="*/ 0 h 598"/>
                    <a:gd name="txR" fmla="*/ 596 w 596"/>
                    <a:gd name="txB" fmla="*/ 598 h 598"/>
                  </a:gdLst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txL" t="txT" r="txR" b="tx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212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1055" y="2303"/>
                  <a:ext cx="651" cy="3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概 念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8194" name="Object 21"/>
            <p:cNvGraphicFramePr/>
            <p:nvPr/>
          </p:nvGraphicFramePr>
          <p:xfrm>
            <a:off x="1701" y="2614"/>
            <a:ext cx="3164" cy="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5" imgW="5276215" imgH="597535" progId="Word.Document.8">
                    <p:embed/>
                  </p:oleObj>
                </mc:Choice>
                <mc:Fallback>
                  <p:oleObj name="" r:id="rId5" imgW="5276215" imgH="597535" progId="Word.Document.8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6"/>
                        <a:srcRect r="50786"/>
                        <a:stretch>
                          <a:fillRect/>
                        </a:stretch>
                      </p:blipFill>
                      <p:spPr>
                        <a:xfrm>
                          <a:off x="1701" y="2614"/>
                          <a:ext cx="3164" cy="7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essence_of_time</Template>
  <TotalTime>0</TotalTime>
  <Words>576</Words>
  <Application>WPS 演示</Application>
  <PresentationFormat>全屏显示(4:3)</PresentationFormat>
  <Paragraphs>206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18</vt:i4>
      </vt:variant>
    </vt:vector>
  </HeadingPairs>
  <TitlesOfParts>
    <vt:vector size="68" baseType="lpstr">
      <vt:lpstr>Arial</vt:lpstr>
      <vt:lpstr>宋体</vt:lpstr>
      <vt:lpstr>Wingdings</vt:lpstr>
      <vt:lpstr>Impact</vt:lpstr>
      <vt:lpstr>Tahoma</vt:lpstr>
      <vt:lpstr>Calibri</vt:lpstr>
      <vt:lpstr>楷体_GB2312</vt:lpstr>
      <vt:lpstr>新宋体</vt:lpstr>
      <vt:lpstr>Arial Black</vt:lpstr>
      <vt:lpstr>Times New Roman</vt:lpstr>
      <vt:lpstr>隶书</vt:lpstr>
      <vt:lpstr>微软雅黑</vt:lpstr>
      <vt:lpstr>Symbol</vt:lpstr>
      <vt:lpstr>华文行楷</vt:lpstr>
      <vt:lpstr>Arial Unicode MS</vt:lpstr>
      <vt:lpstr>essence_of_time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Word.Document.8</vt:lpstr>
      <vt:lpstr>Word.Document.8</vt:lpstr>
      <vt:lpstr>Word.Document.8</vt:lpstr>
      <vt:lpstr>Word.Document.8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  实数指数幂</dc:title>
  <dc:creator>微软用户</dc:creator>
  <cp:lastModifiedBy>admin</cp:lastModifiedBy>
  <cp:revision>116</cp:revision>
  <dcterms:created xsi:type="dcterms:W3CDTF">2009-04-16T11:38:28Z</dcterms:created>
  <dcterms:modified xsi:type="dcterms:W3CDTF">2020-02-06T05:06:51Z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