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3"/>
    <p:sldId id="263" r:id="rId4"/>
    <p:sldId id="257" r:id="rId5"/>
    <p:sldId id="265" r:id="rId6"/>
    <p:sldId id="266" r:id="rId7"/>
    <p:sldId id="270" r:id="rId8"/>
    <p:sldId id="271" r:id="rId9"/>
    <p:sldId id="267" r:id="rId10"/>
    <p:sldId id="275" r:id="rId11"/>
    <p:sldId id="272" r:id="rId12"/>
    <p:sldId id="276" r:id="rId13"/>
    <p:sldId id="273" r:id="rId14"/>
    <p:sldId id="269" r:id="rId15"/>
    <p:sldId id="268" r:id="rId16"/>
    <p:sldId id="290" r:id="rId17"/>
    <p:sldId id="277" r:id="rId1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1C1C1C"/>
    <a:srgbClr val="CC6600"/>
    <a:srgbClr val="CC3300"/>
    <a:srgbClr val="FFCC00"/>
    <a:srgbClr val="990033"/>
    <a:srgbClr val="24486C"/>
    <a:srgbClr val="29292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4"/>
    <p:restoredTop sz="94660"/>
  </p:normalViewPr>
  <p:slideViewPr>
    <p:cSldViewPr showGuides="1">
      <p:cViewPr>
        <p:scale>
          <a:sx n="66" d="100"/>
          <a:sy n="66" d="100"/>
        </p:scale>
        <p:origin x="-56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1.vml.rels><?xml version="1.0" encoding="UTF-8" standalone="yes"?>
<Relationships xmlns="http://schemas.openxmlformats.org/package/2006/relationships"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4" Type="http://schemas.openxmlformats.org/officeDocument/2006/relationships/image" Target="../media/image46.wmf"/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22.emf"/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8"/>
          <p:cNvGrpSpPr/>
          <p:nvPr userDrawn="1"/>
        </p:nvGrpSpPr>
        <p:grpSpPr>
          <a:xfrm>
            <a:off x="7740650" y="5373688"/>
            <a:ext cx="1403350" cy="1484312"/>
            <a:chOff x="1066" y="2296"/>
            <a:chExt cx="884" cy="935"/>
          </a:xfrm>
        </p:grpSpPr>
        <p:sp>
          <p:nvSpPr>
            <p:cNvPr id="2056" name="Freeform 9"/>
            <p:cNvSpPr>
              <a:spLocks noEditPoints="1"/>
            </p:cNvSpPr>
            <p:nvPr/>
          </p:nvSpPr>
          <p:spPr>
            <a:xfrm>
              <a:off x="1066" y="2296"/>
              <a:ext cx="884" cy="935"/>
            </a:xfrm>
            <a:custGeom>
              <a:avLst/>
              <a:gdLst/>
              <a:ahLst/>
              <a:cxnLst>
                <a:cxn ang="0">
                  <a:pos x="88" y="691"/>
                </a:cxn>
                <a:cxn ang="0">
                  <a:pos x="76" y="654"/>
                </a:cxn>
                <a:cxn ang="0">
                  <a:pos x="87" y="527"/>
                </a:cxn>
                <a:cxn ang="0">
                  <a:pos x="88" y="455"/>
                </a:cxn>
                <a:cxn ang="0">
                  <a:pos x="74" y="383"/>
                </a:cxn>
                <a:cxn ang="0">
                  <a:pos x="45" y="387"/>
                </a:cxn>
                <a:cxn ang="0">
                  <a:pos x="146" y="314"/>
                </a:cxn>
                <a:cxn ang="0">
                  <a:pos x="504" y="257"/>
                </a:cxn>
                <a:cxn ang="0">
                  <a:pos x="473" y="130"/>
                </a:cxn>
                <a:cxn ang="0">
                  <a:pos x="586" y="69"/>
                </a:cxn>
                <a:cxn ang="0">
                  <a:pos x="613" y="123"/>
                </a:cxn>
                <a:cxn ang="0">
                  <a:pos x="651" y="171"/>
                </a:cxn>
                <a:cxn ang="0">
                  <a:pos x="669" y="194"/>
                </a:cxn>
                <a:cxn ang="0">
                  <a:pos x="757" y="180"/>
                </a:cxn>
                <a:cxn ang="0">
                  <a:pos x="617" y="268"/>
                </a:cxn>
                <a:cxn ang="0">
                  <a:pos x="821" y="305"/>
                </a:cxn>
                <a:cxn ang="0">
                  <a:pos x="850" y="282"/>
                </a:cxn>
                <a:cxn ang="0">
                  <a:pos x="813" y="440"/>
                </a:cxn>
                <a:cxn ang="0">
                  <a:pos x="814" y="513"/>
                </a:cxn>
                <a:cxn ang="0">
                  <a:pos x="827" y="533"/>
                </a:cxn>
                <a:cxn ang="0">
                  <a:pos x="815" y="679"/>
                </a:cxn>
                <a:cxn ang="0">
                  <a:pos x="462" y="934"/>
                </a:cxn>
                <a:cxn ang="0">
                  <a:pos x="113" y="406"/>
                </a:cxn>
                <a:cxn ang="0">
                  <a:pos x="788" y="394"/>
                </a:cxn>
                <a:cxn ang="0">
                  <a:pos x="447" y="906"/>
                </a:cxn>
                <a:cxn ang="0">
                  <a:pos x="432" y="407"/>
                </a:cxn>
                <a:cxn ang="0">
                  <a:pos x="562" y="391"/>
                </a:cxn>
                <a:cxn ang="0">
                  <a:pos x="381" y="379"/>
                </a:cxn>
                <a:cxn ang="0">
                  <a:pos x="311" y="405"/>
                </a:cxn>
                <a:cxn ang="0">
                  <a:pos x="351" y="412"/>
                </a:cxn>
                <a:cxn ang="0">
                  <a:pos x="621" y="336"/>
                </a:cxn>
                <a:cxn ang="0">
                  <a:pos x="168" y="383"/>
                </a:cxn>
                <a:cxn ang="0">
                  <a:pos x="210" y="358"/>
                </a:cxn>
                <a:cxn ang="0">
                  <a:pos x="131" y="381"/>
                </a:cxn>
                <a:cxn ang="0">
                  <a:pos x="377" y="362"/>
                </a:cxn>
                <a:cxn ang="0">
                  <a:pos x="422" y="354"/>
                </a:cxn>
                <a:cxn ang="0">
                  <a:pos x="90" y="290"/>
                </a:cxn>
                <a:cxn ang="0">
                  <a:pos x="25" y="240"/>
                </a:cxn>
                <a:cxn ang="0">
                  <a:pos x="105" y="215"/>
                </a:cxn>
                <a:cxn ang="0">
                  <a:pos x="178" y="195"/>
                </a:cxn>
                <a:cxn ang="0">
                  <a:pos x="188" y="183"/>
                </a:cxn>
                <a:cxn ang="0">
                  <a:pos x="180" y="145"/>
                </a:cxn>
                <a:cxn ang="0">
                  <a:pos x="136" y="138"/>
                </a:cxn>
                <a:cxn ang="0">
                  <a:pos x="152" y="86"/>
                </a:cxn>
                <a:cxn ang="0">
                  <a:pos x="192" y="118"/>
                </a:cxn>
                <a:cxn ang="0">
                  <a:pos x="382" y="82"/>
                </a:cxn>
                <a:cxn ang="0">
                  <a:pos x="404" y="38"/>
                </a:cxn>
                <a:cxn ang="0">
                  <a:pos x="351" y="154"/>
                </a:cxn>
                <a:cxn ang="0">
                  <a:pos x="390" y="215"/>
                </a:cxn>
                <a:cxn ang="0">
                  <a:pos x="416" y="229"/>
                </a:cxn>
                <a:cxn ang="0">
                  <a:pos x="447" y="236"/>
                </a:cxn>
                <a:cxn ang="0">
                  <a:pos x="469" y="257"/>
                </a:cxn>
                <a:cxn ang="0">
                  <a:pos x="298" y="137"/>
                </a:cxn>
                <a:cxn ang="0">
                  <a:pos x="421" y="135"/>
                </a:cxn>
                <a:cxn ang="0">
                  <a:pos x="458" y="121"/>
                </a:cxn>
                <a:cxn ang="0">
                  <a:pos x="429" y="853"/>
                </a:cxn>
                <a:cxn ang="0">
                  <a:pos x="428" y="589"/>
                </a:cxn>
                <a:cxn ang="0">
                  <a:pos x="757" y="784"/>
                </a:cxn>
              </a:cxnLst>
              <a:pathLst>
                <a:path w="733" h="705">
                  <a:moveTo>
                    <a:pt x="368" y="705"/>
                  </a:moveTo>
                  <a:cubicBezTo>
                    <a:pt x="367" y="703"/>
                    <a:pt x="367" y="703"/>
                    <a:pt x="351" y="697"/>
                  </a:cubicBezTo>
                  <a:cubicBezTo>
                    <a:pt x="277" y="671"/>
                    <a:pt x="203" y="654"/>
                    <a:pt x="125" y="642"/>
                  </a:cubicBezTo>
                  <a:cubicBezTo>
                    <a:pt x="108" y="640"/>
                    <a:pt x="91" y="638"/>
                    <a:pt x="74" y="636"/>
                  </a:cubicBezTo>
                  <a:cubicBezTo>
                    <a:pt x="74" y="598"/>
                    <a:pt x="73" y="559"/>
                    <a:pt x="73" y="521"/>
                  </a:cubicBezTo>
                  <a:cubicBezTo>
                    <a:pt x="69" y="521"/>
                    <a:pt x="63" y="528"/>
                    <a:pt x="60" y="530"/>
                  </a:cubicBezTo>
                  <a:cubicBezTo>
                    <a:pt x="42" y="538"/>
                    <a:pt x="46" y="523"/>
                    <a:pt x="46" y="507"/>
                  </a:cubicBezTo>
                  <a:cubicBezTo>
                    <a:pt x="49" y="485"/>
                    <a:pt x="49" y="485"/>
                    <a:pt x="51" y="477"/>
                  </a:cubicBezTo>
                  <a:cubicBezTo>
                    <a:pt x="52" y="483"/>
                    <a:pt x="54" y="488"/>
                    <a:pt x="57" y="493"/>
                  </a:cubicBezTo>
                  <a:cubicBezTo>
                    <a:pt x="59" y="493"/>
                    <a:pt x="61" y="493"/>
                    <a:pt x="63" y="493"/>
                  </a:cubicBezTo>
                  <a:cubicBezTo>
                    <a:pt x="82" y="468"/>
                    <a:pt x="68" y="435"/>
                    <a:pt x="58" y="409"/>
                  </a:cubicBezTo>
                  <a:cubicBezTo>
                    <a:pt x="55" y="407"/>
                    <a:pt x="54" y="407"/>
                    <a:pt x="50" y="407"/>
                  </a:cubicBezTo>
                  <a:cubicBezTo>
                    <a:pt x="46" y="411"/>
                    <a:pt x="46" y="419"/>
                    <a:pt x="45" y="425"/>
                  </a:cubicBezTo>
                  <a:cubicBezTo>
                    <a:pt x="36" y="408"/>
                    <a:pt x="37" y="381"/>
                    <a:pt x="62" y="384"/>
                  </a:cubicBezTo>
                  <a:cubicBezTo>
                    <a:pt x="66" y="387"/>
                    <a:pt x="69" y="396"/>
                    <a:pt x="72" y="397"/>
                  </a:cubicBezTo>
                  <a:cubicBezTo>
                    <a:pt x="75" y="395"/>
                    <a:pt x="73" y="382"/>
                    <a:pt x="73" y="378"/>
                  </a:cubicBezTo>
                  <a:cubicBezTo>
                    <a:pt x="63" y="366"/>
                    <a:pt x="62" y="367"/>
                    <a:pt x="50" y="377"/>
                  </a:cubicBezTo>
                  <a:cubicBezTo>
                    <a:pt x="49" y="362"/>
                    <a:pt x="45" y="348"/>
                    <a:pt x="56" y="336"/>
                  </a:cubicBezTo>
                  <a:cubicBezTo>
                    <a:pt x="63" y="337"/>
                    <a:pt x="67" y="337"/>
                    <a:pt x="71" y="343"/>
                  </a:cubicBezTo>
                  <a:cubicBezTo>
                    <a:pt x="71" y="343"/>
                    <a:pt x="72" y="343"/>
                    <a:pt x="73" y="343"/>
                  </a:cubicBezTo>
                  <a:cubicBezTo>
                    <a:pt x="73" y="324"/>
                    <a:pt x="73" y="305"/>
                    <a:pt x="74" y="286"/>
                  </a:cubicBezTo>
                  <a:cubicBezTo>
                    <a:pt x="70" y="281"/>
                    <a:pt x="66" y="276"/>
                    <a:pt x="62" y="272"/>
                  </a:cubicBezTo>
                  <a:cubicBezTo>
                    <a:pt x="61" y="257"/>
                    <a:pt x="61" y="257"/>
                    <a:pt x="60" y="256"/>
                  </a:cubicBezTo>
                  <a:cubicBezTo>
                    <a:pt x="58" y="256"/>
                    <a:pt x="57" y="256"/>
                    <a:pt x="56" y="256"/>
                  </a:cubicBezTo>
                  <a:cubicBezTo>
                    <a:pt x="47" y="269"/>
                    <a:pt x="54" y="277"/>
                    <a:pt x="61" y="289"/>
                  </a:cubicBezTo>
                  <a:cubicBezTo>
                    <a:pt x="59" y="289"/>
                    <a:pt x="59" y="289"/>
                    <a:pt x="44" y="282"/>
                  </a:cubicBezTo>
                  <a:cubicBezTo>
                    <a:pt x="36" y="276"/>
                    <a:pt x="33" y="269"/>
                    <a:pt x="39" y="259"/>
                  </a:cubicBezTo>
                  <a:cubicBezTo>
                    <a:pt x="39" y="258"/>
                    <a:pt x="39" y="257"/>
                    <a:pt x="39" y="256"/>
                  </a:cubicBezTo>
                  <a:cubicBezTo>
                    <a:pt x="37" y="254"/>
                    <a:pt x="37" y="254"/>
                    <a:pt x="32" y="254"/>
                  </a:cubicBezTo>
                  <a:cubicBezTo>
                    <a:pt x="16" y="262"/>
                    <a:pt x="31" y="284"/>
                    <a:pt x="37" y="292"/>
                  </a:cubicBezTo>
                  <a:cubicBezTo>
                    <a:pt x="31" y="292"/>
                    <a:pt x="24" y="288"/>
                    <a:pt x="19" y="284"/>
                  </a:cubicBezTo>
                  <a:cubicBezTo>
                    <a:pt x="7" y="271"/>
                    <a:pt x="0" y="264"/>
                    <a:pt x="10" y="247"/>
                  </a:cubicBezTo>
                  <a:cubicBezTo>
                    <a:pt x="22" y="238"/>
                    <a:pt x="33" y="230"/>
                    <a:pt x="49" y="230"/>
                  </a:cubicBezTo>
                  <a:cubicBezTo>
                    <a:pt x="58" y="233"/>
                    <a:pt x="68" y="235"/>
                    <a:pt x="78" y="238"/>
                  </a:cubicBezTo>
                  <a:cubicBezTo>
                    <a:pt x="90" y="240"/>
                    <a:pt x="111" y="243"/>
                    <a:pt x="121" y="237"/>
                  </a:cubicBezTo>
                  <a:cubicBezTo>
                    <a:pt x="124" y="223"/>
                    <a:pt x="122" y="219"/>
                    <a:pt x="137" y="219"/>
                  </a:cubicBezTo>
                  <a:cubicBezTo>
                    <a:pt x="144" y="223"/>
                    <a:pt x="148" y="226"/>
                    <a:pt x="156" y="226"/>
                  </a:cubicBezTo>
                  <a:cubicBezTo>
                    <a:pt x="174" y="215"/>
                    <a:pt x="191" y="214"/>
                    <a:pt x="211" y="214"/>
                  </a:cubicBezTo>
                  <a:cubicBezTo>
                    <a:pt x="250" y="217"/>
                    <a:pt x="289" y="222"/>
                    <a:pt x="327" y="221"/>
                  </a:cubicBezTo>
                  <a:cubicBezTo>
                    <a:pt x="358" y="213"/>
                    <a:pt x="388" y="206"/>
                    <a:pt x="418" y="194"/>
                  </a:cubicBezTo>
                  <a:cubicBezTo>
                    <a:pt x="429" y="187"/>
                    <a:pt x="475" y="154"/>
                    <a:pt x="455" y="138"/>
                  </a:cubicBezTo>
                  <a:cubicBezTo>
                    <a:pt x="433" y="133"/>
                    <a:pt x="408" y="127"/>
                    <a:pt x="387" y="138"/>
                  </a:cubicBezTo>
                  <a:cubicBezTo>
                    <a:pt x="386" y="138"/>
                    <a:pt x="385" y="138"/>
                    <a:pt x="384" y="138"/>
                  </a:cubicBezTo>
                  <a:cubicBezTo>
                    <a:pt x="379" y="127"/>
                    <a:pt x="372" y="119"/>
                    <a:pt x="363" y="112"/>
                  </a:cubicBezTo>
                  <a:cubicBezTo>
                    <a:pt x="371" y="104"/>
                    <a:pt x="383" y="104"/>
                    <a:pt x="392" y="98"/>
                  </a:cubicBezTo>
                  <a:cubicBezTo>
                    <a:pt x="402" y="83"/>
                    <a:pt x="410" y="73"/>
                    <a:pt x="427" y="65"/>
                  </a:cubicBezTo>
                  <a:cubicBezTo>
                    <a:pt x="442" y="60"/>
                    <a:pt x="442" y="60"/>
                    <a:pt x="444" y="60"/>
                  </a:cubicBezTo>
                  <a:cubicBezTo>
                    <a:pt x="436" y="67"/>
                    <a:pt x="424" y="75"/>
                    <a:pt x="424" y="86"/>
                  </a:cubicBezTo>
                  <a:cubicBezTo>
                    <a:pt x="429" y="90"/>
                    <a:pt x="438" y="82"/>
                    <a:pt x="442" y="79"/>
                  </a:cubicBezTo>
                  <a:cubicBezTo>
                    <a:pt x="452" y="63"/>
                    <a:pt x="464" y="50"/>
                    <a:pt x="486" y="52"/>
                  </a:cubicBezTo>
                  <a:cubicBezTo>
                    <a:pt x="475" y="58"/>
                    <a:pt x="460" y="72"/>
                    <a:pt x="471" y="85"/>
                  </a:cubicBezTo>
                  <a:cubicBezTo>
                    <a:pt x="480" y="85"/>
                    <a:pt x="489" y="63"/>
                    <a:pt x="493" y="57"/>
                  </a:cubicBezTo>
                  <a:cubicBezTo>
                    <a:pt x="496" y="54"/>
                    <a:pt x="499" y="52"/>
                    <a:pt x="503" y="50"/>
                  </a:cubicBezTo>
                  <a:cubicBezTo>
                    <a:pt x="518" y="50"/>
                    <a:pt x="526" y="51"/>
                    <a:pt x="538" y="63"/>
                  </a:cubicBezTo>
                  <a:cubicBezTo>
                    <a:pt x="522" y="65"/>
                    <a:pt x="499" y="73"/>
                    <a:pt x="508" y="93"/>
                  </a:cubicBezTo>
                  <a:cubicBezTo>
                    <a:pt x="514" y="96"/>
                    <a:pt x="525" y="84"/>
                    <a:pt x="530" y="80"/>
                  </a:cubicBezTo>
                  <a:cubicBezTo>
                    <a:pt x="544" y="75"/>
                    <a:pt x="557" y="72"/>
                    <a:pt x="571" y="81"/>
                  </a:cubicBezTo>
                  <a:cubicBezTo>
                    <a:pt x="579" y="96"/>
                    <a:pt x="570" y="109"/>
                    <a:pt x="561" y="122"/>
                  </a:cubicBezTo>
                  <a:cubicBezTo>
                    <a:pt x="561" y="108"/>
                    <a:pt x="560" y="104"/>
                    <a:pt x="548" y="96"/>
                  </a:cubicBezTo>
                  <a:cubicBezTo>
                    <a:pt x="520" y="88"/>
                    <a:pt x="527" y="117"/>
                    <a:pt x="540" y="129"/>
                  </a:cubicBezTo>
                  <a:cubicBezTo>
                    <a:pt x="554" y="129"/>
                    <a:pt x="568" y="124"/>
                    <a:pt x="583" y="125"/>
                  </a:cubicBezTo>
                  <a:cubicBezTo>
                    <a:pt x="584" y="127"/>
                    <a:pt x="586" y="128"/>
                    <a:pt x="588" y="130"/>
                  </a:cubicBezTo>
                  <a:cubicBezTo>
                    <a:pt x="601" y="152"/>
                    <a:pt x="580" y="162"/>
                    <a:pt x="561" y="171"/>
                  </a:cubicBezTo>
                  <a:cubicBezTo>
                    <a:pt x="560" y="171"/>
                    <a:pt x="560" y="171"/>
                    <a:pt x="559" y="171"/>
                  </a:cubicBezTo>
                  <a:cubicBezTo>
                    <a:pt x="566" y="160"/>
                    <a:pt x="565" y="155"/>
                    <a:pt x="555" y="146"/>
                  </a:cubicBezTo>
                  <a:cubicBezTo>
                    <a:pt x="536" y="146"/>
                    <a:pt x="532" y="160"/>
                    <a:pt x="532" y="175"/>
                  </a:cubicBezTo>
                  <a:cubicBezTo>
                    <a:pt x="548" y="197"/>
                    <a:pt x="589" y="201"/>
                    <a:pt x="613" y="194"/>
                  </a:cubicBezTo>
                  <a:cubicBezTo>
                    <a:pt x="621" y="188"/>
                    <a:pt x="639" y="174"/>
                    <a:pt x="631" y="163"/>
                  </a:cubicBezTo>
                  <a:cubicBezTo>
                    <a:pt x="615" y="156"/>
                    <a:pt x="607" y="164"/>
                    <a:pt x="595" y="174"/>
                  </a:cubicBezTo>
                  <a:cubicBezTo>
                    <a:pt x="595" y="152"/>
                    <a:pt x="604" y="136"/>
                    <a:pt x="628" y="136"/>
                  </a:cubicBezTo>
                  <a:cubicBezTo>
                    <a:pt x="648" y="141"/>
                    <a:pt x="656" y="152"/>
                    <a:pt x="656" y="172"/>
                  </a:cubicBezTo>
                  <a:cubicBezTo>
                    <a:pt x="647" y="194"/>
                    <a:pt x="628" y="203"/>
                    <a:pt x="607" y="210"/>
                  </a:cubicBezTo>
                  <a:cubicBezTo>
                    <a:pt x="579" y="214"/>
                    <a:pt x="550" y="206"/>
                    <a:pt x="524" y="196"/>
                  </a:cubicBezTo>
                  <a:cubicBezTo>
                    <a:pt x="518" y="196"/>
                    <a:pt x="517" y="195"/>
                    <a:pt x="512" y="198"/>
                  </a:cubicBezTo>
                  <a:cubicBezTo>
                    <a:pt x="512" y="200"/>
                    <a:pt x="512" y="201"/>
                    <a:pt x="512" y="202"/>
                  </a:cubicBezTo>
                  <a:cubicBezTo>
                    <a:pt x="525" y="214"/>
                    <a:pt x="547" y="220"/>
                    <a:pt x="564" y="226"/>
                  </a:cubicBezTo>
                  <a:cubicBezTo>
                    <a:pt x="569" y="227"/>
                    <a:pt x="668" y="254"/>
                    <a:pt x="655" y="217"/>
                  </a:cubicBezTo>
                  <a:cubicBezTo>
                    <a:pt x="644" y="212"/>
                    <a:pt x="627" y="221"/>
                    <a:pt x="617" y="224"/>
                  </a:cubicBezTo>
                  <a:cubicBezTo>
                    <a:pt x="619" y="210"/>
                    <a:pt x="635" y="200"/>
                    <a:pt x="648" y="196"/>
                  </a:cubicBezTo>
                  <a:cubicBezTo>
                    <a:pt x="667" y="198"/>
                    <a:pt x="681" y="210"/>
                    <a:pt x="681" y="230"/>
                  </a:cubicBezTo>
                  <a:cubicBezTo>
                    <a:pt x="674" y="254"/>
                    <a:pt x="636" y="255"/>
                    <a:pt x="617" y="254"/>
                  </a:cubicBezTo>
                  <a:cubicBezTo>
                    <a:pt x="605" y="250"/>
                    <a:pt x="511" y="216"/>
                    <a:pt x="507" y="221"/>
                  </a:cubicBezTo>
                  <a:cubicBezTo>
                    <a:pt x="511" y="226"/>
                    <a:pt x="517" y="230"/>
                    <a:pt x="518" y="237"/>
                  </a:cubicBezTo>
                  <a:cubicBezTo>
                    <a:pt x="567" y="254"/>
                    <a:pt x="624" y="277"/>
                    <a:pt x="676" y="265"/>
                  </a:cubicBezTo>
                  <a:cubicBezTo>
                    <a:pt x="698" y="255"/>
                    <a:pt x="715" y="238"/>
                    <a:pt x="705" y="213"/>
                  </a:cubicBezTo>
                  <a:cubicBezTo>
                    <a:pt x="694" y="200"/>
                    <a:pt x="685" y="198"/>
                    <a:pt x="669" y="197"/>
                  </a:cubicBezTo>
                  <a:cubicBezTo>
                    <a:pt x="684" y="184"/>
                    <a:pt x="703" y="185"/>
                    <a:pt x="719" y="195"/>
                  </a:cubicBezTo>
                  <a:cubicBezTo>
                    <a:pt x="733" y="222"/>
                    <a:pt x="720" y="251"/>
                    <a:pt x="701" y="272"/>
                  </a:cubicBezTo>
                  <a:cubicBezTo>
                    <a:pt x="689" y="280"/>
                    <a:pt x="689" y="280"/>
                    <a:pt x="674" y="288"/>
                  </a:cubicBezTo>
                  <a:cubicBezTo>
                    <a:pt x="674" y="303"/>
                    <a:pt x="674" y="318"/>
                    <a:pt x="674" y="332"/>
                  </a:cubicBezTo>
                  <a:cubicBezTo>
                    <a:pt x="674" y="332"/>
                    <a:pt x="675" y="333"/>
                    <a:pt x="675" y="333"/>
                  </a:cubicBezTo>
                  <a:cubicBezTo>
                    <a:pt x="698" y="310"/>
                    <a:pt x="695" y="357"/>
                    <a:pt x="695" y="367"/>
                  </a:cubicBezTo>
                  <a:cubicBezTo>
                    <a:pt x="691" y="364"/>
                    <a:pt x="688" y="361"/>
                    <a:pt x="683" y="359"/>
                  </a:cubicBezTo>
                  <a:cubicBezTo>
                    <a:pt x="671" y="364"/>
                    <a:pt x="674" y="376"/>
                    <a:pt x="674" y="387"/>
                  </a:cubicBezTo>
                  <a:cubicBezTo>
                    <a:pt x="674" y="387"/>
                    <a:pt x="674" y="387"/>
                    <a:pt x="675" y="387"/>
                  </a:cubicBezTo>
                  <a:cubicBezTo>
                    <a:pt x="677" y="383"/>
                    <a:pt x="680" y="379"/>
                    <a:pt x="682" y="375"/>
                  </a:cubicBezTo>
                  <a:cubicBezTo>
                    <a:pt x="705" y="364"/>
                    <a:pt x="705" y="399"/>
                    <a:pt x="701" y="412"/>
                  </a:cubicBezTo>
                  <a:cubicBezTo>
                    <a:pt x="700" y="412"/>
                    <a:pt x="700" y="412"/>
                    <a:pt x="699" y="412"/>
                  </a:cubicBezTo>
                  <a:cubicBezTo>
                    <a:pt x="698" y="405"/>
                    <a:pt x="698" y="397"/>
                    <a:pt x="690" y="397"/>
                  </a:cubicBezTo>
                  <a:cubicBezTo>
                    <a:pt x="689" y="399"/>
                    <a:pt x="688" y="401"/>
                    <a:pt x="686" y="402"/>
                  </a:cubicBezTo>
                  <a:cubicBezTo>
                    <a:pt x="678" y="428"/>
                    <a:pt x="666" y="458"/>
                    <a:pt x="683" y="483"/>
                  </a:cubicBezTo>
                  <a:cubicBezTo>
                    <a:pt x="685" y="483"/>
                    <a:pt x="687" y="483"/>
                    <a:pt x="689" y="483"/>
                  </a:cubicBezTo>
                  <a:cubicBezTo>
                    <a:pt x="692" y="479"/>
                    <a:pt x="693" y="473"/>
                    <a:pt x="694" y="468"/>
                  </a:cubicBezTo>
                  <a:cubicBezTo>
                    <a:pt x="698" y="484"/>
                    <a:pt x="698" y="484"/>
                    <a:pt x="699" y="495"/>
                  </a:cubicBezTo>
                  <a:cubicBezTo>
                    <a:pt x="699" y="521"/>
                    <a:pt x="698" y="534"/>
                    <a:pt x="676" y="512"/>
                  </a:cubicBezTo>
                  <a:cubicBezTo>
                    <a:pt x="676" y="512"/>
                    <a:pt x="675" y="512"/>
                    <a:pt x="675" y="513"/>
                  </a:cubicBezTo>
                  <a:cubicBezTo>
                    <a:pt x="675" y="613"/>
                    <a:pt x="675" y="613"/>
                    <a:pt x="674" y="631"/>
                  </a:cubicBezTo>
                  <a:cubicBezTo>
                    <a:pt x="673" y="632"/>
                    <a:pt x="673" y="633"/>
                    <a:pt x="673" y="633"/>
                  </a:cubicBezTo>
                  <a:cubicBezTo>
                    <a:pt x="582" y="649"/>
                    <a:pt x="493" y="665"/>
                    <a:pt x="405" y="694"/>
                  </a:cubicBezTo>
                  <a:cubicBezTo>
                    <a:pt x="398" y="697"/>
                    <a:pt x="390" y="700"/>
                    <a:pt x="383" y="704"/>
                  </a:cubicBezTo>
                  <a:cubicBezTo>
                    <a:pt x="378" y="704"/>
                    <a:pt x="373" y="704"/>
                    <a:pt x="368" y="705"/>
                  </a:cubicBezTo>
                  <a:close/>
                  <a:moveTo>
                    <a:pt x="371" y="683"/>
                  </a:moveTo>
                  <a:cubicBezTo>
                    <a:pt x="282" y="648"/>
                    <a:pt x="190" y="631"/>
                    <a:pt x="96" y="618"/>
                  </a:cubicBezTo>
                  <a:cubicBezTo>
                    <a:pt x="95" y="617"/>
                    <a:pt x="94" y="617"/>
                    <a:pt x="94" y="616"/>
                  </a:cubicBezTo>
                  <a:cubicBezTo>
                    <a:pt x="94" y="513"/>
                    <a:pt x="94" y="409"/>
                    <a:pt x="94" y="306"/>
                  </a:cubicBezTo>
                  <a:cubicBezTo>
                    <a:pt x="96" y="304"/>
                    <a:pt x="106" y="306"/>
                    <a:pt x="110" y="306"/>
                  </a:cubicBezTo>
                  <a:cubicBezTo>
                    <a:pt x="197" y="319"/>
                    <a:pt x="285" y="329"/>
                    <a:pt x="372" y="341"/>
                  </a:cubicBezTo>
                  <a:cubicBezTo>
                    <a:pt x="386" y="339"/>
                    <a:pt x="400" y="337"/>
                    <a:pt x="414" y="336"/>
                  </a:cubicBezTo>
                  <a:cubicBezTo>
                    <a:pt x="494" y="322"/>
                    <a:pt x="624" y="302"/>
                    <a:pt x="640" y="298"/>
                  </a:cubicBezTo>
                  <a:cubicBezTo>
                    <a:pt x="644" y="298"/>
                    <a:pt x="648" y="298"/>
                    <a:pt x="653" y="297"/>
                  </a:cubicBezTo>
                  <a:cubicBezTo>
                    <a:pt x="653" y="299"/>
                    <a:pt x="653" y="299"/>
                    <a:pt x="653" y="615"/>
                  </a:cubicBezTo>
                  <a:cubicBezTo>
                    <a:pt x="653" y="615"/>
                    <a:pt x="652" y="616"/>
                    <a:pt x="651" y="616"/>
                  </a:cubicBezTo>
                  <a:cubicBezTo>
                    <a:pt x="594" y="625"/>
                    <a:pt x="537" y="638"/>
                    <a:pt x="481" y="650"/>
                  </a:cubicBezTo>
                  <a:cubicBezTo>
                    <a:pt x="447" y="659"/>
                    <a:pt x="412" y="668"/>
                    <a:pt x="380" y="683"/>
                  </a:cubicBezTo>
                  <a:cubicBezTo>
                    <a:pt x="377" y="683"/>
                    <a:pt x="374" y="683"/>
                    <a:pt x="371" y="683"/>
                  </a:cubicBezTo>
                  <a:close/>
                  <a:moveTo>
                    <a:pt x="357" y="320"/>
                  </a:moveTo>
                  <a:cubicBezTo>
                    <a:pt x="348" y="317"/>
                    <a:pt x="344" y="311"/>
                    <a:pt x="340" y="303"/>
                  </a:cubicBezTo>
                  <a:cubicBezTo>
                    <a:pt x="340" y="295"/>
                    <a:pt x="346" y="292"/>
                    <a:pt x="352" y="288"/>
                  </a:cubicBezTo>
                  <a:cubicBezTo>
                    <a:pt x="357" y="288"/>
                    <a:pt x="367" y="288"/>
                    <a:pt x="370" y="291"/>
                  </a:cubicBezTo>
                  <a:cubicBezTo>
                    <a:pt x="366" y="301"/>
                    <a:pt x="357" y="291"/>
                    <a:pt x="358" y="307"/>
                  </a:cubicBezTo>
                  <a:cubicBezTo>
                    <a:pt x="362" y="311"/>
                    <a:pt x="368" y="315"/>
                    <a:pt x="369" y="319"/>
                  </a:cubicBezTo>
                  <a:cubicBezTo>
                    <a:pt x="365" y="320"/>
                    <a:pt x="361" y="320"/>
                    <a:pt x="357" y="320"/>
                  </a:cubicBezTo>
                  <a:close/>
                  <a:moveTo>
                    <a:pt x="389" y="319"/>
                  </a:moveTo>
                  <a:cubicBezTo>
                    <a:pt x="385" y="316"/>
                    <a:pt x="386" y="311"/>
                    <a:pt x="386" y="306"/>
                  </a:cubicBezTo>
                  <a:cubicBezTo>
                    <a:pt x="394" y="281"/>
                    <a:pt x="447" y="286"/>
                    <a:pt x="466" y="295"/>
                  </a:cubicBezTo>
                  <a:cubicBezTo>
                    <a:pt x="466" y="297"/>
                    <a:pt x="466" y="299"/>
                    <a:pt x="466" y="300"/>
                  </a:cubicBezTo>
                  <a:cubicBezTo>
                    <a:pt x="464" y="302"/>
                    <a:pt x="462" y="305"/>
                    <a:pt x="460" y="307"/>
                  </a:cubicBezTo>
                  <a:cubicBezTo>
                    <a:pt x="457" y="308"/>
                    <a:pt x="429" y="312"/>
                    <a:pt x="389" y="319"/>
                  </a:cubicBezTo>
                  <a:close/>
                  <a:moveTo>
                    <a:pt x="318" y="314"/>
                  </a:moveTo>
                  <a:cubicBezTo>
                    <a:pt x="305" y="310"/>
                    <a:pt x="305" y="292"/>
                    <a:pt x="316" y="286"/>
                  </a:cubicBezTo>
                  <a:cubicBezTo>
                    <a:pt x="321" y="286"/>
                    <a:pt x="328" y="284"/>
                    <a:pt x="328" y="290"/>
                  </a:cubicBezTo>
                  <a:cubicBezTo>
                    <a:pt x="316" y="298"/>
                    <a:pt x="321" y="302"/>
                    <a:pt x="322" y="313"/>
                  </a:cubicBezTo>
                  <a:cubicBezTo>
                    <a:pt x="321" y="313"/>
                    <a:pt x="319" y="314"/>
                    <a:pt x="318" y="314"/>
                  </a:cubicBezTo>
                  <a:close/>
                  <a:moveTo>
                    <a:pt x="291" y="311"/>
                  </a:moveTo>
                  <a:cubicBezTo>
                    <a:pt x="280" y="309"/>
                    <a:pt x="269" y="307"/>
                    <a:pt x="258" y="305"/>
                  </a:cubicBezTo>
                  <a:cubicBezTo>
                    <a:pt x="258" y="293"/>
                    <a:pt x="289" y="275"/>
                    <a:pt x="301" y="275"/>
                  </a:cubicBezTo>
                  <a:cubicBezTo>
                    <a:pt x="302" y="276"/>
                    <a:pt x="302" y="276"/>
                    <a:pt x="302" y="277"/>
                  </a:cubicBezTo>
                  <a:cubicBezTo>
                    <a:pt x="296" y="285"/>
                    <a:pt x="291" y="289"/>
                    <a:pt x="291" y="300"/>
                  </a:cubicBezTo>
                  <a:cubicBezTo>
                    <a:pt x="293" y="303"/>
                    <a:pt x="296" y="306"/>
                    <a:pt x="297" y="310"/>
                  </a:cubicBezTo>
                  <a:cubicBezTo>
                    <a:pt x="295" y="310"/>
                    <a:pt x="293" y="310"/>
                    <a:pt x="291" y="311"/>
                  </a:cubicBezTo>
                  <a:close/>
                  <a:moveTo>
                    <a:pt x="522" y="297"/>
                  </a:moveTo>
                  <a:cubicBezTo>
                    <a:pt x="522" y="294"/>
                    <a:pt x="523" y="290"/>
                    <a:pt x="523" y="287"/>
                  </a:cubicBezTo>
                  <a:cubicBezTo>
                    <a:pt x="510" y="278"/>
                    <a:pt x="476" y="280"/>
                    <a:pt x="468" y="265"/>
                  </a:cubicBezTo>
                  <a:cubicBezTo>
                    <a:pt x="468" y="236"/>
                    <a:pt x="489" y="247"/>
                    <a:pt x="502" y="261"/>
                  </a:cubicBezTo>
                  <a:cubicBezTo>
                    <a:pt x="507" y="261"/>
                    <a:pt x="512" y="256"/>
                    <a:pt x="515" y="253"/>
                  </a:cubicBezTo>
                  <a:cubicBezTo>
                    <a:pt x="542" y="256"/>
                    <a:pt x="573" y="271"/>
                    <a:pt x="597" y="282"/>
                  </a:cubicBezTo>
                  <a:cubicBezTo>
                    <a:pt x="597" y="283"/>
                    <a:pt x="597" y="284"/>
                    <a:pt x="597" y="285"/>
                  </a:cubicBezTo>
                  <a:cubicBezTo>
                    <a:pt x="590" y="287"/>
                    <a:pt x="590" y="287"/>
                    <a:pt x="522" y="297"/>
                  </a:cubicBezTo>
                  <a:close/>
                  <a:moveTo>
                    <a:pt x="174" y="295"/>
                  </a:moveTo>
                  <a:cubicBezTo>
                    <a:pt x="162" y="293"/>
                    <a:pt x="150" y="291"/>
                    <a:pt x="139" y="289"/>
                  </a:cubicBezTo>
                  <a:cubicBezTo>
                    <a:pt x="138" y="289"/>
                    <a:pt x="138" y="288"/>
                    <a:pt x="138" y="288"/>
                  </a:cubicBezTo>
                  <a:cubicBezTo>
                    <a:pt x="146" y="285"/>
                    <a:pt x="156" y="280"/>
                    <a:pt x="156" y="269"/>
                  </a:cubicBezTo>
                  <a:cubicBezTo>
                    <a:pt x="154" y="267"/>
                    <a:pt x="152" y="264"/>
                    <a:pt x="150" y="262"/>
                  </a:cubicBezTo>
                  <a:cubicBezTo>
                    <a:pt x="140" y="255"/>
                    <a:pt x="130" y="251"/>
                    <a:pt x="144" y="245"/>
                  </a:cubicBezTo>
                  <a:cubicBezTo>
                    <a:pt x="162" y="245"/>
                    <a:pt x="164" y="258"/>
                    <a:pt x="174" y="270"/>
                  </a:cubicBezTo>
                  <a:cubicBezTo>
                    <a:pt x="191" y="275"/>
                    <a:pt x="193" y="263"/>
                    <a:pt x="196" y="251"/>
                  </a:cubicBezTo>
                  <a:cubicBezTo>
                    <a:pt x="202" y="248"/>
                    <a:pt x="210" y="249"/>
                    <a:pt x="218" y="249"/>
                  </a:cubicBezTo>
                  <a:cubicBezTo>
                    <a:pt x="247" y="260"/>
                    <a:pt x="186" y="291"/>
                    <a:pt x="181" y="294"/>
                  </a:cubicBezTo>
                  <a:cubicBezTo>
                    <a:pt x="179" y="294"/>
                    <a:pt x="176" y="295"/>
                    <a:pt x="174" y="295"/>
                  </a:cubicBezTo>
                  <a:close/>
                  <a:moveTo>
                    <a:pt x="109" y="287"/>
                  </a:moveTo>
                  <a:cubicBezTo>
                    <a:pt x="100" y="286"/>
                    <a:pt x="84" y="285"/>
                    <a:pt x="78" y="278"/>
                  </a:cubicBezTo>
                  <a:cubicBezTo>
                    <a:pt x="69" y="239"/>
                    <a:pt x="151" y="268"/>
                    <a:pt x="120" y="287"/>
                  </a:cubicBezTo>
                  <a:cubicBezTo>
                    <a:pt x="116" y="287"/>
                    <a:pt x="112" y="287"/>
                    <a:pt x="109" y="287"/>
                  </a:cubicBezTo>
                  <a:close/>
                  <a:moveTo>
                    <a:pt x="313" y="274"/>
                  </a:moveTo>
                  <a:cubicBezTo>
                    <a:pt x="313" y="274"/>
                    <a:pt x="313" y="273"/>
                    <a:pt x="313" y="273"/>
                  </a:cubicBezTo>
                  <a:cubicBezTo>
                    <a:pt x="314" y="269"/>
                    <a:pt x="332" y="267"/>
                    <a:pt x="336" y="266"/>
                  </a:cubicBezTo>
                  <a:cubicBezTo>
                    <a:pt x="336" y="266"/>
                    <a:pt x="337" y="267"/>
                    <a:pt x="337" y="267"/>
                  </a:cubicBezTo>
                  <a:cubicBezTo>
                    <a:pt x="336" y="270"/>
                    <a:pt x="318" y="273"/>
                    <a:pt x="313" y="274"/>
                  </a:cubicBezTo>
                  <a:close/>
                  <a:moveTo>
                    <a:pt x="368" y="273"/>
                  </a:moveTo>
                  <a:cubicBezTo>
                    <a:pt x="362" y="272"/>
                    <a:pt x="356" y="269"/>
                    <a:pt x="350" y="267"/>
                  </a:cubicBezTo>
                  <a:cubicBezTo>
                    <a:pt x="341" y="267"/>
                    <a:pt x="341" y="267"/>
                    <a:pt x="341" y="266"/>
                  </a:cubicBezTo>
                  <a:cubicBezTo>
                    <a:pt x="361" y="262"/>
                    <a:pt x="381" y="258"/>
                    <a:pt x="401" y="254"/>
                  </a:cubicBezTo>
                  <a:cubicBezTo>
                    <a:pt x="410" y="250"/>
                    <a:pt x="440" y="231"/>
                    <a:pt x="443" y="251"/>
                  </a:cubicBezTo>
                  <a:cubicBezTo>
                    <a:pt x="424" y="273"/>
                    <a:pt x="396" y="270"/>
                    <a:pt x="368" y="273"/>
                  </a:cubicBezTo>
                  <a:close/>
                  <a:moveTo>
                    <a:pt x="75" y="219"/>
                  </a:moveTo>
                  <a:cubicBezTo>
                    <a:pt x="49" y="214"/>
                    <a:pt x="29" y="205"/>
                    <a:pt x="16" y="181"/>
                  </a:cubicBezTo>
                  <a:cubicBezTo>
                    <a:pt x="14" y="156"/>
                    <a:pt x="30" y="150"/>
                    <a:pt x="51" y="150"/>
                  </a:cubicBezTo>
                  <a:cubicBezTo>
                    <a:pt x="64" y="156"/>
                    <a:pt x="57" y="173"/>
                    <a:pt x="45" y="176"/>
                  </a:cubicBezTo>
                  <a:cubicBezTo>
                    <a:pt x="46" y="169"/>
                    <a:pt x="55" y="164"/>
                    <a:pt x="49" y="157"/>
                  </a:cubicBezTo>
                  <a:cubicBezTo>
                    <a:pt x="29" y="148"/>
                    <a:pt x="16" y="161"/>
                    <a:pt x="21" y="181"/>
                  </a:cubicBezTo>
                  <a:cubicBezTo>
                    <a:pt x="37" y="211"/>
                    <a:pt x="85" y="220"/>
                    <a:pt x="115" y="211"/>
                  </a:cubicBezTo>
                  <a:cubicBezTo>
                    <a:pt x="121" y="208"/>
                    <a:pt x="121" y="208"/>
                    <a:pt x="127" y="202"/>
                  </a:cubicBezTo>
                  <a:cubicBezTo>
                    <a:pt x="126" y="189"/>
                    <a:pt x="123" y="184"/>
                    <a:pt x="109" y="188"/>
                  </a:cubicBezTo>
                  <a:cubicBezTo>
                    <a:pt x="108" y="190"/>
                    <a:pt x="108" y="190"/>
                    <a:pt x="108" y="198"/>
                  </a:cubicBezTo>
                  <a:cubicBezTo>
                    <a:pt x="88" y="192"/>
                    <a:pt x="87" y="181"/>
                    <a:pt x="87" y="162"/>
                  </a:cubicBezTo>
                  <a:cubicBezTo>
                    <a:pt x="89" y="156"/>
                    <a:pt x="89" y="156"/>
                    <a:pt x="90" y="154"/>
                  </a:cubicBezTo>
                  <a:cubicBezTo>
                    <a:pt x="95" y="154"/>
                    <a:pt x="100" y="160"/>
                    <a:pt x="104" y="163"/>
                  </a:cubicBezTo>
                  <a:cubicBezTo>
                    <a:pt x="120" y="168"/>
                    <a:pt x="138" y="162"/>
                    <a:pt x="154" y="158"/>
                  </a:cubicBezTo>
                  <a:cubicBezTo>
                    <a:pt x="166" y="159"/>
                    <a:pt x="207" y="167"/>
                    <a:pt x="214" y="153"/>
                  </a:cubicBezTo>
                  <a:cubicBezTo>
                    <a:pt x="208" y="142"/>
                    <a:pt x="158" y="147"/>
                    <a:pt x="148" y="147"/>
                  </a:cubicBezTo>
                  <a:cubicBezTo>
                    <a:pt x="137" y="149"/>
                    <a:pt x="126" y="151"/>
                    <a:pt x="114" y="151"/>
                  </a:cubicBezTo>
                  <a:cubicBezTo>
                    <a:pt x="105" y="148"/>
                    <a:pt x="76" y="138"/>
                    <a:pt x="76" y="124"/>
                  </a:cubicBezTo>
                  <a:cubicBezTo>
                    <a:pt x="88" y="123"/>
                    <a:pt x="95" y="129"/>
                    <a:pt x="104" y="136"/>
                  </a:cubicBezTo>
                  <a:cubicBezTo>
                    <a:pt x="108" y="137"/>
                    <a:pt x="113" y="139"/>
                    <a:pt x="117" y="140"/>
                  </a:cubicBezTo>
                  <a:cubicBezTo>
                    <a:pt x="128" y="140"/>
                    <a:pt x="128" y="140"/>
                    <a:pt x="156" y="138"/>
                  </a:cubicBezTo>
                  <a:cubicBezTo>
                    <a:pt x="180" y="138"/>
                    <a:pt x="204" y="141"/>
                    <a:pt x="228" y="145"/>
                  </a:cubicBezTo>
                  <a:cubicBezTo>
                    <a:pt x="243" y="149"/>
                    <a:pt x="308" y="173"/>
                    <a:pt x="308" y="138"/>
                  </a:cubicBezTo>
                  <a:cubicBezTo>
                    <a:pt x="297" y="130"/>
                    <a:pt x="272" y="139"/>
                    <a:pt x="260" y="140"/>
                  </a:cubicBezTo>
                  <a:cubicBezTo>
                    <a:pt x="229" y="133"/>
                    <a:pt x="199" y="127"/>
                    <a:pt x="169" y="120"/>
                  </a:cubicBezTo>
                  <a:cubicBezTo>
                    <a:pt x="163" y="117"/>
                    <a:pt x="156" y="109"/>
                    <a:pt x="149" y="109"/>
                  </a:cubicBezTo>
                  <a:cubicBezTo>
                    <a:pt x="145" y="114"/>
                    <a:pt x="145" y="122"/>
                    <a:pt x="147" y="128"/>
                  </a:cubicBezTo>
                  <a:cubicBezTo>
                    <a:pt x="145" y="127"/>
                    <a:pt x="143" y="127"/>
                    <a:pt x="141" y="126"/>
                  </a:cubicBezTo>
                  <a:cubicBezTo>
                    <a:pt x="139" y="121"/>
                    <a:pt x="134" y="103"/>
                    <a:pt x="131" y="103"/>
                  </a:cubicBezTo>
                  <a:cubicBezTo>
                    <a:pt x="127" y="111"/>
                    <a:pt x="127" y="115"/>
                    <a:pt x="126" y="123"/>
                  </a:cubicBezTo>
                  <a:cubicBezTo>
                    <a:pt x="120" y="117"/>
                    <a:pt x="117" y="111"/>
                    <a:pt x="113" y="104"/>
                  </a:cubicBezTo>
                  <a:cubicBezTo>
                    <a:pt x="110" y="101"/>
                    <a:pt x="106" y="98"/>
                    <a:pt x="103" y="95"/>
                  </a:cubicBezTo>
                  <a:cubicBezTo>
                    <a:pt x="91" y="90"/>
                    <a:pt x="89" y="87"/>
                    <a:pt x="89" y="74"/>
                  </a:cubicBezTo>
                  <a:cubicBezTo>
                    <a:pt x="93" y="72"/>
                    <a:pt x="96" y="71"/>
                    <a:pt x="101" y="71"/>
                  </a:cubicBezTo>
                  <a:cubicBezTo>
                    <a:pt x="102" y="69"/>
                    <a:pt x="102" y="69"/>
                    <a:pt x="104" y="60"/>
                  </a:cubicBezTo>
                  <a:cubicBezTo>
                    <a:pt x="113" y="54"/>
                    <a:pt x="121" y="58"/>
                    <a:pt x="126" y="65"/>
                  </a:cubicBezTo>
                  <a:cubicBezTo>
                    <a:pt x="129" y="76"/>
                    <a:pt x="129" y="76"/>
                    <a:pt x="130" y="78"/>
                  </a:cubicBezTo>
                  <a:cubicBezTo>
                    <a:pt x="130" y="78"/>
                    <a:pt x="131" y="78"/>
                    <a:pt x="132" y="78"/>
                  </a:cubicBezTo>
                  <a:cubicBezTo>
                    <a:pt x="133" y="75"/>
                    <a:pt x="135" y="73"/>
                    <a:pt x="137" y="70"/>
                  </a:cubicBezTo>
                  <a:cubicBezTo>
                    <a:pt x="139" y="70"/>
                    <a:pt x="141" y="70"/>
                    <a:pt x="144" y="70"/>
                  </a:cubicBezTo>
                  <a:cubicBezTo>
                    <a:pt x="149" y="76"/>
                    <a:pt x="154" y="82"/>
                    <a:pt x="159" y="89"/>
                  </a:cubicBezTo>
                  <a:cubicBezTo>
                    <a:pt x="171" y="95"/>
                    <a:pt x="209" y="108"/>
                    <a:pt x="219" y="93"/>
                  </a:cubicBezTo>
                  <a:cubicBezTo>
                    <a:pt x="217" y="88"/>
                    <a:pt x="214" y="86"/>
                    <a:pt x="210" y="83"/>
                  </a:cubicBezTo>
                  <a:cubicBezTo>
                    <a:pt x="204" y="66"/>
                    <a:pt x="225" y="60"/>
                    <a:pt x="238" y="63"/>
                  </a:cubicBezTo>
                  <a:cubicBezTo>
                    <a:pt x="248" y="69"/>
                    <a:pt x="253" y="74"/>
                    <a:pt x="260" y="78"/>
                  </a:cubicBezTo>
                  <a:cubicBezTo>
                    <a:pt x="284" y="81"/>
                    <a:pt x="305" y="89"/>
                    <a:pt x="317" y="62"/>
                  </a:cubicBezTo>
                  <a:cubicBezTo>
                    <a:pt x="317" y="51"/>
                    <a:pt x="315" y="40"/>
                    <a:pt x="315" y="29"/>
                  </a:cubicBezTo>
                  <a:cubicBezTo>
                    <a:pt x="317" y="26"/>
                    <a:pt x="319" y="24"/>
                    <a:pt x="320" y="21"/>
                  </a:cubicBezTo>
                  <a:cubicBezTo>
                    <a:pt x="322" y="21"/>
                    <a:pt x="324" y="21"/>
                    <a:pt x="326" y="20"/>
                  </a:cubicBezTo>
                  <a:cubicBezTo>
                    <a:pt x="329" y="23"/>
                    <a:pt x="331" y="26"/>
                    <a:pt x="333" y="29"/>
                  </a:cubicBezTo>
                  <a:cubicBezTo>
                    <a:pt x="333" y="29"/>
                    <a:pt x="334" y="29"/>
                    <a:pt x="335" y="29"/>
                  </a:cubicBezTo>
                  <a:cubicBezTo>
                    <a:pt x="344" y="13"/>
                    <a:pt x="342" y="3"/>
                    <a:pt x="363" y="0"/>
                  </a:cubicBezTo>
                  <a:cubicBezTo>
                    <a:pt x="382" y="17"/>
                    <a:pt x="360" y="38"/>
                    <a:pt x="348" y="52"/>
                  </a:cubicBezTo>
                  <a:cubicBezTo>
                    <a:pt x="333" y="82"/>
                    <a:pt x="316" y="113"/>
                    <a:pt x="278" y="99"/>
                  </a:cubicBezTo>
                  <a:cubicBezTo>
                    <a:pt x="270" y="94"/>
                    <a:pt x="235" y="74"/>
                    <a:pt x="235" y="98"/>
                  </a:cubicBezTo>
                  <a:cubicBezTo>
                    <a:pt x="245" y="112"/>
                    <a:pt x="274" y="122"/>
                    <a:pt x="291" y="116"/>
                  </a:cubicBezTo>
                  <a:cubicBezTo>
                    <a:pt x="305" y="109"/>
                    <a:pt x="308" y="107"/>
                    <a:pt x="323" y="107"/>
                  </a:cubicBezTo>
                  <a:cubicBezTo>
                    <a:pt x="344" y="112"/>
                    <a:pt x="344" y="112"/>
                    <a:pt x="356" y="114"/>
                  </a:cubicBezTo>
                  <a:cubicBezTo>
                    <a:pt x="365" y="123"/>
                    <a:pt x="372" y="130"/>
                    <a:pt x="371" y="143"/>
                  </a:cubicBezTo>
                  <a:cubicBezTo>
                    <a:pt x="367" y="145"/>
                    <a:pt x="362" y="147"/>
                    <a:pt x="358" y="150"/>
                  </a:cubicBezTo>
                  <a:cubicBezTo>
                    <a:pt x="347" y="153"/>
                    <a:pt x="330" y="152"/>
                    <a:pt x="323" y="162"/>
                  </a:cubicBezTo>
                  <a:cubicBezTo>
                    <a:pt x="323" y="163"/>
                    <a:pt x="324" y="164"/>
                    <a:pt x="325" y="166"/>
                  </a:cubicBezTo>
                  <a:cubicBezTo>
                    <a:pt x="332" y="166"/>
                    <a:pt x="340" y="164"/>
                    <a:pt x="347" y="162"/>
                  </a:cubicBezTo>
                  <a:cubicBezTo>
                    <a:pt x="401" y="142"/>
                    <a:pt x="405" y="139"/>
                    <a:pt x="407" y="140"/>
                  </a:cubicBezTo>
                  <a:cubicBezTo>
                    <a:pt x="394" y="149"/>
                    <a:pt x="394" y="149"/>
                    <a:pt x="382" y="156"/>
                  </a:cubicBezTo>
                  <a:cubicBezTo>
                    <a:pt x="371" y="160"/>
                    <a:pt x="354" y="165"/>
                    <a:pt x="345" y="173"/>
                  </a:cubicBezTo>
                  <a:cubicBezTo>
                    <a:pt x="346" y="174"/>
                    <a:pt x="346" y="174"/>
                    <a:pt x="346" y="175"/>
                  </a:cubicBezTo>
                  <a:cubicBezTo>
                    <a:pt x="367" y="175"/>
                    <a:pt x="389" y="164"/>
                    <a:pt x="408" y="158"/>
                  </a:cubicBezTo>
                  <a:cubicBezTo>
                    <a:pt x="428" y="148"/>
                    <a:pt x="428" y="148"/>
                    <a:pt x="431" y="145"/>
                  </a:cubicBezTo>
                  <a:cubicBezTo>
                    <a:pt x="432" y="145"/>
                    <a:pt x="432" y="145"/>
                    <a:pt x="433" y="146"/>
                  </a:cubicBezTo>
                  <a:cubicBezTo>
                    <a:pt x="417" y="161"/>
                    <a:pt x="391" y="170"/>
                    <a:pt x="371" y="178"/>
                  </a:cubicBezTo>
                  <a:cubicBezTo>
                    <a:pt x="371" y="178"/>
                    <a:pt x="371" y="179"/>
                    <a:pt x="371" y="179"/>
                  </a:cubicBezTo>
                  <a:cubicBezTo>
                    <a:pt x="398" y="178"/>
                    <a:pt x="425" y="170"/>
                    <a:pt x="449" y="155"/>
                  </a:cubicBezTo>
                  <a:cubicBezTo>
                    <a:pt x="449" y="155"/>
                    <a:pt x="450" y="155"/>
                    <a:pt x="451" y="156"/>
                  </a:cubicBezTo>
                  <a:cubicBezTo>
                    <a:pt x="439" y="169"/>
                    <a:pt x="428" y="177"/>
                    <a:pt x="412" y="185"/>
                  </a:cubicBezTo>
                  <a:cubicBezTo>
                    <a:pt x="404" y="188"/>
                    <a:pt x="396" y="191"/>
                    <a:pt x="389" y="194"/>
                  </a:cubicBezTo>
                  <a:cubicBezTo>
                    <a:pt x="350" y="199"/>
                    <a:pt x="312" y="203"/>
                    <a:pt x="273" y="199"/>
                  </a:cubicBezTo>
                  <a:cubicBezTo>
                    <a:pt x="239" y="193"/>
                    <a:pt x="154" y="157"/>
                    <a:pt x="132" y="202"/>
                  </a:cubicBezTo>
                  <a:cubicBezTo>
                    <a:pt x="118" y="218"/>
                    <a:pt x="94" y="218"/>
                    <a:pt x="75" y="219"/>
                  </a:cubicBezTo>
                  <a:close/>
                  <a:moveTo>
                    <a:pt x="251" y="105"/>
                  </a:moveTo>
                  <a:cubicBezTo>
                    <a:pt x="249" y="104"/>
                    <a:pt x="248" y="104"/>
                    <a:pt x="247" y="103"/>
                  </a:cubicBezTo>
                  <a:cubicBezTo>
                    <a:pt x="247" y="101"/>
                    <a:pt x="247" y="98"/>
                    <a:pt x="247" y="96"/>
                  </a:cubicBezTo>
                  <a:cubicBezTo>
                    <a:pt x="255" y="92"/>
                    <a:pt x="258" y="96"/>
                    <a:pt x="260" y="102"/>
                  </a:cubicBezTo>
                  <a:cubicBezTo>
                    <a:pt x="256" y="104"/>
                    <a:pt x="254" y="105"/>
                    <a:pt x="251" y="105"/>
                  </a:cubicBezTo>
                  <a:close/>
                  <a:moveTo>
                    <a:pt x="351" y="103"/>
                  </a:moveTo>
                  <a:cubicBezTo>
                    <a:pt x="350" y="103"/>
                    <a:pt x="350" y="102"/>
                    <a:pt x="349" y="102"/>
                  </a:cubicBezTo>
                  <a:cubicBezTo>
                    <a:pt x="355" y="98"/>
                    <a:pt x="364" y="91"/>
                    <a:pt x="364" y="84"/>
                  </a:cubicBezTo>
                  <a:cubicBezTo>
                    <a:pt x="354" y="77"/>
                    <a:pt x="346" y="89"/>
                    <a:pt x="340" y="97"/>
                  </a:cubicBezTo>
                  <a:cubicBezTo>
                    <a:pt x="340" y="80"/>
                    <a:pt x="353" y="63"/>
                    <a:pt x="365" y="52"/>
                  </a:cubicBezTo>
                  <a:cubicBezTo>
                    <a:pt x="377" y="45"/>
                    <a:pt x="391" y="36"/>
                    <a:pt x="405" y="35"/>
                  </a:cubicBezTo>
                  <a:cubicBezTo>
                    <a:pt x="386" y="80"/>
                    <a:pt x="386" y="80"/>
                    <a:pt x="380" y="91"/>
                  </a:cubicBezTo>
                  <a:cubicBezTo>
                    <a:pt x="371" y="100"/>
                    <a:pt x="363" y="103"/>
                    <a:pt x="351" y="103"/>
                  </a:cubicBezTo>
                  <a:close/>
                  <a:moveTo>
                    <a:pt x="392" y="644"/>
                  </a:moveTo>
                  <a:cubicBezTo>
                    <a:pt x="392" y="612"/>
                    <a:pt x="391" y="580"/>
                    <a:pt x="391" y="549"/>
                  </a:cubicBezTo>
                  <a:cubicBezTo>
                    <a:pt x="383" y="549"/>
                    <a:pt x="364" y="545"/>
                    <a:pt x="356" y="549"/>
                  </a:cubicBezTo>
                  <a:cubicBezTo>
                    <a:pt x="356" y="580"/>
                    <a:pt x="356" y="611"/>
                    <a:pt x="356" y="643"/>
                  </a:cubicBezTo>
                  <a:cubicBezTo>
                    <a:pt x="279" y="620"/>
                    <a:pt x="201" y="600"/>
                    <a:pt x="121" y="594"/>
                  </a:cubicBezTo>
                  <a:cubicBezTo>
                    <a:pt x="121" y="506"/>
                    <a:pt x="121" y="418"/>
                    <a:pt x="121" y="331"/>
                  </a:cubicBezTo>
                  <a:cubicBezTo>
                    <a:pt x="194" y="342"/>
                    <a:pt x="269" y="353"/>
                    <a:pt x="344" y="361"/>
                  </a:cubicBezTo>
                  <a:cubicBezTo>
                    <a:pt x="347" y="362"/>
                    <a:pt x="350" y="363"/>
                    <a:pt x="354" y="364"/>
                  </a:cubicBezTo>
                  <a:cubicBezTo>
                    <a:pt x="354" y="390"/>
                    <a:pt x="355" y="417"/>
                    <a:pt x="355" y="444"/>
                  </a:cubicBezTo>
                  <a:cubicBezTo>
                    <a:pt x="367" y="444"/>
                    <a:pt x="379" y="444"/>
                    <a:pt x="390" y="444"/>
                  </a:cubicBezTo>
                  <a:cubicBezTo>
                    <a:pt x="391" y="417"/>
                    <a:pt x="391" y="390"/>
                    <a:pt x="391" y="363"/>
                  </a:cubicBezTo>
                  <a:cubicBezTo>
                    <a:pt x="427" y="359"/>
                    <a:pt x="462" y="352"/>
                    <a:pt x="498" y="346"/>
                  </a:cubicBezTo>
                  <a:cubicBezTo>
                    <a:pt x="547" y="340"/>
                    <a:pt x="619" y="328"/>
                    <a:pt x="627" y="327"/>
                  </a:cubicBezTo>
                  <a:cubicBezTo>
                    <a:pt x="627" y="415"/>
                    <a:pt x="628" y="503"/>
                    <a:pt x="628" y="591"/>
                  </a:cubicBezTo>
                  <a:cubicBezTo>
                    <a:pt x="578" y="597"/>
                    <a:pt x="528" y="611"/>
                    <a:pt x="480" y="621"/>
                  </a:cubicBezTo>
                  <a:cubicBezTo>
                    <a:pt x="451" y="628"/>
                    <a:pt x="421" y="637"/>
                    <a:pt x="392" y="644"/>
                  </a:cubicBezTo>
                  <a:close/>
                </a:path>
              </a:pathLst>
            </a:custGeom>
            <a:solidFill>
              <a:srgbClr val="00CCFF">
                <a:alpha val="100000"/>
              </a:srgbClr>
            </a:solidFill>
            <a:ln w="1270" cap="flat" cmpd="sng">
              <a:solidFill>
                <a:srgbClr val="969696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7" name="Text Box 10"/>
            <p:cNvSpPr txBox="1"/>
            <p:nvPr/>
          </p:nvSpPr>
          <p:spPr>
            <a:xfrm>
              <a:off x="1230" y="2823"/>
              <a:ext cx="116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eaLnBrk="1" hangingPunct="1"/>
              <a:endParaRPr lang="zh-CN" altLang="en-US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62200"/>
            <a:ext cx="9144000" cy="533400"/>
          </a:xfrm>
        </p:spPr>
        <p:txBody>
          <a:bodyPr/>
          <a:lstStyle>
            <a:lvl1pPr algn="ctr">
              <a:defRPr sz="4000">
                <a:solidFill>
                  <a:srgbClr val="3A75A2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altLang="en-US" noProof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71800"/>
            <a:ext cx="9144000" cy="381000"/>
          </a:xfrm>
        </p:spPr>
        <p:txBody>
          <a:bodyPr/>
          <a:lstStyle>
            <a:lvl1pPr marL="0" indent="0" algn="ctr"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en-US" noProof="0" smtClean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89725"/>
            <a:ext cx="2133600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b="0">
                <a:latin typeface="Arial Black" panose="020B0A040201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b="0">
                <a:latin typeface="Arial Black" panose="020B0A040201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en-US" dirty="0">
                <a:latin typeface="Arial Black" panose="020B0A040201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324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324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0" y="76200"/>
            <a:ext cx="9144000" cy="6324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66800" y="9906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67300" y="9906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300000"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1066800" y="990600"/>
            <a:ext cx="7848600" cy="5410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00" b="1"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 b="1"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 b="1"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  <p:grpSp>
        <p:nvGrpSpPr>
          <p:cNvPr id="1031" name="Group 16"/>
          <p:cNvGrpSpPr/>
          <p:nvPr userDrawn="1"/>
        </p:nvGrpSpPr>
        <p:grpSpPr>
          <a:xfrm>
            <a:off x="7740650" y="5373688"/>
            <a:ext cx="1403350" cy="1484312"/>
            <a:chOff x="1066" y="2296"/>
            <a:chExt cx="884" cy="935"/>
          </a:xfrm>
        </p:grpSpPr>
        <p:sp>
          <p:nvSpPr>
            <p:cNvPr id="1032" name="Freeform 17"/>
            <p:cNvSpPr>
              <a:spLocks noEditPoints="1"/>
            </p:cNvSpPr>
            <p:nvPr/>
          </p:nvSpPr>
          <p:spPr>
            <a:xfrm>
              <a:off x="1066" y="2296"/>
              <a:ext cx="884" cy="935"/>
            </a:xfrm>
            <a:custGeom>
              <a:avLst/>
              <a:gdLst/>
              <a:ahLst/>
              <a:cxnLst>
                <a:cxn ang="0">
                  <a:pos x="88" y="691"/>
                </a:cxn>
                <a:cxn ang="0">
                  <a:pos x="76" y="654"/>
                </a:cxn>
                <a:cxn ang="0">
                  <a:pos x="87" y="527"/>
                </a:cxn>
                <a:cxn ang="0">
                  <a:pos x="88" y="455"/>
                </a:cxn>
                <a:cxn ang="0">
                  <a:pos x="74" y="383"/>
                </a:cxn>
                <a:cxn ang="0">
                  <a:pos x="45" y="387"/>
                </a:cxn>
                <a:cxn ang="0">
                  <a:pos x="146" y="314"/>
                </a:cxn>
                <a:cxn ang="0">
                  <a:pos x="504" y="257"/>
                </a:cxn>
                <a:cxn ang="0">
                  <a:pos x="473" y="130"/>
                </a:cxn>
                <a:cxn ang="0">
                  <a:pos x="586" y="69"/>
                </a:cxn>
                <a:cxn ang="0">
                  <a:pos x="613" y="123"/>
                </a:cxn>
                <a:cxn ang="0">
                  <a:pos x="651" y="171"/>
                </a:cxn>
                <a:cxn ang="0">
                  <a:pos x="669" y="194"/>
                </a:cxn>
                <a:cxn ang="0">
                  <a:pos x="757" y="180"/>
                </a:cxn>
                <a:cxn ang="0">
                  <a:pos x="617" y="268"/>
                </a:cxn>
                <a:cxn ang="0">
                  <a:pos x="821" y="305"/>
                </a:cxn>
                <a:cxn ang="0">
                  <a:pos x="850" y="282"/>
                </a:cxn>
                <a:cxn ang="0">
                  <a:pos x="813" y="440"/>
                </a:cxn>
                <a:cxn ang="0">
                  <a:pos x="814" y="513"/>
                </a:cxn>
                <a:cxn ang="0">
                  <a:pos x="827" y="533"/>
                </a:cxn>
                <a:cxn ang="0">
                  <a:pos x="815" y="679"/>
                </a:cxn>
                <a:cxn ang="0">
                  <a:pos x="462" y="934"/>
                </a:cxn>
                <a:cxn ang="0">
                  <a:pos x="113" y="406"/>
                </a:cxn>
                <a:cxn ang="0">
                  <a:pos x="788" y="394"/>
                </a:cxn>
                <a:cxn ang="0">
                  <a:pos x="447" y="906"/>
                </a:cxn>
                <a:cxn ang="0">
                  <a:pos x="432" y="407"/>
                </a:cxn>
                <a:cxn ang="0">
                  <a:pos x="562" y="391"/>
                </a:cxn>
                <a:cxn ang="0">
                  <a:pos x="381" y="379"/>
                </a:cxn>
                <a:cxn ang="0">
                  <a:pos x="311" y="405"/>
                </a:cxn>
                <a:cxn ang="0">
                  <a:pos x="351" y="412"/>
                </a:cxn>
                <a:cxn ang="0">
                  <a:pos x="621" y="336"/>
                </a:cxn>
                <a:cxn ang="0">
                  <a:pos x="168" y="383"/>
                </a:cxn>
                <a:cxn ang="0">
                  <a:pos x="210" y="358"/>
                </a:cxn>
                <a:cxn ang="0">
                  <a:pos x="131" y="381"/>
                </a:cxn>
                <a:cxn ang="0">
                  <a:pos x="377" y="362"/>
                </a:cxn>
                <a:cxn ang="0">
                  <a:pos x="422" y="354"/>
                </a:cxn>
                <a:cxn ang="0">
                  <a:pos x="90" y="290"/>
                </a:cxn>
                <a:cxn ang="0">
                  <a:pos x="25" y="240"/>
                </a:cxn>
                <a:cxn ang="0">
                  <a:pos x="105" y="215"/>
                </a:cxn>
                <a:cxn ang="0">
                  <a:pos x="178" y="195"/>
                </a:cxn>
                <a:cxn ang="0">
                  <a:pos x="188" y="183"/>
                </a:cxn>
                <a:cxn ang="0">
                  <a:pos x="180" y="145"/>
                </a:cxn>
                <a:cxn ang="0">
                  <a:pos x="136" y="138"/>
                </a:cxn>
                <a:cxn ang="0">
                  <a:pos x="152" y="86"/>
                </a:cxn>
                <a:cxn ang="0">
                  <a:pos x="192" y="118"/>
                </a:cxn>
                <a:cxn ang="0">
                  <a:pos x="382" y="82"/>
                </a:cxn>
                <a:cxn ang="0">
                  <a:pos x="404" y="38"/>
                </a:cxn>
                <a:cxn ang="0">
                  <a:pos x="351" y="154"/>
                </a:cxn>
                <a:cxn ang="0">
                  <a:pos x="390" y="215"/>
                </a:cxn>
                <a:cxn ang="0">
                  <a:pos x="416" y="229"/>
                </a:cxn>
                <a:cxn ang="0">
                  <a:pos x="447" y="236"/>
                </a:cxn>
                <a:cxn ang="0">
                  <a:pos x="469" y="257"/>
                </a:cxn>
                <a:cxn ang="0">
                  <a:pos x="298" y="137"/>
                </a:cxn>
                <a:cxn ang="0">
                  <a:pos x="421" y="135"/>
                </a:cxn>
                <a:cxn ang="0">
                  <a:pos x="458" y="121"/>
                </a:cxn>
                <a:cxn ang="0">
                  <a:pos x="429" y="853"/>
                </a:cxn>
                <a:cxn ang="0">
                  <a:pos x="428" y="589"/>
                </a:cxn>
                <a:cxn ang="0">
                  <a:pos x="757" y="784"/>
                </a:cxn>
              </a:cxnLst>
              <a:pathLst>
                <a:path w="733" h="705">
                  <a:moveTo>
                    <a:pt x="368" y="705"/>
                  </a:moveTo>
                  <a:cubicBezTo>
                    <a:pt x="367" y="703"/>
                    <a:pt x="367" y="703"/>
                    <a:pt x="351" y="697"/>
                  </a:cubicBezTo>
                  <a:cubicBezTo>
                    <a:pt x="277" y="671"/>
                    <a:pt x="203" y="654"/>
                    <a:pt x="125" y="642"/>
                  </a:cubicBezTo>
                  <a:cubicBezTo>
                    <a:pt x="108" y="640"/>
                    <a:pt x="91" y="638"/>
                    <a:pt x="74" y="636"/>
                  </a:cubicBezTo>
                  <a:cubicBezTo>
                    <a:pt x="74" y="598"/>
                    <a:pt x="73" y="559"/>
                    <a:pt x="73" y="521"/>
                  </a:cubicBezTo>
                  <a:cubicBezTo>
                    <a:pt x="69" y="521"/>
                    <a:pt x="63" y="528"/>
                    <a:pt x="60" y="530"/>
                  </a:cubicBezTo>
                  <a:cubicBezTo>
                    <a:pt x="42" y="538"/>
                    <a:pt x="46" y="523"/>
                    <a:pt x="46" y="507"/>
                  </a:cubicBezTo>
                  <a:cubicBezTo>
                    <a:pt x="49" y="485"/>
                    <a:pt x="49" y="485"/>
                    <a:pt x="51" y="477"/>
                  </a:cubicBezTo>
                  <a:cubicBezTo>
                    <a:pt x="52" y="483"/>
                    <a:pt x="54" y="488"/>
                    <a:pt x="57" y="493"/>
                  </a:cubicBezTo>
                  <a:cubicBezTo>
                    <a:pt x="59" y="493"/>
                    <a:pt x="61" y="493"/>
                    <a:pt x="63" y="493"/>
                  </a:cubicBezTo>
                  <a:cubicBezTo>
                    <a:pt x="82" y="468"/>
                    <a:pt x="68" y="435"/>
                    <a:pt x="58" y="409"/>
                  </a:cubicBezTo>
                  <a:cubicBezTo>
                    <a:pt x="55" y="407"/>
                    <a:pt x="54" y="407"/>
                    <a:pt x="50" y="407"/>
                  </a:cubicBezTo>
                  <a:cubicBezTo>
                    <a:pt x="46" y="411"/>
                    <a:pt x="46" y="419"/>
                    <a:pt x="45" y="425"/>
                  </a:cubicBezTo>
                  <a:cubicBezTo>
                    <a:pt x="36" y="408"/>
                    <a:pt x="37" y="381"/>
                    <a:pt x="62" y="384"/>
                  </a:cubicBezTo>
                  <a:cubicBezTo>
                    <a:pt x="66" y="387"/>
                    <a:pt x="69" y="396"/>
                    <a:pt x="72" y="397"/>
                  </a:cubicBezTo>
                  <a:cubicBezTo>
                    <a:pt x="75" y="395"/>
                    <a:pt x="73" y="382"/>
                    <a:pt x="73" y="378"/>
                  </a:cubicBezTo>
                  <a:cubicBezTo>
                    <a:pt x="63" y="366"/>
                    <a:pt x="62" y="367"/>
                    <a:pt x="50" y="377"/>
                  </a:cubicBezTo>
                  <a:cubicBezTo>
                    <a:pt x="49" y="362"/>
                    <a:pt x="45" y="348"/>
                    <a:pt x="56" y="336"/>
                  </a:cubicBezTo>
                  <a:cubicBezTo>
                    <a:pt x="63" y="337"/>
                    <a:pt x="67" y="337"/>
                    <a:pt x="71" y="343"/>
                  </a:cubicBezTo>
                  <a:cubicBezTo>
                    <a:pt x="71" y="343"/>
                    <a:pt x="72" y="343"/>
                    <a:pt x="73" y="343"/>
                  </a:cubicBezTo>
                  <a:cubicBezTo>
                    <a:pt x="73" y="324"/>
                    <a:pt x="73" y="305"/>
                    <a:pt x="74" y="286"/>
                  </a:cubicBezTo>
                  <a:cubicBezTo>
                    <a:pt x="70" y="281"/>
                    <a:pt x="66" y="276"/>
                    <a:pt x="62" y="272"/>
                  </a:cubicBezTo>
                  <a:cubicBezTo>
                    <a:pt x="61" y="257"/>
                    <a:pt x="61" y="257"/>
                    <a:pt x="60" y="256"/>
                  </a:cubicBezTo>
                  <a:cubicBezTo>
                    <a:pt x="58" y="256"/>
                    <a:pt x="57" y="256"/>
                    <a:pt x="56" y="256"/>
                  </a:cubicBezTo>
                  <a:cubicBezTo>
                    <a:pt x="47" y="269"/>
                    <a:pt x="54" y="277"/>
                    <a:pt x="61" y="289"/>
                  </a:cubicBezTo>
                  <a:cubicBezTo>
                    <a:pt x="59" y="289"/>
                    <a:pt x="59" y="289"/>
                    <a:pt x="44" y="282"/>
                  </a:cubicBezTo>
                  <a:cubicBezTo>
                    <a:pt x="36" y="276"/>
                    <a:pt x="33" y="269"/>
                    <a:pt x="39" y="259"/>
                  </a:cubicBezTo>
                  <a:cubicBezTo>
                    <a:pt x="39" y="258"/>
                    <a:pt x="39" y="257"/>
                    <a:pt x="39" y="256"/>
                  </a:cubicBezTo>
                  <a:cubicBezTo>
                    <a:pt x="37" y="254"/>
                    <a:pt x="37" y="254"/>
                    <a:pt x="32" y="254"/>
                  </a:cubicBezTo>
                  <a:cubicBezTo>
                    <a:pt x="16" y="262"/>
                    <a:pt x="31" y="284"/>
                    <a:pt x="37" y="292"/>
                  </a:cubicBezTo>
                  <a:cubicBezTo>
                    <a:pt x="31" y="292"/>
                    <a:pt x="24" y="288"/>
                    <a:pt x="19" y="284"/>
                  </a:cubicBezTo>
                  <a:cubicBezTo>
                    <a:pt x="7" y="271"/>
                    <a:pt x="0" y="264"/>
                    <a:pt x="10" y="247"/>
                  </a:cubicBezTo>
                  <a:cubicBezTo>
                    <a:pt x="22" y="238"/>
                    <a:pt x="33" y="230"/>
                    <a:pt x="49" y="230"/>
                  </a:cubicBezTo>
                  <a:cubicBezTo>
                    <a:pt x="58" y="233"/>
                    <a:pt x="68" y="235"/>
                    <a:pt x="78" y="238"/>
                  </a:cubicBezTo>
                  <a:cubicBezTo>
                    <a:pt x="90" y="240"/>
                    <a:pt x="111" y="243"/>
                    <a:pt x="121" y="237"/>
                  </a:cubicBezTo>
                  <a:cubicBezTo>
                    <a:pt x="124" y="223"/>
                    <a:pt x="122" y="219"/>
                    <a:pt x="137" y="219"/>
                  </a:cubicBezTo>
                  <a:cubicBezTo>
                    <a:pt x="144" y="223"/>
                    <a:pt x="148" y="226"/>
                    <a:pt x="156" y="226"/>
                  </a:cubicBezTo>
                  <a:cubicBezTo>
                    <a:pt x="174" y="215"/>
                    <a:pt x="191" y="214"/>
                    <a:pt x="211" y="214"/>
                  </a:cubicBezTo>
                  <a:cubicBezTo>
                    <a:pt x="250" y="217"/>
                    <a:pt x="289" y="222"/>
                    <a:pt x="327" y="221"/>
                  </a:cubicBezTo>
                  <a:cubicBezTo>
                    <a:pt x="358" y="213"/>
                    <a:pt x="388" y="206"/>
                    <a:pt x="418" y="194"/>
                  </a:cubicBezTo>
                  <a:cubicBezTo>
                    <a:pt x="429" y="187"/>
                    <a:pt x="475" y="154"/>
                    <a:pt x="455" y="138"/>
                  </a:cubicBezTo>
                  <a:cubicBezTo>
                    <a:pt x="433" y="133"/>
                    <a:pt x="408" y="127"/>
                    <a:pt x="387" y="138"/>
                  </a:cubicBezTo>
                  <a:cubicBezTo>
                    <a:pt x="386" y="138"/>
                    <a:pt x="385" y="138"/>
                    <a:pt x="384" y="138"/>
                  </a:cubicBezTo>
                  <a:cubicBezTo>
                    <a:pt x="379" y="127"/>
                    <a:pt x="372" y="119"/>
                    <a:pt x="363" y="112"/>
                  </a:cubicBezTo>
                  <a:cubicBezTo>
                    <a:pt x="371" y="104"/>
                    <a:pt x="383" y="104"/>
                    <a:pt x="392" y="98"/>
                  </a:cubicBezTo>
                  <a:cubicBezTo>
                    <a:pt x="402" y="83"/>
                    <a:pt x="410" y="73"/>
                    <a:pt x="427" y="65"/>
                  </a:cubicBezTo>
                  <a:cubicBezTo>
                    <a:pt x="442" y="60"/>
                    <a:pt x="442" y="60"/>
                    <a:pt x="444" y="60"/>
                  </a:cubicBezTo>
                  <a:cubicBezTo>
                    <a:pt x="436" y="67"/>
                    <a:pt x="424" y="75"/>
                    <a:pt x="424" y="86"/>
                  </a:cubicBezTo>
                  <a:cubicBezTo>
                    <a:pt x="429" y="90"/>
                    <a:pt x="438" y="82"/>
                    <a:pt x="442" y="79"/>
                  </a:cubicBezTo>
                  <a:cubicBezTo>
                    <a:pt x="452" y="63"/>
                    <a:pt x="464" y="50"/>
                    <a:pt x="486" y="52"/>
                  </a:cubicBezTo>
                  <a:cubicBezTo>
                    <a:pt x="475" y="58"/>
                    <a:pt x="460" y="72"/>
                    <a:pt x="471" y="85"/>
                  </a:cubicBezTo>
                  <a:cubicBezTo>
                    <a:pt x="480" y="85"/>
                    <a:pt x="489" y="63"/>
                    <a:pt x="493" y="57"/>
                  </a:cubicBezTo>
                  <a:cubicBezTo>
                    <a:pt x="496" y="54"/>
                    <a:pt x="499" y="52"/>
                    <a:pt x="503" y="50"/>
                  </a:cubicBezTo>
                  <a:cubicBezTo>
                    <a:pt x="518" y="50"/>
                    <a:pt x="526" y="51"/>
                    <a:pt x="538" y="63"/>
                  </a:cubicBezTo>
                  <a:cubicBezTo>
                    <a:pt x="522" y="65"/>
                    <a:pt x="499" y="73"/>
                    <a:pt x="508" y="93"/>
                  </a:cubicBezTo>
                  <a:cubicBezTo>
                    <a:pt x="514" y="96"/>
                    <a:pt x="525" y="84"/>
                    <a:pt x="530" y="80"/>
                  </a:cubicBezTo>
                  <a:cubicBezTo>
                    <a:pt x="544" y="75"/>
                    <a:pt x="557" y="72"/>
                    <a:pt x="571" y="81"/>
                  </a:cubicBezTo>
                  <a:cubicBezTo>
                    <a:pt x="579" y="96"/>
                    <a:pt x="570" y="109"/>
                    <a:pt x="561" y="122"/>
                  </a:cubicBezTo>
                  <a:cubicBezTo>
                    <a:pt x="561" y="108"/>
                    <a:pt x="560" y="104"/>
                    <a:pt x="548" y="96"/>
                  </a:cubicBezTo>
                  <a:cubicBezTo>
                    <a:pt x="520" y="88"/>
                    <a:pt x="527" y="117"/>
                    <a:pt x="540" y="129"/>
                  </a:cubicBezTo>
                  <a:cubicBezTo>
                    <a:pt x="554" y="129"/>
                    <a:pt x="568" y="124"/>
                    <a:pt x="583" y="125"/>
                  </a:cubicBezTo>
                  <a:cubicBezTo>
                    <a:pt x="584" y="127"/>
                    <a:pt x="586" y="128"/>
                    <a:pt x="588" y="130"/>
                  </a:cubicBezTo>
                  <a:cubicBezTo>
                    <a:pt x="601" y="152"/>
                    <a:pt x="580" y="162"/>
                    <a:pt x="561" y="171"/>
                  </a:cubicBezTo>
                  <a:cubicBezTo>
                    <a:pt x="560" y="171"/>
                    <a:pt x="560" y="171"/>
                    <a:pt x="559" y="171"/>
                  </a:cubicBezTo>
                  <a:cubicBezTo>
                    <a:pt x="566" y="160"/>
                    <a:pt x="565" y="155"/>
                    <a:pt x="555" y="146"/>
                  </a:cubicBezTo>
                  <a:cubicBezTo>
                    <a:pt x="536" y="146"/>
                    <a:pt x="532" y="160"/>
                    <a:pt x="532" y="175"/>
                  </a:cubicBezTo>
                  <a:cubicBezTo>
                    <a:pt x="548" y="197"/>
                    <a:pt x="589" y="201"/>
                    <a:pt x="613" y="194"/>
                  </a:cubicBezTo>
                  <a:cubicBezTo>
                    <a:pt x="621" y="188"/>
                    <a:pt x="639" y="174"/>
                    <a:pt x="631" y="163"/>
                  </a:cubicBezTo>
                  <a:cubicBezTo>
                    <a:pt x="615" y="156"/>
                    <a:pt x="607" y="164"/>
                    <a:pt x="595" y="174"/>
                  </a:cubicBezTo>
                  <a:cubicBezTo>
                    <a:pt x="595" y="152"/>
                    <a:pt x="604" y="136"/>
                    <a:pt x="628" y="136"/>
                  </a:cubicBezTo>
                  <a:cubicBezTo>
                    <a:pt x="648" y="141"/>
                    <a:pt x="656" y="152"/>
                    <a:pt x="656" y="172"/>
                  </a:cubicBezTo>
                  <a:cubicBezTo>
                    <a:pt x="647" y="194"/>
                    <a:pt x="628" y="203"/>
                    <a:pt x="607" y="210"/>
                  </a:cubicBezTo>
                  <a:cubicBezTo>
                    <a:pt x="579" y="214"/>
                    <a:pt x="550" y="206"/>
                    <a:pt x="524" y="196"/>
                  </a:cubicBezTo>
                  <a:cubicBezTo>
                    <a:pt x="518" y="196"/>
                    <a:pt x="517" y="195"/>
                    <a:pt x="512" y="198"/>
                  </a:cubicBezTo>
                  <a:cubicBezTo>
                    <a:pt x="512" y="200"/>
                    <a:pt x="512" y="201"/>
                    <a:pt x="512" y="202"/>
                  </a:cubicBezTo>
                  <a:cubicBezTo>
                    <a:pt x="525" y="214"/>
                    <a:pt x="547" y="220"/>
                    <a:pt x="564" y="226"/>
                  </a:cubicBezTo>
                  <a:cubicBezTo>
                    <a:pt x="569" y="227"/>
                    <a:pt x="668" y="254"/>
                    <a:pt x="655" y="217"/>
                  </a:cubicBezTo>
                  <a:cubicBezTo>
                    <a:pt x="644" y="212"/>
                    <a:pt x="627" y="221"/>
                    <a:pt x="617" y="224"/>
                  </a:cubicBezTo>
                  <a:cubicBezTo>
                    <a:pt x="619" y="210"/>
                    <a:pt x="635" y="200"/>
                    <a:pt x="648" y="196"/>
                  </a:cubicBezTo>
                  <a:cubicBezTo>
                    <a:pt x="667" y="198"/>
                    <a:pt x="681" y="210"/>
                    <a:pt x="681" y="230"/>
                  </a:cubicBezTo>
                  <a:cubicBezTo>
                    <a:pt x="674" y="254"/>
                    <a:pt x="636" y="255"/>
                    <a:pt x="617" y="254"/>
                  </a:cubicBezTo>
                  <a:cubicBezTo>
                    <a:pt x="605" y="250"/>
                    <a:pt x="511" y="216"/>
                    <a:pt x="507" y="221"/>
                  </a:cubicBezTo>
                  <a:cubicBezTo>
                    <a:pt x="511" y="226"/>
                    <a:pt x="517" y="230"/>
                    <a:pt x="518" y="237"/>
                  </a:cubicBezTo>
                  <a:cubicBezTo>
                    <a:pt x="567" y="254"/>
                    <a:pt x="624" y="277"/>
                    <a:pt x="676" y="265"/>
                  </a:cubicBezTo>
                  <a:cubicBezTo>
                    <a:pt x="698" y="255"/>
                    <a:pt x="715" y="238"/>
                    <a:pt x="705" y="213"/>
                  </a:cubicBezTo>
                  <a:cubicBezTo>
                    <a:pt x="694" y="200"/>
                    <a:pt x="685" y="198"/>
                    <a:pt x="669" y="197"/>
                  </a:cubicBezTo>
                  <a:cubicBezTo>
                    <a:pt x="684" y="184"/>
                    <a:pt x="703" y="185"/>
                    <a:pt x="719" y="195"/>
                  </a:cubicBezTo>
                  <a:cubicBezTo>
                    <a:pt x="733" y="222"/>
                    <a:pt x="720" y="251"/>
                    <a:pt x="701" y="272"/>
                  </a:cubicBezTo>
                  <a:cubicBezTo>
                    <a:pt x="689" y="280"/>
                    <a:pt x="689" y="280"/>
                    <a:pt x="674" y="288"/>
                  </a:cubicBezTo>
                  <a:cubicBezTo>
                    <a:pt x="674" y="303"/>
                    <a:pt x="674" y="318"/>
                    <a:pt x="674" y="332"/>
                  </a:cubicBezTo>
                  <a:cubicBezTo>
                    <a:pt x="674" y="332"/>
                    <a:pt x="675" y="333"/>
                    <a:pt x="675" y="333"/>
                  </a:cubicBezTo>
                  <a:cubicBezTo>
                    <a:pt x="698" y="310"/>
                    <a:pt x="695" y="357"/>
                    <a:pt x="695" y="367"/>
                  </a:cubicBezTo>
                  <a:cubicBezTo>
                    <a:pt x="691" y="364"/>
                    <a:pt x="688" y="361"/>
                    <a:pt x="683" y="359"/>
                  </a:cubicBezTo>
                  <a:cubicBezTo>
                    <a:pt x="671" y="364"/>
                    <a:pt x="674" y="376"/>
                    <a:pt x="674" y="387"/>
                  </a:cubicBezTo>
                  <a:cubicBezTo>
                    <a:pt x="674" y="387"/>
                    <a:pt x="674" y="387"/>
                    <a:pt x="675" y="387"/>
                  </a:cubicBezTo>
                  <a:cubicBezTo>
                    <a:pt x="677" y="383"/>
                    <a:pt x="680" y="379"/>
                    <a:pt x="682" y="375"/>
                  </a:cubicBezTo>
                  <a:cubicBezTo>
                    <a:pt x="705" y="364"/>
                    <a:pt x="705" y="399"/>
                    <a:pt x="701" y="412"/>
                  </a:cubicBezTo>
                  <a:cubicBezTo>
                    <a:pt x="700" y="412"/>
                    <a:pt x="700" y="412"/>
                    <a:pt x="699" y="412"/>
                  </a:cubicBezTo>
                  <a:cubicBezTo>
                    <a:pt x="698" y="405"/>
                    <a:pt x="698" y="397"/>
                    <a:pt x="690" y="397"/>
                  </a:cubicBezTo>
                  <a:cubicBezTo>
                    <a:pt x="689" y="399"/>
                    <a:pt x="688" y="401"/>
                    <a:pt x="686" y="402"/>
                  </a:cubicBezTo>
                  <a:cubicBezTo>
                    <a:pt x="678" y="428"/>
                    <a:pt x="666" y="458"/>
                    <a:pt x="683" y="483"/>
                  </a:cubicBezTo>
                  <a:cubicBezTo>
                    <a:pt x="685" y="483"/>
                    <a:pt x="687" y="483"/>
                    <a:pt x="689" y="483"/>
                  </a:cubicBezTo>
                  <a:cubicBezTo>
                    <a:pt x="692" y="479"/>
                    <a:pt x="693" y="473"/>
                    <a:pt x="694" y="468"/>
                  </a:cubicBezTo>
                  <a:cubicBezTo>
                    <a:pt x="698" y="484"/>
                    <a:pt x="698" y="484"/>
                    <a:pt x="699" y="495"/>
                  </a:cubicBezTo>
                  <a:cubicBezTo>
                    <a:pt x="699" y="521"/>
                    <a:pt x="698" y="534"/>
                    <a:pt x="676" y="512"/>
                  </a:cubicBezTo>
                  <a:cubicBezTo>
                    <a:pt x="676" y="512"/>
                    <a:pt x="675" y="512"/>
                    <a:pt x="675" y="513"/>
                  </a:cubicBezTo>
                  <a:cubicBezTo>
                    <a:pt x="675" y="613"/>
                    <a:pt x="675" y="613"/>
                    <a:pt x="674" y="631"/>
                  </a:cubicBezTo>
                  <a:cubicBezTo>
                    <a:pt x="673" y="632"/>
                    <a:pt x="673" y="633"/>
                    <a:pt x="673" y="633"/>
                  </a:cubicBezTo>
                  <a:cubicBezTo>
                    <a:pt x="582" y="649"/>
                    <a:pt x="493" y="665"/>
                    <a:pt x="405" y="694"/>
                  </a:cubicBezTo>
                  <a:cubicBezTo>
                    <a:pt x="398" y="697"/>
                    <a:pt x="390" y="700"/>
                    <a:pt x="383" y="704"/>
                  </a:cubicBezTo>
                  <a:cubicBezTo>
                    <a:pt x="378" y="704"/>
                    <a:pt x="373" y="704"/>
                    <a:pt x="368" y="705"/>
                  </a:cubicBezTo>
                  <a:close/>
                  <a:moveTo>
                    <a:pt x="371" y="683"/>
                  </a:moveTo>
                  <a:cubicBezTo>
                    <a:pt x="282" y="648"/>
                    <a:pt x="190" y="631"/>
                    <a:pt x="96" y="618"/>
                  </a:cubicBezTo>
                  <a:cubicBezTo>
                    <a:pt x="95" y="617"/>
                    <a:pt x="94" y="617"/>
                    <a:pt x="94" y="616"/>
                  </a:cubicBezTo>
                  <a:cubicBezTo>
                    <a:pt x="94" y="513"/>
                    <a:pt x="94" y="409"/>
                    <a:pt x="94" y="306"/>
                  </a:cubicBezTo>
                  <a:cubicBezTo>
                    <a:pt x="96" y="304"/>
                    <a:pt x="106" y="306"/>
                    <a:pt x="110" y="306"/>
                  </a:cubicBezTo>
                  <a:cubicBezTo>
                    <a:pt x="197" y="319"/>
                    <a:pt x="285" y="329"/>
                    <a:pt x="372" y="341"/>
                  </a:cubicBezTo>
                  <a:cubicBezTo>
                    <a:pt x="386" y="339"/>
                    <a:pt x="400" y="337"/>
                    <a:pt x="414" y="336"/>
                  </a:cubicBezTo>
                  <a:cubicBezTo>
                    <a:pt x="494" y="322"/>
                    <a:pt x="624" y="302"/>
                    <a:pt x="640" y="298"/>
                  </a:cubicBezTo>
                  <a:cubicBezTo>
                    <a:pt x="644" y="298"/>
                    <a:pt x="648" y="298"/>
                    <a:pt x="653" y="297"/>
                  </a:cubicBezTo>
                  <a:cubicBezTo>
                    <a:pt x="653" y="299"/>
                    <a:pt x="653" y="299"/>
                    <a:pt x="653" y="615"/>
                  </a:cubicBezTo>
                  <a:cubicBezTo>
                    <a:pt x="653" y="615"/>
                    <a:pt x="652" y="616"/>
                    <a:pt x="651" y="616"/>
                  </a:cubicBezTo>
                  <a:cubicBezTo>
                    <a:pt x="594" y="625"/>
                    <a:pt x="537" y="638"/>
                    <a:pt x="481" y="650"/>
                  </a:cubicBezTo>
                  <a:cubicBezTo>
                    <a:pt x="447" y="659"/>
                    <a:pt x="412" y="668"/>
                    <a:pt x="380" y="683"/>
                  </a:cubicBezTo>
                  <a:cubicBezTo>
                    <a:pt x="377" y="683"/>
                    <a:pt x="374" y="683"/>
                    <a:pt x="371" y="683"/>
                  </a:cubicBezTo>
                  <a:close/>
                  <a:moveTo>
                    <a:pt x="357" y="320"/>
                  </a:moveTo>
                  <a:cubicBezTo>
                    <a:pt x="348" y="317"/>
                    <a:pt x="344" y="311"/>
                    <a:pt x="340" y="303"/>
                  </a:cubicBezTo>
                  <a:cubicBezTo>
                    <a:pt x="340" y="295"/>
                    <a:pt x="346" y="292"/>
                    <a:pt x="352" y="288"/>
                  </a:cubicBezTo>
                  <a:cubicBezTo>
                    <a:pt x="357" y="288"/>
                    <a:pt x="367" y="288"/>
                    <a:pt x="370" y="291"/>
                  </a:cubicBezTo>
                  <a:cubicBezTo>
                    <a:pt x="366" y="301"/>
                    <a:pt x="357" y="291"/>
                    <a:pt x="358" y="307"/>
                  </a:cubicBezTo>
                  <a:cubicBezTo>
                    <a:pt x="362" y="311"/>
                    <a:pt x="368" y="315"/>
                    <a:pt x="369" y="319"/>
                  </a:cubicBezTo>
                  <a:cubicBezTo>
                    <a:pt x="365" y="320"/>
                    <a:pt x="361" y="320"/>
                    <a:pt x="357" y="320"/>
                  </a:cubicBezTo>
                  <a:close/>
                  <a:moveTo>
                    <a:pt x="389" y="319"/>
                  </a:moveTo>
                  <a:cubicBezTo>
                    <a:pt x="385" y="316"/>
                    <a:pt x="386" y="311"/>
                    <a:pt x="386" y="306"/>
                  </a:cubicBezTo>
                  <a:cubicBezTo>
                    <a:pt x="394" y="281"/>
                    <a:pt x="447" y="286"/>
                    <a:pt x="466" y="295"/>
                  </a:cubicBezTo>
                  <a:cubicBezTo>
                    <a:pt x="466" y="297"/>
                    <a:pt x="466" y="299"/>
                    <a:pt x="466" y="300"/>
                  </a:cubicBezTo>
                  <a:cubicBezTo>
                    <a:pt x="464" y="302"/>
                    <a:pt x="462" y="305"/>
                    <a:pt x="460" y="307"/>
                  </a:cubicBezTo>
                  <a:cubicBezTo>
                    <a:pt x="457" y="308"/>
                    <a:pt x="429" y="312"/>
                    <a:pt x="389" y="319"/>
                  </a:cubicBezTo>
                  <a:close/>
                  <a:moveTo>
                    <a:pt x="318" y="314"/>
                  </a:moveTo>
                  <a:cubicBezTo>
                    <a:pt x="305" y="310"/>
                    <a:pt x="305" y="292"/>
                    <a:pt x="316" y="286"/>
                  </a:cubicBezTo>
                  <a:cubicBezTo>
                    <a:pt x="321" y="286"/>
                    <a:pt x="328" y="284"/>
                    <a:pt x="328" y="290"/>
                  </a:cubicBezTo>
                  <a:cubicBezTo>
                    <a:pt x="316" y="298"/>
                    <a:pt x="321" y="302"/>
                    <a:pt x="322" y="313"/>
                  </a:cubicBezTo>
                  <a:cubicBezTo>
                    <a:pt x="321" y="313"/>
                    <a:pt x="319" y="314"/>
                    <a:pt x="318" y="314"/>
                  </a:cubicBezTo>
                  <a:close/>
                  <a:moveTo>
                    <a:pt x="291" y="311"/>
                  </a:moveTo>
                  <a:cubicBezTo>
                    <a:pt x="280" y="309"/>
                    <a:pt x="269" y="307"/>
                    <a:pt x="258" y="305"/>
                  </a:cubicBezTo>
                  <a:cubicBezTo>
                    <a:pt x="258" y="293"/>
                    <a:pt x="289" y="275"/>
                    <a:pt x="301" y="275"/>
                  </a:cubicBezTo>
                  <a:cubicBezTo>
                    <a:pt x="302" y="276"/>
                    <a:pt x="302" y="276"/>
                    <a:pt x="302" y="277"/>
                  </a:cubicBezTo>
                  <a:cubicBezTo>
                    <a:pt x="296" y="285"/>
                    <a:pt x="291" y="289"/>
                    <a:pt x="291" y="300"/>
                  </a:cubicBezTo>
                  <a:cubicBezTo>
                    <a:pt x="293" y="303"/>
                    <a:pt x="296" y="306"/>
                    <a:pt x="297" y="310"/>
                  </a:cubicBezTo>
                  <a:cubicBezTo>
                    <a:pt x="295" y="310"/>
                    <a:pt x="293" y="310"/>
                    <a:pt x="291" y="311"/>
                  </a:cubicBezTo>
                  <a:close/>
                  <a:moveTo>
                    <a:pt x="522" y="297"/>
                  </a:moveTo>
                  <a:cubicBezTo>
                    <a:pt x="522" y="294"/>
                    <a:pt x="523" y="290"/>
                    <a:pt x="523" y="287"/>
                  </a:cubicBezTo>
                  <a:cubicBezTo>
                    <a:pt x="510" y="278"/>
                    <a:pt x="476" y="280"/>
                    <a:pt x="468" y="265"/>
                  </a:cubicBezTo>
                  <a:cubicBezTo>
                    <a:pt x="468" y="236"/>
                    <a:pt x="489" y="247"/>
                    <a:pt x="502" y="261"/>
                  </a:cubicBezTo>
                  <a:cubicBezTo>
                    <a:pt x="507" y="261"/>
                    <a:pt x="512" y="256"/>
                    <a:pt x="515" y="253"/>
                  </a:cubicBezTo>
                  <a:cubicBezTo>
                    <a:pt x="542" y="256"/>
                    <a:pt x="573" y="271"/>
                    <a:pt x="597" y="282"/>
                  </a:cubicBezTo>
                  <a:cubicBezTo>
                    <a:pt x="597" y="283"/>
                    <a:pt x="597" y="284"/>
                    <a:pt x="597" y="285"/>
                  </a:cubicBezTo>
                  <a:cubicBezTo>
                    <a:pt x="590" y="287"/>
                    <a:pt x="590" y="287"/>
                    <a:pt x="522" y="297"/>
                  </a:cubicBezTo>
                  <a:close/>
                  <a:moveTo>
                    <a:pt x="174" y="295"/>
                  </a:moveTo>
                  <a:cubicBezTo>
                    <a:pt x="162" y="293"/>
                    <a:pt x="150" y="291"/>
                    <a:pt x="139" y="289"/>
                  </a:cubicBezTo>
                  <a:cubicBezTo>
                    <a:pt x="138" y="289"/>
                    <a:pt x="138" y="288"/>
                    <a:pt x="138" y="288"/>
                  </a:cubicBezTo>
                  <a:cubicBezTo>
                    <a:pt x="146" y="285"/>
                    <a:pt x="156" y="280"/>
                    <a:pt x="156" y="269"/>
                  </a:cubicBezTo>
                  <a:cubicBezTo>
                    <a:pt x="154" y="267"/>
                    <a:pt x="152" y="264"/>
                    <a:pt x="150" y="262"/>
                  </a:cubicBezTo>
                  <a:cubicBezTo>
                    <a:pt x="140" y="255"/>
                    <a:pt x="130" y="251"/>
                    <a:pt x="144" y="245"/>
                  </a:cubicBezTo>
                  <a:cubicBezTo>
                    <a:pt x="162" y="245"/>
                    <a:pt x="164" y="258"/>
                    <a:pt x="174" y="270"/>
                  </a:cubicBezTo>
                  <a:cubicBezTo>
                    <a:pt x="191" y="275"/>
                    <a:pt x="193" y="263"/>
                    <a:pt x="196" y="251"/>
                  </a:cubicBezTo>
                  <a:cubicBezTo>
                    <a:pt x="202" y="248"/>
                    <a:pt x="210" y="249"/>
                    <a:pt x="218" y="249"/>
                  </a:cubicBezTo>
                  <a:cubicBezTo>
                    <a:pt x="247" y="260"/>
                    <a:pt x="186" y="291"/>
                    <a:pt x="181" y="294"/>
                  </a:cubicBezTo>
                  <a:cubicBezTo>
                    <a:pt x="179" y="294"/>
                    <a:pt x="176" y="295"/>
                    <a:pt x="174" y="295"/>
                  </a:cubicBezTo>
                  <a:close/>
                  <a:moveTo>
                    <a:pt x="109" y="287"/>
                  </a:moveTo>
                  <a:cubicBezTo>
                    <a:pt x="100" y="286"/>
                    <a:pt x="84" y="285"/>
                    <a:pt x="78" y="278"/>
                  </a:cubicBezTo>
                  <a:cubicBezTo>
                    <a:pt x="69" y="239"/>
                    <a:pt x="151" y="268"/>
                    <a:pt x="120" y="287"/>
                  </a:cubicBezTo>
                  <a:cubicBezTo>
                    <a:pt x="116" y="287"/>
                    <a:pt x="112" y="287"/>
                    <a:pt x="109" y="287"/>
                  </a:cubicBezTo>
                  <a:close/>
                  <a:moveTo>
                    <a:pt x="313" y="274"/>
                  </a:moveTo>
                  <a:cubicBezTo>
                    <a:pt x="313" y="274"/>
                    <a:pt x="313" y="273"/>
                    <a:pt x="313" y="273"/>
                  </a:cubicBezTo>
                  <a:cubicBezTo>
                    <a:pt x="314" y="269"/>
                    <a:pt x="332" y="267"/>
                    <a:pt x="336" y="266"/>
                  </a:cubicBezTo>
                  <a:cubicBezTo>
                    <a:pt x="336" y="266"/>
                    <a:pt x="337" y="267"/>
                    <a:pt x="337" y="267"/>
                  </a:cubicBezTo>
                  <a:cubicBezTo>
                    <a:pt x="336" y="270"/>
                    <a:pt x="318" y="273"/>
                    <a:pt x="313" y="274"/>
                  </a:cubicBezTo>
                  <a:close/>
                  <a:moveTo>
                    <a:pt x="368" y="273"/>
                  </a:moveTo>
                  <a:cubicBezTo>
                    <a:pt x="362" y="272"/>
                    <a:pt x="356" y="269"/>
                    <a:pt x="350" y="267"/>
                  </a:cubicBezTo>
                  <a:cubicBezTo>
                    <a:pt x="341" y="267"/>
                    <a:pt x="341" y="267"/>
                    <a:pt x="341" y="266"/>
                  </a:cubicBezTo>
                  <a:cubicBezTo>
                    <a:pt x="361" y="262"/>
                    <a:pt x="381" y="258"/>
                    <a:pt x="401" y="254"/>
                  </a:cubicBezTo>
                  <a:cubicBezTo>
                    <a:pt x="410" y="250"/>
                    <a:pt x="440" y="231"/>
                    <a:pt x="443" y="251"/>
                  </a:cubicBezTo>
                  <a:cubicBezTo>
                    <a:pt x="424" y="273"/>
                    <a:pt x="396" y="270"/>
                    <a:pt x="368" y="273"/>
                  </a:cubicBezTo>
                  <a:close/>
                  <a:moveTo>
                    <a:pt x="75" y="219"/>
                  </a:moveTo>
                  <a:cubicBezTo>
                    <a:pt x="49" y="214"/>
                    <a:pt x="29" y="205"/>
                    <a:pt x="16" y="181"/>
                  </a:cubicBezTo>
                  <a:cubicBezTo>
                    <a:pt x="14" y="156"/>
                    <a:pt x="30" y="150"/>
                    <a:pt x="51" y="150"/>
                  </a:cubicBezTo>
                  <a:cubicBezTo>
                    <a:pt x="64" y="156"/>
                    <a:pt x="57" y="173"/>
                    <a:pt x="45" y="176"/>
                  </a:cubicBezTo>
                  <a:cubicBezTo>
                    <a:pt x="46" y="169"/>
                    <a:pt x="55" y="164"/>
                    <a:pt x="49" y="157"/>
                  </a:cubicBezTo>
                  <a:cubicBezTo>
                    <a:pt x="29" y="148"/>
                    <a:pt x="16" y="161"/>
                    <a:pt x="21" y="181"/>
                  </a:cubicBezTo>
                  <a:cubicBezTo>
                    <a:pt x="37" y="211"/>
                    <a:pt x="85" y="220"/>
                    <a:pt x="115" y="211"/>
                  </a:cubicBezTo>
                  <a:cubicBezTo>
                    <a:pt x="121" y="208"/>
                    <a:pt x="121" y="208"/>
                    <a:pt x="127" y="202"/>
                  </a:cubicBezTo>
                  <a:cubicBezTo>
                    <a:pt x="126" y="189"/>
                    <a:pt x="123" y="184"/>
                    <a:pt x="109" y="188"/>
                  </a:cubicBezTo>
                  <a:cubicBezTo>
                    <a:pt x="108" y="190"/>
                    <a:pt x="108" y="190"/>
                    <a:pt x="108" y="198"/>
                  </a:cubicBezTo>
                  <a:cubicBezTo>
                    <a:pt x="88" y="192"/>
                    <a:pt x="87" y="181"/>
                    <a:pt x="87" y="162"/>
                  </a:cubicBezTo>
                  <a:cubicBezTo>
                    <a:pt x="89" y="156"/>
                    <a:pt x="89" y="156"/>
                    <a:pt x="90" y="154"/>
                  </a:cubicBezTo>
                  <a:cubicBezTo>
                    <a:pt x="95" y="154"/>
                    <a:pt x="100" y="160"/>
                    <a:pt x="104" y="163"/>
                  </a:cubicBezTo>
                  <a:cubicBezTo>
                    <a:pt x="120" y="168"/>
                    <a:pt x="138" y="162"/>
                    <a:pt x="154" y="158"/>
                  </a:cubicBezTo>
                  <a:cubicBezTo>
                    <a:pt x="166" y="159"/>
                    <a:pt x="207" y="167"/>
                    <a:pt x="214" y="153"/>
                  </a:cubicBezTo>
                  <a:cubicBezTo>
                    <a:pt x="208" y="142"/>
                    <a:pt x="158" y="147"/>
                    <a:pt x="148" y="147"/>
                  </a:cubicBezTo>
                  <a:cubicBezTo>
                    <a:pt x="137" y="149"/>
                    <a:pt x="126" y="151"/>
                    <a:pt x="114" y="151"/>
                  </a:cubicBezTo>
                  <a:cubicBezTo>
                    <a:pt x="105" y="148"/>
                    <a:pt x="76" y="138"/>
                    <a:pt x="76" y="124"/>
                  </a:cubicBezTo>
                  <a:cubicBezTo>
                    <a:pt x="88" y="123"/>
                    <a:pt x="95" y="129"/>
                    <a:pt x="104" y="136"/>
                  </a:cubicBezTo>
                  <a:cubicBezTo>
                    <a:pt x="108" y="137"/>
                    <a:pt x="113" y="139"/>
                    <a:pt x="117" y="140"/>
                  </a:cubicBezTo>
                  <a:cubicBezTo>
                    <a:pt x="128" y="140"/>
                    <a:pt x="128" y="140"/>
                    <a:pt x="156" y="138"/>
                  </a:cubicBezTo>
                  <a:cubicBezTo>
                    <a:pt x="180" y="138"/>
                    <a:pt x="204" y="141"/>
                    <a:pt x="228" y="145"/>
                  </a:cubicBezTo>
                  <a:cubicBezTo>
                    <a:pt x="243" y="149"/>
                    <a:pt x="308" y="173"/>
                    <a:pt x="308" y="138"/>
                  </a:cubicBezTo>
                  <a:cubicBezTo>
                    <a:pt x="297" y="130"/>
                    <a:pt x="272" y="139"/>
                    <a:pt x="260" y="140"/>
                  </a:cubicBezTo>
                  <a:cubicBezTo>
                    <a:pt x="229" y="133"/>
                    <a:pt x="199" y="127"/>
                    <a:pt x="169" y="120"/>
                  </a:cubicBezTo>
                  <a:cubicBezTo>
                    <a:pt x="163" y="117"/>
                    <a:pt x="156" y="109"/>
                    <a:pt x="149" y="109"/>
                  </a:cubicBezTo>
                  <a:cubicBezTo>
                    <a:pt x="145" y="114"/>
                    <a:pt x="145" y="122"/>
                    <a:pt x="147" y="128"/>
                  </a:cubicBezTo>
                  <a:cubicBezTo>
                    <a:pt x="145" y="127"/>
                    <a:pt x="143" y="127"/>
                    <a:pt x="141" y="126"/>
                  </a:cubicBezTo>
                  <a:cubicBezTo>
                    <a:pt x="139" y="121"/>
                    <a:pt x="134" y="103"/>
                    <a:pt x="131" y="103"/>
                  </a:cubicBezTo>
                  <a:cubicBezTo>
                    <a:pt x="127" y="111"/>
                    <a:pt x="127" y="115"/>
                    <a:pt x="126" y="123"/>
                  </a:cubicBezTo>
                  <a:cubicBezTo>
                    <a:pt x="120" y="117"/>
                    <a:pt x="117" y="111"/>
                    <a:pt x="113" y="104"/>
                  </a:cubicBezTo>
                  <a:cubicBezTo>
                    <a:pt x="110" y="101"/>
                    <a:pt x="106" y="98"/>
                    <a:pt x="103" y="95"/>
                  </a:cubicBezTo>
                  <a:cubicBezTo>
                    <a:pt x="91" y="90"/>
                    <a:pt x="89" y="87"/>
                    <a:pt x="89" y="74"/>
                  </a:cubicBezTo>
                  <a:cubicBezTo>
                    <a:pt x="93" y="72"/>
                    <a:pt x="96" y="71"/>
                    <a:pt x="101" y="71"/>
                  </a:cubicBezTo>
                  <a:cubicBezTo>
                    <a:pt x="102" y="69"/>
                    <a:pt x="102" y="69"/>
                    <a:pt x="104" y="60"/>
                  </a:cubicBezTo>
                  <a:cubicBezTo>
                    <a:pt x="113" y="54"/>
                    <a:pt x="121" y="58"/>
                    <a:pt x="126" y="65"/>
                  </a:cubicBezTo>
                  <a:cubicBezTo>
                    <a:pt x="129" y="76"/>
                    <a:pt x="129" y="76"/>
                    <a:pt x="130" y="78"/>
                  </a:cubicBezTo>
                  <a:cubicBezTo>
                    <a:pt x="130" y="78"/>
                    <a:pt x="131" y="78"/>
                    <a:pt x="132" y="78"/>
                  </a:cubicBezTo>
                  <a:cubicBezTo>
                    <a:pt x="133" y="75"/>
                    <a:pt x="135" y="73"/>
                    <a:pt x="137" y="70"/>
                  </a:cubicBezTo>
                  <a:cubicBezTo>
                    <a:pt x="139" y="70"/>
                    <a:pt x="141" y="70"/>
                    <a:pt x="144" y="70"/>
                  </a:cubicBezTo>
                  <a:cubicBezTo>
                    <a:pt x="149" y="76"/>
                    <a:pt x="154" y="82"/>
                    <a:pt x="159" y="89"/>
                  </a:cubicBezTo>
                  <a:cubicBezTo>
                    <a:pt x="171" y="95"/>
                    <a:pt x="209" y="108"/>
                    <a:pt x="219" y="93"/>
                  </a:cubicBezTo>
                  <a:cubicBezTo>
                    <a:pt x="217" y="88"/>
                    <a:pt x="214" y="86"/>
                    <a:pt x="210" y="83"/>
                  </a:cubicBezTo>
                  <a:cubicBezTo>
                    <a:pt x="204" y="66"/>
                    <a:pt x="225" y="60"/>
                    <a:pt x="238" y="63"/>
                  </a:cubicBezTo>
                  <a:cubicBezTo>
                    <a:pt x="248" y="69"/>
                    <a:pt x="253" y="74"/>
                    <a:pt x="260" y="78"/>
                  </a:cubicBezTo>
                  <a:cubicBezTo>
                    <a:pt x="284" y="81"/>
                    <a:pt x="305" y="89"/>
                    <a:pt x="317" y="62"/>
                  </a:cubicBezTo>
                  <a:cubicBezTo>
                    <a:pt x="317" y="51"/>
                    <a:pt x="315" y="40"/>
                    <a:pt x="315" y="29"/>
                  </a:cubicBezTo>
                  <a:cubicBezTo>
                    <a:pt x="317" y="26"/>
                    <a:pt x="319" y="24"/>
                    <a:pt x="320" y="21"/>
                  </a:cubicBezTo>
                  <a:cubicBezTo>
                    <a:pt x="322" y="21"/>
                    <a:pt x="324" y="21"/>
                    <a:pt x="326" y="20"/>
                  </a:cubicBezTo>
                  <a:cubicBezTo>
                    <a:pt x="329" y="23"/>
                    <a:pt x="331" y="26"/>
                    <a:pt x="333" y="29"/>
                  </a:cubicBezTo>
                  <a:cubicBezTo>
                    <a:pt x="333" y="29"/>
                    <a:pt x="334" y="29"/>
                    <a:pt x="335" y="29"/>
                  </a:cubicBezTo>
                  <a:cubicBezTo>
                    <a:pt x="344" y="13"/>
                    <a:pt x="342" y="3"/>
                    <a:pt x="363" y="0"/>
                  </a:cubicBezTo>
                  <a:cubicBezTo>
                    <a:pt x="382" y="17"/>
                    <a:pt x="360" y="38"/>
                    <a:pt x="348" y="52"/>
                  </a:cubicBezTo>
                  <a:cubicBezTo>
                    <a:pt x="333" y="82"/>
                    <a:pt x="316" y="113"/>
                    <a:pt x="278" y="99"/>
                  </a:cubicBezTo>
                  <a:cubicBezTo>
                    <a:pt x="270" y="94"/>
                    <a:pt x="235" y="74"/>
                    <a:pt x="235" y="98"/>
                  </a:cubicBezTo>
                  <a:cubicBezTo>
                    <a:pt x="245" y="112"/>
                    <a:pt x="274" y="122"/>
                    <a:pt x="291" y="116"/>
                  </a:cubicBezTo>
                  <a:cubicBezTo>
                    <a:pt x="305" y="109"/>
                    <a:pt x="308" y="107"/>
                    <a:pt x="323" y="107"/>
                  </a:cubicBezTo>
                  <a:cubicBezTo>
                    <a:pt x="344" y="112"/>
                    <a:pt x="344" y="112"/>
                    <a:pt x="356" y="114"/>
                  </a:cubicBezTo>
                  <a:cubicBezTo>
                    <a:pt x="365" y="123"/>
                    <a:pt x="372" y="130"/>
                    <a:pt x="371" y="143"/>
                  </a:cubicBezTo>
                  <a:cubicBezTo>
                    <a:pt x="367" y="145"/>
                    <a:pt x="362" y="147"/>
                    <a:pt x="358" y="150"/>
                  </a:cubicBezTo>
                  <a:cubicBezTo>
                    <a:pt x="347" y="153"/>
                    <a:pt x="330" y="152"/>
                    <a:pt x="323" y="162"/>
                  </a:cubicBezTo>
                  <a:cubicBezTo>
                    <a:pt x="323" y="163"/>
                    <a:pt x="324" y="164"/>
                    <a:pt x="325" y="166"/>
                  </a:cubicBezTo>
                  <a:cubicBezTo>
                    <a:pt x="332" y="166"/>
                    <a:pt x="340" y="164"/>
                    <a:pt x="347" y="162"/>
                  </a:cubicBezTo>
                  <a:cubicBezTo>
                    <a:pt x="401" y="142"/>
                    <a:pt x="405" y="139"/>
                    <a:pt x="407" y="140"/>
                  </a:cubicBezTo>
                  <a:cubicBezTo>
                    <a:pt x="394" y="149"/>
                    <a:pt x="394" y="149"/>
                    <a:pt x="382" y="156"/>
                  </a:cubicBezTo>
                  <a:cubicBezTo>
                    <a:pt x="371" y="160"/>
                    <a:pt x="354" y="165"/>
                    <a:pt x="345" y="173"/>
                  </a:cubicBezTo>
                  <a:cubicBezTo>
                    <a:pt x="346" y="174"/>
                    <a:pt x="346" y="174"/>
                    <a:pt x="346" y="175"/>
                  </a:cubicBezTo>
                  <a:cubicBezTo>
                    <a:pt x="367" y="175"/>
                    <a:pt x="389" y="164"/>
                    <a:pt x="408" y="158"/>
                  </a:cubicBezTo>
                  <a:cubicBezTo>
                    <a:pt x="428" y="148"/>
                    <a:pt x="428" y="148"/>
                    <a:pt x="431" y="145"/>
                  </a:cubicBezTo>
                  <a:cubicBezTo>
                    <a:pt x="432" y="145"/>
                    <a:pt x="432" y="145"/>
                    <a:pt x="433" y="146"/>
                  </a:cubicBezTo>
                  <a:cubicBezTo>
                    <a:pt x="417" y="161"/>
                    <a:pt x="391" y="170"/>
                    <a:pt x="371" y="178"/>
                  </a:cubicBezTo>
                  <a:cubicBezTo>
                    <a:pt x="371" y="178"/>
                    <a:pt x="371" y="179"/>
                    <a:pt x="371" y="179"/>
                  </a:cubicBezTo>
                  <a:cubicBezTo>
                    <a:pt x="398" y="178"/>
                    <a:pt x="425" y="170"/>
                    <a:pt x="449" y="155"/>
                  </a:cubicBezTo>
                  <a:cubicBezTo>
                    <a:pt x="449" y="155"/>
                    <a:pt x="450" y="155"/>
                    <a:pt x="451" y="156"/>
                  </a:cubicBezTo>
                  <a:cubicBezTo>
                    <a:pt x="439" y="169"/>
                    <a:pt x="428" y="177"/>
                    <a:pt x="412" y="185"/>
                  </a:cubicBezTo>
                  <a:cubicBezTo>
                    <a:pt x="404" y="188"/>
                    <a:pt x="396" y="191"/>
                    <a:pt x="389" y="194"/>
                  </a:cubicBezTo>
                  <a:cubicBezTo>
                    <a:pt x="350" y="199"/>
                    <a:pt x="312" y="203"/>
                    <a:pt x="273" y="199"/>
                  </a:cubicBezTo>
                  <a:cubicBezTo>
                    <a:pt x="239" y="193"/>
                    <a:pt x="154" y="157"/>
                    <a:pt x="132" y="202"/>
                  </a:cubicBezTo>
                  <a:cubicBezTo>
                    <a:pt x="118" y="218"/>
                    <a:pt x="94" y="218"/>
                    <a:pt x="75" y="219"/>
                  </a:cubicBezTo>
                  <a:close/>
                  <a:moveTo>
                    <a:pt x="251" y="105"/>
                  </a:moveTo>
                  <a:cubicBezTo>
                    <a:pt x="249" y="104"/>
                    <a:pt x="248" y="104"/>
                    <a:pt x="247" y="103"/>
                  </a:cubicBezTo>
                  <a:cubicBezTo>
                    <a:pt x="247" y="101"/>
                    <a:pt x="247" y="98"/>
                    <a:pt x="247" y="96"/>
                  </a:cubicBezTo>
                  <a:cubicBezTo>
                    <a:pt x="255" y="92"/>
                    <a:pt x="258" y="96"/>
                    <a:pt x="260" y="102"/>
                  </a:cubicBezTo>
                  <a:cubicBezTo>
                    <a:pt x="256" y="104"/>
                    <a:pt x="254" y="105"/>
                    <a:pt x="251" y="105"/>
                  </a:cubicBezTo>
                  <a:close/>
                  <a:moveTo>
                    <a:pt x="351" y="103"/>
                  </a:moveTo>
                  <a:cubicBezTo>
                    <a:pt x="350" y="103"/>
                    <a:pt x="350" y="102"/>
                    <a:pt x="349" y="102"/>
                  </a:cubicBezTo>
                  <a:cubicBezTo>
                    <a:pt x="355" y="98"/>
                    <a:pt x="364" y="91"/>
                    <a:pt x="364" y="84"/>
                  </a:cubicBezTo>
                  <a:cubicBezTo>
                    <a:pt x="354" y="77"/>
                    <a:pt x="346" y="89"/>
                    <a:pt x="340" y="97"/>
                  </a:cubicBezTo>
                  <a:cubicBezTo>
                    <a:pt x="340" y="80"/>
                    <a:pt x="353" y="63"/>
                    <a:pt x="365" y="52"/>
                  </a:cubicBezTo>
                  <a:cubicBezTo>
                    <a:pt x="377" y="45"/>
                    <a:pt x="391" y="36"/>
                    <a:pt x="405" y="35"/>
                  </a:cubicBezTo>
                  <a:cubicBezTo>
                    <a:pt x="386" y="80"/>
                    <a:pt x="386" y="80"/>
                    <a:pt x="380" y="91"/>
                  </a:cubicBezTo>
                  <a:cubicBezTo>
                    <a:pt x="371" y="100"/>
                    <a:pt x="363" y="103"/>
                    <a:pt x="351" y="103"/>
                  </a:cubicBezTo>
                  <a:close/>
                  <a:moveTo>
                    <a:pt x="392" y="644"/>
                  </a:moveTo>
                  <a:cubicBezTo>
                    <a:pt x="392" y="612"/>
                    <a:pt x="391" y="580"/>
                    <a:pt x="391" y="549"/>
                  </a:cubicBezTo>
                  <a:cubicBezTo>
                    <a:pt x="383" y="549"/>
                    <a:pt x="364" y="545"/>
                    <a:pt x="356" y="549"/>
                  </a:cubicBezTo>
                  <a:cubicBezTo>
                    <a:pt x="356" y="580"/>
                    <a:pt x="356" y="611"/>
                    <a:pt x="356" y="643"/>
                  </a:cubicBezTo>
                  <a:cubicBezTo>
                    <a:pt x="279" y="620"/>
                    <a:pt x="201" y="600"/>
                    <a:pt x="121" y="594"/>
                  </a:cubicBezTo>
                  <a:cubicBezTo>
                    <a:pt x="121" y="506"/>
                    <a:pt x="121" y="418"/>
                    <a:pt x="121" y="331"/>
                  </a:cubicBezTo>
                  <a:cubicBezTo>
                    <a:pt x="194" y="342"/>
                    <a:pt x="269" y="353"/>
                    <a:pt x="344" y="361"/>
                  </a:cubicBezTo>
                  <a:cubicBezTo>
                    <a:pt x="347" y="362"/>
                    <a:pt x="350" y="363"/>
                    <a:pt x="354" y="364"/>
                  </a:cubicBezTo>
                  <a:cubicBezTo>
                    <a:pt x="354" y="390"/>
                    <a:pt x="355" y="417"/>
                    <a:pt x="355" y="444"/>
                  </a:cubicBezTo>
                  <a:cubicBezTo>
                    <a:pt x="367" y="444"/>
                    <a:pt x="379" y="444"/>
                    <a:pt x="390" y="444"/>
                  </a:cubicBezTo>
                  <a:cubicBezTo>
                    <a:pt x="391" y="417"/>
                    <a:pt x="391" y="390"/>
                    <a:pt x="391" y="363"/>
                  </a:cubicBezTo>
                  <a:cubicBezTo>
                    <a:pt x="427" y="359"/>
                    <a:pt x="462" y="352"/>
                    <a:pt x="498" y="346"/>
                  </a:cubicBezTo>
                  <a:cubicBezTo>
                    <a:pt x="547" y="340"/>
                    <a:pt x="619" y="328"/>
                    <a:pt x="627" y="327"/>
                  </a:cubicBezTo>
                  <a:cubicBezTo>
                    <a:pt x="627" y="415"/>
                    <a:pt x="628" y="503"/>
                    <a:pt x="628" y="591"/>
                  </a:cubicBezTo>
                  <a:cubicBezTo>
                    <a:pt x="578" y="597"/>
                    <a:pt x="528" y="611"/>
                    <a:pt x="480" y="621"/>
                  </a:cubicBezTo>
                  <a:cubicBezTo>
                    <a:pt x="451" y="628"/>
                    <a:pt x="421" y="637"/>
                    <a:pt x="392" y="644"/>
                  </a:cubicBezTo>
                  <a:close/>
                </a:path>
              </a:pathLst>
            </a:custGeom>
            <a:solidFill>
              <a:srgbClr val="00CCFF">
                <a:alpha val="100000"/>
              </a:srgbClr>
            </a:solidFill>
            <a:ln w="1270" cap="flat" cmpd="sng">
              <a:solidFill>
                <a:srgbClr val="969696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33" name="Text Box 18"/>
            <p:cNvSpPr txBox="1"/>
            <p:nvPr/>
          </p:nvSpPr>
          <p:spPr>
            <a:xfrm>
              <a:off x="1230" y="2823"/>
              <a:ext cx="116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eaLnBrk="1" hangingPunct="1"/>
              <a:endParaRPr lang="zh-CN" altLang="en-US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 thruBlk="1"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anose="020B080603090205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anose="020B080603090205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anose="020B080603090205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anose="020B080603090205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anose="020B080603090205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anose="020B080603090205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anose="020B080603090205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anose="020B080603090205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3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300000"/>
        <a:defRPr sz="20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300000"/>
        <a:defRPr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8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1.emf"/><Relationship Id="rId6" Type="http://schemas.openxmlformats.org/officeDocument/2006/relationships/oleObject" Target="../embeddings/oleObject20.bin"/><Relationship Id="rId5" Type="http://schemas.openxmlformats.org/officeDocument/2006/relationships/hyperlink" Target="../4.2/calc.exe" TargetMode="External"/><Relationship Id="rId4" Type="http://schemas.openxmlformats.org/officeDocument/2006/relationships/image" Target="../media/image30.jpeg"/><Relationship Id="rId3" Type="http://schemas.openxmlformats.org/officeDocument/2006/relationships/hyperlink" Target="calc.exe" TargetMode="External"/><Relationship Id="rId2" Type="http://schemas.openxmlformats.org/officeDocument/2006/relationships/image" Target="../media/image29.jpeg"/><Relationship Id="rId1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9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2.emf"/><Relationship Id="rId2" Type="http://schemas.openxmlformats.org/officeDocument/2006/relationships/oleObject" Target="../embeddings/oleObject21.bin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0.v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5.emf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3.bin"/><Relationship Id="rId3" Type="http://schemas.openxmlformats.org/officeDocument/2006/relationships/image" Target="../media/image33.emf"/><Relationship Id="rId2" Type="http://schemas.openxmlformats.org/officeDocument/2006/relationships/oleObject" Target="../embeddings/oleObject22.bin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6.GIF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.bin"/><Relationship Id="rId8" Type="http://schemas.openxmlformats.org/officeDocument/2006/relationships/image" Target="../media/image40.wmf"/><Relationship Id="rId7" Type="http://schemas.openxmlformats.org/officeDocument/2006/relationships/oleObject" Target="../embeddings/oleObject28.bin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8.wmf"/><Relationship Id="rId3" Type="http://schemas.openxmlformats.org/officeDocument/2006/relationships/oleObject" Target="../embeddings/oleObject26.bin"/><Relationship Id="rId2" Type="http://schemas.openxmlformats.org/officeDocument/2006/relationships/image" Target="../media/image37.wmf"/><Relationship Id="rId14" Type="http://schemas.openxmlformats.org/officeDocument/2006/relationships/vmlDrawing" Target="../drawings/vmlDrawing11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42.wmf"/><Relationship Id="rId11" Type="http://schemas.openxmlformats.org/officeDocument/2006/relationships/oleObject" Target="../embeddings/oleObject30.bin"/><Relationship Id="rId10" Type="http://schemas.openxmlformats.org/officeDocument/2006/relationships/image" Target="../media/image41.wmf"/><Relationship Id="rId1" Type="http://schemas.openxmlformats.org/officeDocument/2006/relationships/oleObject" Target="../embeddings/oleObject25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6.wmf"/><Relationship Id="rId7" Type="http://schemas.openxmlformats.org/officeDocument/2006/relationships/oleObject" Target="../embeddings/oleObject34.bin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4.wmf"/><Relationship Id="rId3" Type="http://schemas.openxmlformats.org/officeDocument/2006/relationships/oleObject" Target="../embeddings/oleObject32.bin"/><Relationship Id="rId2" Type="http://schemas.openxmlformats.org/officeDocument/2006/relationships/image" Target="../media/image43.wmf"/><Relationship Id="rId10" Type="http://schemas.openxmlformats.org/officeDocument/2006/relationships/vmlDrawing" Target="../drawings/vmlDrawing12.vml"/><Relationship Id="rId1" Type="http://schemas.openxmlformats.org/officeDocument/2006/relationships/oleObject" Target="../embeddings/oleObject3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e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6.e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Relationship Id="rId3" Type="http://schemas.openxmlformats.org/officeDocument/2006/relationships/image" Target="../media/image9.e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Relationship Id="rId3" Type="http://schemas.openxmlformats.org/officeDocument/2006/relationships/image" Target="../media/image11.emf"/><Relationship Id="rId2" Type="http://schemas.openxmlformats.org/officeDocument/2006/relationships/oleObject" Target="../embeddings/oleObject5.bin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emf"/><Relationship Id="rId8" Type="http://schemas.openxmlformats.org/officeDocument/2006/relationships/oleObject" Target="../embeddings/oleObject10.bin"/><Relationship Id="rId7" Type="http://schemas.openxmlformats.org/officeDocument/2006/relationships/image" Target="../media/image16.emf"/><Relationship Id="rId6" Type="http://schemas.openxmlformats.org/officeDocument/2006/relationships/oleObject" Target="../embeddings/oleObject9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8.bin"/><Relationship Id="rId3" Type="http://schemas.openxmlformats.org/officeDocument/2006/relationships/image" Target="../media/image14.emf"/><Relationship Id="rId2" Type="http://schemas.openxmlformats.org/officeDocument/2006/relationships/oleObject" Target="../embeddings/oleObject7.bin"/><Relationship Id="rId13" Type="http://schemas.openxmlformats.org/officeDocument/2006/relationships/vmlDrawing" Target="../drawings/vmlDrawing4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8.emf"/><Relationship Id="rId10" Type="http://schemas.openxmlformats.org/officeDocument/2006/relationships/oleObject" Target="../embeddings/oleObject11.bin"/><Relationship Id="rId1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emf"/><Relationship Id="rId8" Type="http://schemas.openxmlformats.org/officeDocument/2006/relationships/oleObject" Target="../embeddings/oleObject15.bin"/><Relationship Id="rId7" Type="http://schemas.openxmlformats.org/officeDocument/2006/relationships/image" Target="../media/image21.emf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3.bin"/><Relationship Id="rId3" Type="http://schemas.openxmlformats.org/officeDocument/2006/relationships/image" Target="../media/image19.emf"/><Relationship Id="rId2" Type="http://schemas.openxmlformats.org/officeDocument/2006/relationships/oleObject" Target="../embeddings/oleObject12.bin"/><Relationship Id="rId12" Type="http://schemas.openxmlformats.org/officeDocument/2006/relationships/vmlDrawing" Target="../drawings/vmlDrawing5.vml"/><Relationship Id="rId11" Type="http://schemas.openxmlformats.org/officeDocument/2006/relationships/slideLayout" Target="../slideLayouts/slideLayout1.xml"/><Relationship Id="rId10" Type="http://schemas.openxmlformats.org/officeDocument/2006/relationships/hyperlink" Target="04-01.exe" TargetMode="Externa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7.wmf"/><Relationship Id="rId7" Type="http://schemas.openxmlformats.org/officeDocument/2006/relationships/oleObject" Target="../embeddings/oleObject18.bin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5.emf"/><Relationship Id="rId3" Type="http://schemas.openxmlformats.org/officeDocument/2006/relationships/image" Target="../media/image24.emf"/><Relationship Id="rId2" Type="http://schemas.openxmlformats.org/officeDocument/2006/relationships/oleObject" Target="../embeddings/oleObject16.bin"/><Relationship Id="rId10" Type="http://schemas.openxmlformats.org/officeDocument/2006/relationships/vmlDrawing" Target="../drawings/vmlDrawing6.vml"/><Relationship Id="rId1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8.emf"/><Relationship Id="rId2" Type="http://schemas.openxmlformats.org/officeDocument/2006/relationships/oleObject" Target="../embeddings/oleObject19.bin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5"/>
          <p:cNvSpPr/>
          <p:nvPr/>
        </p:nvSpPr>
        <p:spPr>
          <a:xfrm>
            <a:off x="323850" y="2651125"/>
            <a:ext cx="8113713" cy="23780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indent="266700">
              <a:lnSpc>
                <a:spcPct val="150000"/>
              </a:lnSpc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    智利的复活节岛上矗立着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600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多尊巨人石像，石像一般高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7</a:t>
            </a:r>
            <a:r>
              <a:rPr lang="en-US" altLang="zh-CN" sz="2000" b="1" dirty="0">
                <a:latin typeface="Arial" panose="020B0604020202020204" pitchFamily="34" charset="0"/>
                <a:ea typeface="楷体_GB2312" pitchFamily="49" charset="-122"/>
              </a:rPr>
              <a:t>—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10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米，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indent="266700">
              <a:lnSpc>
                <a:spcPct val="150000"/>
              </a:lnSpc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重达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30</a:t>
            </a:r>
            <a:r>
              <a:rPr lang="en-US" altLang="zh-CN" sz="2000" b="1" dirty="0">
                <a:latin typeface="Arial" panose="020B0604020202020204" pitchFamily="34" charset="0"/>
                <a:ea typeface="楷体_GB2312" pitchFamily="49" charset="-122"/>
              </a:rPr>
              <a:t>—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90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吨，都是由整块的暗红色火成岩雕凿而成的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美国科学家在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indent="266700">
              <a:lnSpc>
                <a:spcPct val="150000"/>
              </a:lnSpc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科考中使用的是</a:t>
            </a:r>
            <a:r>
              <a:rPr lang="zh-CN" altLang="en-US" sz="2000" b="1" dirty="0">
                <a:latin typeface="Arial" panose="020B0604020202020204" pitchFamily="34" charset="0"/>
                <a:ea typeface="楷体_GB2312" pitchFamily="49" charset="-122"/>
              </a:rPr>
              <a:t>“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放射性碳年代鉴定法</a:t>
            </a:r>
            <a:r>
              <a:rPr lang="zh-CN" altLang="en-US" sz="2000" b="1" dirty="0">
                <a:latin typeface="Arial" panose="020B0604020202020204" pitchFamily="34" charset="0"/>
                <a:ea typeface="楷体_GB2312" pitchFamily="49" charset="-122"/>
              </a:rPr>
              <a:t>”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进行考察与研究。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indent="266700">
              <a:lnSpc>
                <a:spcPct val="150000"/>
              </a:lnSpc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    科学家利用碳－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14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的放射性同位素进行年代鉴定的道理是什么？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indent="266700">
              <a:lnSpc>
                <a:spcPct val="150000"/>
              </a:lnSpc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    科学家根据什么数学模型来进行计算呢？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3075" name="Picture 8" descr="u=1040937377,3581254823&amp;fm=0&amp;gp=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50" y="692150"/>
            <a:ext cx="2519363" cy="206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9" descr="914913f409d9493abc3109c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238" y="5013325"/>
            <a:ext cx="2951162" cy="184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10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00" y="260350"/>
            <a:ext cx="3594100" cy="2557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选修内容：</a:t>
            </a: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自我探索 使用工具</a:t>
            </a:r>
            <a:endParaRPr kumimoji="0" lang="en-US" altLang="zh-CN" sz="36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j-cs"/>
            </a:endParaRPr>
          </a:p>
        </p:txBody>
      </p:sp>
      <p:pic>
        <p:nvPicPr>
          <p:cNvPr id="13315" name="Picture 3" descr="CJ370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025" y="0"/>
            <a:ext cx="2124075" cy="18907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5476" name="Group 4"/>
          <p:cNvGrpSpPr/>
          <p:nvPr/>
        </p:nvGrpSpPr>
        <p:grpSpPr>
          <a:xfrm>
            <a:off x="755650" y="1646238"/>
            <a:ext cx="6686550" cy="4995862"/>
            <a:chOff x="1746" y="1452"/>
            <a:chExt cx="3430" cy="2105"/>
          </a:xfrm>
        </p:grpSpPr>
        <p:sp>
          <p:nvSpPr>
            <p:cNvPr id="105477" name="Freeform 5"/>
            <p:cNvSpPr/>
            <p:nvPr/>
          </p:nvSpPr>
          <p:spPr bwMode="gray">
            <a:xfrm>
              <a:off x="4795" y="1452"/>
              <a:ext cx="377" cy="705"/>
            </a:xfrm>
            <a:custGeom>
              <a:avLst/>
              <a:gdLst>
                <a:gd name="T0" fmla="*/ 308 w 308"/>
                <a:gd name="T1" fmla="*/ 120 h 442"/>
                <a:gd name="T2" fmla="*/ 0 w 308"/>
                <a:gd name="T3" fmla="*/ 442 h 442"/>
                <a:gd name="T4" fmla="*/ 0 w 308"/>
                <a:gd name="T5" fmla="*/ 286 h 442"/>
                <a:gd name="T6" fmla="*/ 308 w 308"/>
                <a:gd name="T7" fmla="*/ 0 h 442"/>
                <a:gd name="T8" fmla="*/ 308 w 308"/>
                <a:gd name="T9" fmla="*/ 12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24" name="Freeform 6"/>
            <p:cNvSpPr/>
            <p:nvPr/>
          </p:nvSpPr>
          <p:spPr>
            <a:xfrm>
              <a:off x="2826" y="1452"/>
              <a:ext cx="2350" cy="453"/>
            </a:xfrm>
            <a:custGeom>
              <a:avLst/>
              <a:gdLst/>
              <a:ahLst/>
              <a:cxnLst>
                <a:cxn ang="0">
                  <a:pos x="1973" y="453"/>
                </a:cxn>
                <a:cxn ang="0">
                  <a:pos x="0" y="453"/>
                </a:cxn>
                <a:cxn ang="0">
                  <a:pos x="546" y="0"/>
                </a:cxn>
                <a:cxn ang="0">
                  <a:pos x="2350" y="0"/>
                </a:cxn>
                <a:cxn ang="0">
                  <a:pos x="1973" y="453"/>
                </a:cxn>
              </a:cxnLst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hlink">
                <a:alpha val="10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5479" name="Freeform 7"/>
            <p:cNvSpPr/>
            <p:nvPr/>
          </p:nvSpPr>
          <p:spPr bwMode="gray">
            <a:xfrm>
              <a:off x="4415" y="2149"/>
              <a:ext cx="375" cy="708"/>
            </a:xfrm>
            <a:custGeom>
              <a:avLst/>
              <a:gdLst>
                <a:gd name="T0" fmla="*/ 306 w 306"/>
                <a:gd name="T1" fmla="*/ 122 h 444"/>
                <a:gd name="T2" fmla="*/ 0 w 306"/>
                <a:gd name="T3" fmla="*/ 444 h 444"/>
                <a:gd name="T4" fmla="*/ 0 w 306"/>
                <a:gd name="T5" fmla="*/ 286 h 444"/>
                <a:gd name="T6" fmla="*/ 306 w 306"/>
                <a:gd name="T7" fmla="*/ 0 h 444"/>
                <a:gd name="T8" fmla="*/ 306 w 306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480" name="Freeform 8"/>
            <p:cNvSpPr/>
            <p:nvPr/>
          </p:nvSpPr>
          <p:spPr bwMode="gray">
            <a:xfrm>
              <a:off x="4038" y="2848"/>
              <a:ext cx="377" cy="709"/>
            </a:xfrm>
            <a:custGeom>
              <a:avLst/>
              <a:gdLst>
                <a:gd name="T0" fmla="*/ 308 w 308"/>
                <a:gd name="T1" fmla="*/ 122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27" name="Freeform 9"/>
            <p:cNvSpPr/>
            <p:nvPr/>
          </p:nvSpPr>
          <p:spPr>
            <a:xfrm>
              <a:off x="1747" y="2852"/>
              <a:ext cx="2668" cy="452"/>
            </a:xfrm>
            <a:custGeom>
              <a:avLst/>
              <a:gdLst/>
              <a:ahLst/>
              <a:cxnLst>
                <a:cxn ang="0">
                  <a:pos x="2291" y="452"/>
                </a:cxn>
                <a:cxn ang="0">
                  <a:pos x="0" y="452"/>
                </a:cxn>
                <a:cxn ang="0">
                  <a:pos x="546" y="0"/>
                </a:cxn>
                <a:cxn ang="0">
                  <a:pos x="2668" y="0"/>
                </a:cxn>
                <a:cxn ang="0">
                  <a:pos x="2291" y="452"/>
                </a:cxn>
              </a:cxnLst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5482" name="Rectangle 10"/>
            <p:cNvSpPr>
              <a:spLocks noChangeArrowheads="1"/>
            </p:cNvSpPr>
            <p:nvPr/>
          </p:nvSpPr>
          <p:spPr bwMode="gray">
            <a:xfrm>
              <a:off x="2827" y="1905"/>
              <a:ext cx="1972" cy="250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72549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汇报展示  全班比拼 </a:t>
              </a:r>
              <a:r>
                <a: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 </a:t>
              </a: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29" name="Freeform 11"/>
            <p:cNvSpPr/>
            <p:nvPr/>
          </p:nvSpPr>
          <p:spPr>
            <a:xfrm>
              <a:off x="2288" y="2149"/>
              <a:ext cx="2506" cy="457"/>
            </a:xfrm>
            <a:custGeom>
              <a:avLst/>
              <a:gdLst/>
              <a:ahLst/>
              <a:cxnLst>
                <a:cxn ang="0">
                  <a:pos x="2132" y="457"/>
                </a:cxn>
                <a:cxn ang="0">
                  <a:pos x="0" y="457"/>
                </a:cxn>
                <a:cxn ang="0">
                  <a:pos x="546" y="0"/>
                </a:cxn>
                <a:cxn ang="0">
                  <a:pos x="2506" y="0"/>
                </a:cxn>
                <a:cxn ang="0">
                  <a:pos x="2132" y="457"/>
                </a:cxn>
              </a:cxnLst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5484" name="Rectangle 12"/>
            <p:cNvSpPr>
              <a:spLocks noChangeArrowheads="1"/>
            </p:cNvSpPr>
            <p:nvPr/>
          </p:nvSpPr>
          <p:spPr bwMode="gray">
            <a:xfrm>
              <a:off x="2290" y="2604"/>
              <a:ext cx="2134" cy="250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72549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小组分工  合作探索  </a:t>
              </a: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485" name="Rectangle 13"/>
            <p:cNvSpPr>
              <a:spLocks noChangeArrowheads="1"/>
            </p:cNvSpPr>
            <p:nvPr/>
          </p:nvSpPr>
          <p:spPr bwMode="gray">
            <a:xfrm>
              <a:off x="1746" y="3306"/>
              <a:ext cx="2297" cy="24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72549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准备好计算器及其使用说明书 </a:t>
              </a:r>
              <a:endParaRPr kumimoji="0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488" name="Text Box 16"/>
          <p:cNvSpPr txBox="1"/>
          <p:nvPr/>
        </p:nvSpPr>
        <p:spPr>
          <a:xfrm>
            <a:off x="2195513" y="5373688"/>
            <a:ext cx="3744912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了解计算器的基本使用方法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5489" name="Rectangle 17"/>
          <p:cNvSpPr/>
          <p:nvPr/>
        </p:nvSpPr>
        <p:spPr>
          <a:xfrm>
            <a:off x="2771775" y="3716338"/>
            <a:ext cx="3960813" cy="366712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计算器计算分数指数幂的方法 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05493" name="Group 21"/>
          <p:cNvGrpSpPr/>
          <p:nvPr/>
        </p:nvGrpSpPr>
        <p:grpSpPr>
          <a:xfrm>
            <a:off x="6372225" y="4365625"/>
            <a:ext cx="1657350" cy="823913"/>
            <a:chOff x="2516" y="3748"/>
            <a:chExt cx="1044" cy="519"/>
          </a:xfrm>
        </p:grpSpPr>
        <p:pic>
          <p:nvPicPr>
            <p:cNvPr id="13321" name="Picture 22" descr="002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16" y="3748"/>
              <a:ext cx="1044" cy="5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2" name="Text Box 23">
              <a:hlinkClick r:id="rId5"/>
            </p:cNvPr>
            <p:cNvSpPr txBox="1"/>
            <p:nvPr/>
          </p:nvSpPr>
          <p:spPr>
            <a:xfrm>
              <a:off x="2744" y="3838"/>
              <a:ext cx="72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计算器</a:t>
              </a: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  </a:t>
              </a:r>
              <a:endPara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105497" name="Object 25"/>
          <p:cNvGraphicFramePr>
            <a:graphicFrameLocks noChangeAspect="1"/>
          </p:cNvGraphicFramePr>
          <p:nvPr>
            <p:ph idx="1"/>
          </p:nvPr>
        </p:nvGraphicFramePr>
        <p:xfrm>
          <a:off x="3851275" y="1635125"/>
          <a:ext cx="3384550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" r:id="rId6" imgW="5276215" imgH="795655" progId="Word.Document.8">
                  <p:embed/>
                </p:oleObj>
              </mc:Choice>
              <mc:Fallback>
                <p:oleObj name="" r:id="rId6" imgW="5276215" imgH="795655" progId="Word.Document.8">
                  <p:embed/>
                  <p:pic>
                    <p:nvPicPr>
                      <p:cNvPr id="0" name="图片 3096"/>
                      <p:cNvPicPr/>
                      <p:nvPr/>
                    </p:nvPicPr>
                    <p:blipFill>
                      <a:blip r:embed="rId7"/>
                      <a:srcRect r="58220"/>
                      <a:stretch>
                        <a:fillRect/>
                      </a:stretch>
                    </p:blipFill>
                    <p:spPr>
                      <a:xfrm>
                        <a:off x="3851275" y="1635125"/>
                        <a:ext cx="3384550" cy="121761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0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8" grpId="0"/>
      <p:bldP spid="1054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选修内容：</a:t>
            </a: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运用知识  强化练习</a:t>
            </a: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grpSp>
        <p:nvGrpSpPr>
          <p:cNvPr id="14339" name="Group 9"/>
          <p:cNvGrpSpPr/>
          <p:nvPr/>
        </p:nvGrpSpPr>
        <p:grpSpPr>
          <a:xfrm>
            <a:off x="1258888" y="2060575"/>
            <a:ext cx="7056437" cy="3457575"/>
            <a:chOff x="839" y="935"/>
            <a:chExt cx="4445" cy="2178"/>
          </a:xfrm>
        </p:grpSpPr>
        <p:grpSp>
          <p:nvGrpSpPr>
            <p:cNvPr id="14350" name="Group 4"/>
            <p:cNvGrpSpPr/>
            <p:nvPr/>
          </p:nvGrpSpPr>
          <p:grpSpPr>
            <a:xfrm>
              <a:off x="839" y="935"/>
              <a:ext cx="4445" cy="2178"/>
              <a:chOff x="703" y="1842"/>
              <a:chExt cx="4445" cy="2178"/>
            </a:xfrm>
          </p:grpSpPr>
          <p:sp>
            <p:nvSpPr>
              <p:cNvPr id="14352" name="AutoShape 5"/>
              <p:cNvSpPr/>
              <p:nvPr/>
            </p:nvSpPr>
            <p:spPr>
              <a:xfrm>
                <a:off x="1066" y="1842"/>
                <a:ext cx="4082" cy="2178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353" name="AutoShape 6"/>
              <p:cNvSpPr/>
              <p:nvPr/>
            </p:nvSpPr>
            <p:spPr>
              <a:xfrm>
                <a:off x="703" y="1842"/>
                <a:ext cx="363" cy="2178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381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p>
                <a:pPr>
                  <a:lnSpc>
                    <a:spcPct val="120000"/>
                  </a:lnSpc>
                </a:pPr>
                <a:endParaRPr lang="zh-CN" altLang="en-US" sz="2400" b="1" dirty="0">
                  <a:latin typeface="隶书" pitchFamily="49" charset="-122"/>
                  <a:ea typeface="隶书" pitchFamily="49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2400" b="1" dirty="0">
                    <a:latin typeface="隶书" pitchFamily="49" charset="-122"/>
                    <a:ea typeface="隶书" pitchFamily="49" charset="-122"/>
                  </a:rPr>
                  <a:t>练</a:t>
                </a:r>
                <a:endParaRPr lang="zh-CN" altLang="en-US" sz="2400" b="1" dirty="0">
                  <a:latin typeface="隶书" pitchFamily="49" charset="-122"/>
                  <a:ea typeface="隶书" pitchFamily="49" charset="-122"/>
                </a:endParaRPr>
              </a:p>
              <a:p>
                <a:pPr>
                  <a:lnSpc>
                    <a:spcPct val="120000"/>
                  </a:lnSpc>
                </a:pPr>
                <a:endParaRPr lang="zh-CN" altLang="en-US" sz="2400" b="1" dirty="0">
                  <a:latin typeface="隶书" pitchFamily="49" charset="-122"/>
                  <a:ea typeface="隶书" pitchFamily="49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2400" b="1" dirty="0">
                    <a:latin typeface="隶书" pitchFamily="49" charset="-122"/>
                    <a:ea typeface="隶书" pitchFamily="49" charset="-122"/>
                  </a:rPr>
                  <a:t>习</a:t>
                </a:r>
                <a:endParaRPr lang="zh-CN" altLang="en-US" sz="2400" b="1" dirty="0">
                  <a:latin typeface="隶书" pitchFamily="49" charset="-122"/>
                  <a:ea typeface="隶书" pitchFamily="49" charset="-122"/>
                </a:endParaRPr>
              </a:p>
              <a:p>
                <a:pPr>
                  <a:lnSpc>
                    <a:spcPct val="120000"/>
                  </a:lnSpc>
                </a:pPr>
                <a:endParaRPr lang="zh-CN" altLang="en-US" sz="2400" b="1" dirty="0">
                  <a:latin typeface="隶书" pitchFamily="49" charset="-122"/>
                  <a:ea typeface="隶书" pitchFamily="49" charset="-122"/>
                </a:endParaRPr>
              </a:p>
            </p:txBody>
          </p:sp>
        </p:grpSp>
        <p:graphicFrame>
          <p:nvGraphicFramePr>
            <p:cNvPr id="14351" name="Object 8"/>
            <p:cNvGraphicFramePr>
              <a:graphicFrameLocks noChangeAspect="1"/>
            </p:cNvGraphicFramePr>
            <p:nvPr/>
          </p:nvGraphicFramePr>
          <p:xfrm>
            <a:off x="1429" y="1117"/>
            <a:ext cx="3719" cy="19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6" name="" r:id="rId2" imgW="5276215" imgH="1649095" progId="Word.Document.8">
                    <p:embed/>
                  </p:oleObj>
                </mc:Choice>
                <mc:Fallback>
                  <p:oleObj name="" r:id="rId2" imgW="5276215" imgH="1649095" progId="Word.Document.8">
                    <p:embed/>
                    <p:pic>
                      <p:nvPicPr>
                        <p:cNvPr id="0" name="图片 3095"/>
                        <p:cNvPicPr/>
                        <p:nvPr/>
                      </p:nvPicPr>
                      <p:blipFill>
                        <a:blip r:embed="rId3"/>
                        <a:srcRect r="38922"/>
                        <a:stretch>
                          <a:fillRect/>
                        </a:stretch>
                      </p:blipFill>
                      <p:spPr>
                        <a:xfrm>
                          <a:off x="1429" y="1117"/>
                          <a:ext cx="3719" cy="190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40" name="Group 10"/>
          <p:cNvGrpSpPr/>
          <p:nvPr/>
        </p:nvGrpSpPr>
        <p:grpSpPr>
          <a:xfrm>
            <a:off x="3348038" y="981075"/>
            <a:ext cx="2611437" cy="989013"/>
            <a:chOff x="1094" y="715"/>
            <a:chExt cx="1645" cy="623"/>
          </a:xfrm>
        </p:grpSpPr>
        <p:grpSp>
          <p:nvGrpSpPr>
            <p:cNvPr id="14341" name="Group 11"/>
            <p:cNvGrpSpPr/>
            <p:nvPr/>
          </p:nvGrpSpPr>
          <p:grpSpPr>
            <a:xfrm>
              <a:off x="1094" y="715"/>
              <a:ext cx="1645" cy="623"/>
              <a:chOff x="1997" y="1314"/>
              <a:chExt cx="1889" cy="1009"/>
            </a:xfrm>
          </p:grpSpPr>
          <p:grpSp>
            <p:nvGrpSpPr>
              <p:cNvPr id="14343" name="Group 12"/>
              <p:cNvGrpSpPr/>
              <p:nvPr/>
            </p:nvGrpSpPr>
            <p:grpSpPr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4348" name="Oval 13"/>
                <p:cNvSpPr/>
                <p:nvPr/>
              </p:nvSpPr>
              <p:spPr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D7ACF"/>
                    </a:gs>
                    <a:gs pos="100000">
                      <a:srgbClr val="163B65"/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49" name="Oval 14"/>
                <p:cNvSpPr/>
                <p:nvPr/>
              </p:nvSpPr>
              <p:spPr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C4EA"/>
                    </a:gs>
                    <a:gs pos="100000">
                      <a:srgbClr val="2D7ACF"/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4344" name="Oval 15"/>
              <p:cNvSpPr/>
              <p:nvPr/>
            </p:nvSpPr>
            <p:spPr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rgbClr val="2A4F5E"/>
                  </a:gs>
                  <a:gs pos="100000">
                    <a:srgbClr val="5AABCC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345" name="Oval 16"/>
              <p:cNvSpPr/>
              <p:nvPr/>
            </p:nvSpPr>
            <p:spPr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rgbClr val="5AABCC">
                      <a:alpha val="0"/>
                    </a:srgbClr>
                  </a:gs>
                  <a:gs pos="100000">
                    <a:srgbClr val="C5E2ED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346" name="Oval 17"/>
              <p:cNvSpPr/>
              <p:nvPr/>
            </p:nvSpPr>
            <p:spPr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rgbClr val="4787A2"/>
                  </a:gs>
                  <a:gs pos="100000">
                    <a:srgbClr val="5AABCC">
                      <a:alpha val="48000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347" name="Oval 18"/>
              <p:cNvSpPr/>
              <p:nvPr/>
            </p:nvSpPr>
            <p:spPr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ABCC">
                      <a:alpha val="37999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4342" name="Text Box 19"/>
            <p:cNvSpPr txBox="1"/>
            <p:nvPr/>
          </p:nvSpPr>
          <p:spPr>
            <a:xfrm>
              <a:off x="1349" y="791"/>
              <a:ext cx="119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400" b="1" dirty="0">
                  <a:solidFill>
                    <a:srgbClr val="00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练习</a:t>
              </a:r>
              <a:r>
                <a:rPr lang="en-US" altLang="zh-CN" sz="2400" b="1" dirty="0">
                  <a:solidFill>
                    <a:srgbClr val="00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4.1.1   </a:t>
              </a:r>
              <a:r>
                <a:rPr lang="en-US" altLang="zh-CN" sz="2400" b="1" dirty="0">
                  <a:solidFill>
                    <a:srgbClr val="113F7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en-US" altLang="zh-CN" sz="2400" b="1" dirty="0">
                <a:solidFill>
                  <a:srgbClr val="113F7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整体建构 理论升华</a:t>
            </a: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111648" name="Rectangle 32"/>
          <p:cNvSpPr/>
          <p:nvPr/>
        </p:nvSpPr>
        <p:spPr>
          <a:xfrm>
            <a:off x="2987675" y="5157788"/>
            <a:ext cx="2592388" cy="585787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009999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 wrap="none" anchor="ctr"/>
          <a:p>
            <a:pPr algn="ctr"/>
            <a:r>
              <a:rPr lang="zh-CN" altLang="en-US" sz="2400" b="1" dirty="0">
                <a:solidFill>
                  <a:srgbClr val="0099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有理指数幂  </a:t>
            </a:r>
            <a:endParaRPr lang="zh-CN" altLang="en-US" sz="2400" b="1" dirty="0">
              <a:solidFill>
                <a:srgbClr val="0099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11673" name="Group 57"/>
          <p:cNvGrpSpPr/>
          <p:nvPr/>
        </p:nvGrpSpPr>
        <p:grpSpPr>
          <a:xfrm>
            <a:off x="2195513" y="4797425"/>
            <a:ext cx="4194175" cy="855663"/>
            <a:chOff x="1383" y="3022"/>
            <a:chExt cx="2642" cy="539"/>
          </a:xfrm>
        </p:grpSpPr>
        <p:sp>
          <p:nvSpPr>
            <p:cNvPr id="15383" name="Freeform 31"/>
            <p:cNvSpPr/>
            <p:nvPr/>
          </p:nvSpPr>
          <p:spPr>
            <a:xfrm rot="-9992874" flipH="1">
              <a:off x="1383" y="3022"/>
              <a:ext cx="510" cy="539"/>
            </a:xfrm>
            <a:custGeom>
              <a:avLst/>
              <a:gdLst/>
              <a:ahLst/>
              <a:cxnLst>
                <a:cxn ang="0">
                  <a:pos x="0" y="539"/>
                </a:cxn>
                <a:cxn ang="0">
                  <a:pos x="1" y="536"/>
                </a:cxn>
                <a:cxn ang="0">
                  <a:pos x="4" y="525"/>
                </a:cxn>
                <a:cxn ang="0">
                  <a:pos x="8" y="508"/>
                </a:cxn>
                <a:cxn ang="0">
                  <a:pos x="17" y="486"/>
                </a:cxn>
                <a:cxn ang="0">
                  <a:pos x="26" y="460"/>
                </a:cxn>
                <a:cxn ang="0">
                  <a:pos x="39" y="430"/>
                </a:cxn>
                <a:cxn ang="0">
                  <a:pos x="55" y="400"/>
                </a:cxn>
                <a:cxn ang="0">
                  <a:pos x="74" y="368"/>
                </a:cxn>
                <a:cxn ang="0">
                  <a:pos x="97" y="336"/>
                </a:cxn>
                <a:cxn ang="0">
                  <a:pos x="123" y="305"/>
                </a:cxn>
                <a:cxn ang="0">
                  <a:pos x="153" y="277"/>
                </a:cxn>
                <a:cxn ang="0">
                  <a:pos x="187" y="251"/>
                </a:cxn>
                <a:cxn ang="0">
                  <a:pos x="221" y="231"/>
                </a:cxn>
                <a:cxn ang="0">
                  <a:pos x="253" y="219"/>
                </a:cxn>
                <a:cxn ang="0">
                  <a:pos x="283" y="212"/>
                </a:cxn>
                <a:cxn ang="0">
                  <a:pos x="308" y="209"/>
                </a:cxn>
                <a:cxn ang="0">
                  <a:pos x="331" y="209"/>
                </a:cxn>
                <a:cxn ang="0">
                  <a:pos x="352" y="212"/>
                </a:cxn>
                <a:cxn ang="0">
                  <a:pos x="369" y="217"/>
                </a:cxn>
                <a:cxn ang="0">
                  <a:pos x="382" y="223"/>
                </a:cxn>
                <a:cxn ang="0">
                  <a:pos x="392" y="227"/>
                </a:cxn>
                <a:cxn ang="0">
                  <a:pos x="398" y="231"/>
                </a:cxn>
                <a:cxn ang="0">
                  <a:pos x="400" y="233"/>
                </a:cxn>
                <a:cxn ang="0">
                  <a:pos x="353" y="331"/>
                </a:cxn>
                <a:cxn ang="0">
                  <a:pos x="510" y="258"/>
                </a:cxn>
                <a:cxn ang="0">
                  <a:pos x="474" y="0"/>
                </a:cxn>
                <a:cxn ang="0">
                  <a:pos x="444" y="104"/>
                </a:cxn>
                <a:cxn ang="0">
                  <a:pos x="441" y="103"/>
                </a:cxn>
                <a:cxn ang="0">
                  <a:pos x="435" y="99"/>
                </a:cxn>
                <a:cxn ang="0">
                  <a:pos x="427" y="93"/>
                </a:cxn>
                <a:cxn ang="0">
                  <a:pos x="414" y="88"/>
                </a:cxn>
                <a:cxn ang="0">
                  <a:pos x="399" y="84"/>
                </a:cxn>
                <a:cxn ang="0">
                  <a:pos x="380" y="79"/>
                </a:cxn>
                <a:cxn ang="0">
                  <a:pos x="359" y="77"/>
                </a:cxn>
                <a:cxn ang="0">
                  <a:pos x="335" y="77"/>
                </a:cxn>
                <a:cxn ang="0">
                  <a:pos x="310" y="81"/>
                </a:cxn>
                <a:cxn ang="0">
                  <a:pos x="280" y="88"/>
                </a:cxn>
                <a:cxn ang="0">
                  <a:pos x="250" y="102"/>
                </a:cxn>
                <a:cxn ang="0">
                  <a:pos x="219" y="120"/>
                </a:cxn>
                <a:cxn ang="0">
                  <a:pos x="185" y="146"/>
                </a:cxn>
                <a:cxn ang="0">
                  <a:pos x="151" y="180"/>
                </a:cxn>
                <a:cxn ang="0">
                  <a:pos x="119" y="216"/>
                </a:cxn>
                <a:cxn ang="0">
                  <a:pos x="92" y="253"/>
                </a:cxn>
                <a:cxn ang="0">
                  <a:pos x="71" y="294"/>
                </a:cxn>
                <a:cxn ang="0">
                  <a:pos x="52" y="334"/>
                </a:cxn>
                <a:cxn ang="0">
                  <a:pos x="37" y="373"/>
                </a:cxn>
                <a:cxn ang="0">
                  <a:pos x="25" y="411"/>
                </a:cxn>
                <a:cxn ang="0">
                  <a:pos x="16" y="446"/>
                </a:cxn>
                <a:cxn ang="0">
                  <a:pos x="9" y="476"/>
                </a:cxn>
                <a:cxn ang="0">
                  <a:pos x="4" y="503"/>
                </a:cxn>
                <a:cxn ang="0">
                  <a:pos x="2" y="522"/>
                </a:cxn>
                <a:cxn ang="0">
                  <a:pos x="0" y="535"/>
                </a:cxn>
                <a:cxn ang="0">
                  <a:pos x="0" y="539"/>
                </a:cxn>
              </a:cxnLst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rgbClr val="17A2A2">
                    <a:alpha val="32001"/>
                  </a:srgbClr>
                </a:gs>
                <a:gs pos="100000">
                  <a:srgbClr val="009999">
                    <a:alpha val="100000"/>
                  </a:srgbClr>
                </a:gs>
              </a:gsLst>
              <a:lin ang="0" scaled="1"/>
              <a:tileRect/>
            </a:gra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84" name="Freeform 33"/>
            <p:cNvSpPr/>
            <p:nvPr/>
          </p:nvSpPr>
          <p:spPr>
            <a:xfrm rot="10041753">
              <a:off x="3515" y="3022"/>
              <a:ext cx="510" cy="539"/>
            </a:xfrm>
            <a:custGeom>
              <a:avLst/>
              <a:gdLst/>
              <a:ahLst/>
              <a:cxnLst>
                <a:cxn ang="0">
                  <a:pos x="0" y="539"/>
                </a:cxn>
                <a:cxn ang="0">
                  <a:pos x="1" y="536"/>
                </a:cxn>
                <a:cxn ang="0">
                  <a:pos x="4" y="525"/>
                </a:cxn>
                <a:cxn ang="0">
                  <a:pos x="8" y="508"/>
                </a:cxn>
                <a:cxn ang="0">
                  <a:pos x="17" y="486"/>
                </a:cxn>
                <a:cxn ang="0">
                  <a:pos x="26" y="460"/>
                </a:cxn>
                <a:cxn ang="0">
                  <a:pos x="39" y="430"/>
                </a:cxn>
                <a:cxn ang="0">
                  <a:pos x="55" y="400"/>
                </a:cxn>
                <a:cxn ang="0">
                  <a:pos x="74" y="368"/>
                </a:cxn>
                <a:cxn ang="0">
                  <a:pos x="97" y="336"/>
                </a:cxn>
                <a:cxn ang="0">
                  <a:pos x="123" y="305"/>
                </a:cxn>
                <a:cxn ang="0">
                  <a:pos x="153" y="277"/>
                </a:cxn>
                <a:cxn ang="0">
                  <a:pos x="187" y="251"/>
                </a:cxn>
                <a:cxn ang="0">
                  <a:pos x="221" y="231"/>
                </a:cxn>
                <a:cxn ang="0">
                  <a:pos x="253" y="219"/>
                </a:cxn>
                <a:cxn ang="0">
                  <a:pos x="283" y="212"/>
                </a:cxn>
                <a:cxn ang="0">
                  <a:pos x="308" y="209"/>
                </a:cxn>
                <a:cxn ang="0">
                  <a:pos x="331" y="209"/>
                </a:cxn>
                <a:cxn ang="0">
                  <a:pos x="352" y="212"/>
                </a:cxn>
                <a:cxn ang="0">
                  <a:pos x="369" y="217"/>
                </a:cxn>
                <a:cxn ang="0">
                  <a:pos x="382" y="223"/>
                </a:cxn>
                <a:cxn ang="0">
                  <a:pos x="392" y="227"/>
                </a:cxn>
                <a:cxn ang="0">
                  <a:pos x="398" y="231"/>
                </a:cxn>
                <a:cxn ang="0">
                  <a:pos x="400" y="233"/>
                </a:cxn>
                <a:cxn ang="0">
                  <a:pos x="353" y="331"/>
                </a:cxn>
                <a:cxn ang="0">
                  <a:pos x="510" y="258"/>
                </a:cxn>
                <a:cxn ang="0">
                  <a:pos x="474" y="0"/>
                </a:cxn>
                <a:cxn ang="0">
                  <a:pos x="444" y="104"/>
                </a:cxn>
                <a:cxn ang="0">
                  <a:pos x="441" y="103"/>
                </a:cxn>
                <a:cxn ang="0">
                  <a:pos x="435" y="99"/>
                </a:cxn>
                <a:cxn ang="0">
                  <a:pos x="427" y="93"/>
                </a:cxn>
                <a:cxn ang="0">
                  <a:pos x="414" y="88"/>
                </a:cxn>
                <a:cxn ang="0">
                  <a:pos x="399" y="84"/>
                </a:cxn>
                <a:cxn ang="0">
                  <a:pos x="380" y="79"/>
                </a:cxn>
                <a:cxn ang="0">
                  <a:pos x="359" y="77"/>
                </a:cxn>
                <a:cxn ang="0">
                  <a:pos x="335" y="77"/>
                </a:cxn>
                <a:cxn ang="0">
                  <a:pos x="310" y="81"/>
                </a:cxn>
                <a:cxn ang="0">
                  <a:pos x="280" y="88"/>
                </a:cxn>
                <a:cxn ang="0">
                  <a:pos x="250" y="102"/>
                </a:cxn>
                <a:cxn ang="0">
                  <a:pos x="219" y="120"/>
                </a:cxn>
                <a:cxn ang="0">
                  <a:pos x="185" y="146"/>
                </a:cxn>
                <a:cxn ang="0">
                  <a:pos x="151" y="180"/>
                </a:cxn>
                <a:cxn ang="0">
                  <a:pos x="119" y="216"/>
                </a:cxn>
                <a:cxn ang="0">
                  <a:pos x="92" y="253"/>
                </a:cxn>
                <a:cxn ang="0">
                  <a:pos x="71" y="294"/>
                </a:cxn>
                <a:cxn ang="0">
                  <a:pos x="52" y="334"/>
                </a:cxn>
                <a:cxn ang="0">
                  <a:pos x="37" y="373"/>
                </a:cxn>
                <a:cxn ang="0">
                  <a:pos x="25" y="411"/>
                </a:cxn>
                <a:cxn ang="0">
                  <a:pos x="16" y="446"/>
                </a:cxn>
                <a:cxn ang="0">
                  <a:pos x="9" y="476"/>
                </a:cxn>
                <a:cxn ang="0">
                  <a:pos x="4" y="503"/>
                </a:cxn>
                <a:cxn ang="0">
                  <a:pos x="2" y="522"/>
                </a:cxn>
                <a:cxn ang="0">
                  <a:pos x="0" y="535"/>
                </a:cxn>
                <a:cxn ang="0">
                  <a:pos x="0" y="539"/>
                </a:cxn>
              </a:cxnLst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rgbClr val="17A2A2">
                    <a:alpha val="32001"/>
                  </a:srgbClr>
                </a:gs>
                <a:gs pos="100000">
                  <a:srgbClr val="009999">
                    <a:alpha val="100000"/>
                  </a:srgbClr>
                </a:gs>
              </a:gsLst>
              <a:lin ang="0" scaled="1"/>
              <a:tileRect/>
            </a:gra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11672" name="Group 56"/>
          <p:cNvGrpSpPr/>
          <p:nvPr/>
        </p:nvGrpSpPr>
        <p:grpSpPr>
          <a:xfrm>
            <a:off x="901700" y="1484313"/>
            <a:ext cx="7199313" cy="1152525"/>
            <a:chOff x="295" y="935"/>
            <a:chExt cx="4535" cy="726"/>
          </a:xfrm>
        </p:grpSpPr>
        <p:grpSp>
          <p:nvGrpSpPr>
            <p:cNvPr id="15376" name="Group 36"/>
            <p:cNvGrpSpPr/>
            <p:nvPr/>
          </p:nvGrpSpPr>
          <p:grpSpPr>
            <a:xfrm>
              <a:off x="295" y="935"/>
              <a:ext cx="4535" cy="726"/>
              <a:chOff x="295" y="935"/>
              <a:chExt cx="4535" cy="726"/>
            </a:xfrm>
          </p:grpSpPr>
          <p:sp>
            <p:nvSpPr>
              <p:cNvPr id="15378" name="AutoShape 5"/>
              <p:cNvSpPr/>
              <p:nvPr/>
            </p:nvSpPr>
            <p:spPr>
              <a:xfrm>
                <a:off x="295" y="935"/>
                <a:ext cx="4535" cy="726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  <a:tileRect/>
              </a:gradFill>
              <a:ln w="381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15379" name="Group 6"/>
              <p:cNvGrpSpPr/>
              <p:nvPr/>
            </p:nvGrpSpPr>
            <p:grpSpPr>
              <a:xfrm>
                <a:off x="386" y="1002"/>
                <a:ext cx="804" cy="594"/>
                <a:chOff x="999" y="2100"/>
                <a:chExt cx="768" cy="746"/>
              </a:xfrm>
            </p:grpSpPr>
            <p:sp>
              <p:nvSpPr>
                <p:cNvPr id="15380" name="AutoShape 7"/>
                <p:cNvSpPr/>
                <p:nvPr/>
              </p:nvSpPr>
              <p:spPr>
                <a:xfrm>
                  <a:off x="999" y="210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rgbClr val="87C2DA"/>
                    </a:gs>
                    <a:gs pos="100000">
                      <a:srgbClr val="5AABCC"/>
                    </a:gs>
                  </a:gsLst>
                  <a:lin ang="5400000" scaled="1"/>
                  <a:tileRect/>
                </a:gradFill>
                <a:ln w="3810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81" name="Freeform 8"/>
                <p:cNvSpPr/>
                <p:nvPr/>
              </p:nvSpPr>
              <p:spPr>
                <a:xfrm>
                  <a:off x="1047" y="2148"/>
                  <a:ext cx="383" cy="37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0" y="74"/>
                    </a:cxn>
                    <a:cxn ang="0">
                      <a:pos x="0" y="367"/>
                    </a:cxn>
                    <a:cxn ang="0">
                      <a:pos x="103" y="109"/>
                    </a:cxn>
                    <a:cxn ang="0">
                      <a:pos x="379" y="0"/>
                    </a:cxn>
                    <a:cxn ang="0">
                      <a:pos x="76" y="0"/>
                    </a:cxn>
                  </a:cxnLst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B9DBE9">
                        <a:alpha val="100000"/>
                      </a:srgbClr>
                    </a:gs>
                    <a:gs pos="100000">
                      <a:srgbClr val="5AABCC">
                        <a:alpha val="0"/>
                      </a:srgbClr>
                    </a:gs>
                  </a:gsLst>
                  <a:lin ang="2700000" scaled="1"/>
                  <a:tileRect/>
                </a:gra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11625" name="Text Box 9"/>
                <p:cNvSpPr txBox="1">
                  <a:spLocks noChangeArrowheads="1"/>
                </p:cNvSpPr>
                <p:nvPr/>
              </p:nvSpPr>
              <p:spPr bwMode="gray">
                <a:xfrm>
                  <a:off x="1020" y="2303"/>
                  <a:ext cx="718" cy="4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2D7AC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113F7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R="0" algn="ctr" defTabSz="914400" eaLnBrk="0" hangingPunct="0">
                    <a:buClrTx/>
                    <a:buSzTx/>
                    <a:buFontTx/>
                    <a:defRPr/>
                  </a:pPr>
                  <a:r>
                    <a:rPr kumimoji="0" lang="zh-CN" altLang="en-US" sz="2800" b="1" kern="1200" cap="none" spc="0" normalizeH="0" baseline="0" noProof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rPr>
                    <a:t>整 数  </a:t>
                  </a:r>
                  <a:endParaRPr kumimoji="0" lang="zh-CN" altLang="en-US" sz="2800" b="1" kern="1200" cap="none" spc="0" normalizeH="0" baseline="0" noProof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graphicFrame>
          <p:nvGraphicFramePr>
            <p:cNvPr id="15377" name="Object 34"/>
            <p:cNvGraphicFramePr>
              <a:graphicFrameLocks noChangeAspect="1"/>
            </p:cNvGraphicFramePr>
            <p:nvPr/>
          </p:nvGraphicFramePr>
          <p:xfrm>
            <a:off x="1247" y="1026"/>
            <a:ext cx="3493" cy="5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8" name="" r:id="rId2" imgW="2895600" imgH="495300" progId="Equation.DSMT4">
                    <p:embed/>
                  </p:oleObj>
                </mc:Choice>
                <mc:Fallback>
                  <p:oleObj name="" r:id="rId2" imgW="2895600" imgH="495300" progId="Equation.DSMT4">
                    <p:embed/>
                    <p:pic>
                      <p:nvPicPr>
                        <p:cNvPr id="0" name="图片 3097"/>
                        <p:cNvPicPr/>
                        <p:nvPr/>
                      </p:nvPicPr>
                      <p:blipFill>
                        <a:blip r:embed="rId3">
                          <a:clrChange>
                            <a:clrFrom>
                              <a:srgbClr val="000000"/>
                            </a:clrFrom>
                            <a:clrTo>
                              <a:srgbClr val="FF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247" y="1026"/>
                          <a:ext cx="3493" cy="57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366" name="Rectangle 54"/>
          <p:cNvSpPr/>
          <p:nvPr/>
        </p:nvSpPr>
        <p:spPr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111671" name="Group 55"/>
          <p:cNvGrpSpPr/>
          <p:nvPr/>
        </p:nvGrpSpPr>
        <p:grpSpPr>
          <a:xfrm>
            <a:off x="900113" y="3284538"/>
            <a:ext cx="7127875" cy="1223962"/>
            <a:chOff x="340" y="2160"/>
            <a:chExt cx="4490" cy="771"/>
          </a:xfrm>
        </p:grpSpPr>
        <p:grpSp>
          <p:nvGrpSpPr>
            <p:cNvPr id="15368" name="Group 52"/>
            <p:cNvGrpSpPr/>
            <p:nvPr/>
          </p:nvGrpSpPr>
          <p:grpSpPr>
            <a:xfrm>
              <a:off x="340" y="2205"/>
              <a:ext cx="4490" cy="726"/>
              <a:chOff x="250" y="2205"/>
              <a:chExt cx="4490" cy="726"/>
            </a:xfrm>
          </p:grpSpPr>
          <p:sp>
            <p:nvSpPr>
              <p:cNvPr id="15371" name="AutoShape 19"/>
              <p:cNvSpPr/>
              <p:nvPr/>
            </p:nvSpPr>
            <p:spPr>
              <a:xfrm>
                <a:off x="250" y="2205"/>
                <a:ext cx="4490" cy="726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  <a:tileRect/>
              </a:gradFill>
              <a:ln w="381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15372" name="Group 20"/>
              <p:cNvGrpSpPr/>
              <p:nvPr/>
            </p:nvGrpSpPr>
            <p:grpSpPr>
              <a:xfrm>
                <a:off x="341" y="2272"/>
                <a:ext cx="804" cy="594"/>
                <a:chOff x="999" y="2100"/>
                <a:chExt cx="768" cy="746"/>
              </a:xfrm>
            </p:grpSpPr>
            <p:sp>
              <p:nvSpPr>
                <p:cNvPr id="15373" name="AutoShape 21"/>
                <p:cNvSpPr/>
                <p:nvPr/>
              </p:nvSpPr>
              <p:spPr>
                <a:xfrm>
                  <a:off x="999" y="210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rgbClr val="87C2DA"/>
                    </a:gs>
                    <a:gs pos="100000">
                      <a:srgbClr val="5AABCC"/>
                    </a:gs>
                  </a:gsLst>
                  <a:lin ang="5400000" scaled="1"/>
                  <a:tileRect/>
                </a:gradFill>
                <a:ln w="3810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74" name="Freeform 22"/>
                <p:cNvSpPr/>
                <p:nvPr/>
              </p:nvSpPr>
              <p:spPr>
                <a:xfrm>
                  <a:off x="1047" y="2148"/>
                  <a:ext cx="383" cy="37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0" y="74"/>
                    </a:cxn>
                    <a:cxn ang="0">
                      <a:pos x="0" y="367"/>
                    </a:cxn>
                    <a:cxn ang="0">
                      <a:pos x="103" y="109"/>
                    </a:cxn>
                    <a:cxn ang="0">
                      <a:pos x="379" y="0"/>
                    </a:cxn>
                    <a:cxn ang="0">
                      <a:pos x="76" y="0"/>
                    </a:cxn>
                  </a:cxnLst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B9DBE9">
                        <a:alpha val="100000"/>
                      </a:srgbClr>
                    </a:gs>
                    <a:gs pos="100000">
                      <a:srgbClr val="5AABCC">
                        <a:alpha val="0"/>
                      </a:srgbClr>
                    </a:gs>
                  </a:gsLst>
                  <a:lin ang="2700000" scaled="1"/>
                  <a:tileRect/>
                </a:gra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11639" name="Text Box 23"/>
                <p:cNvSpPr txBox="1">
                  <a:spLocks noChangeArrowheads="1"/>
                </p:cNvSpPr>
                <p:nvPr/>
              </p:nvSpPr>
              <p:spPr bwMode="gray">
                <a:xfrm>
                  <a:off x="1051" y="2303"/>
                  <a:ext cx="659" cy="4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2D7AC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113F7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R="0" algn="ctr" defTabSz="914400" eaLnBrk="0" hangingPunct="0">
                    <a:buClrTx/>
                    <a:buSzTx/>
                    <a:buFontTx/>
                    <a:defRPr/>
                  </a:pPr>
                  <a:r>
                    <a:rPr kumimoji="0" lang="zh-CN" altLang="en-US" sz="2800" b="1" kern="1200" cap="none" spc="0" normalizeH="0" baseline="0" noProof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rPr>
                    <a:t>分 数 </a:t>
                  </a:r>
                  <a:endParaRPr kumimoji="0" lang="zh-CN" altLang="en-US" sz="2800" b="1" kern="1200" cap="none" spc="0" normalizeH="0" baseline="0" noProof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graphicFrame>
          <p:nvGraphicFramePr>
            <p:cNvPr id="15369" name="Object 53"/>
            <p:cNvGraphicFramePr>
              <a:graphicFrameLocks noChangeAspect="1"/>
            </p:cNvGraphicFramePr>
            <p:nvPr/>
          </p:nvGraphicFramePr>
          <p:xfrm>
            <a:off x="2965" y="2160"/>
            <a:ext cx="1236" cy="7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9" name="" r:id="rId4" imgW="977900" imgH="609600" progId="Equation.DSMT4">
                    <p:embed/>
                  </p:oleObj>
                </mc:Choice>
                <mc:Fallback>
                  <p:oleObj name="" r:id="rId4" imgW="977900" imgH="609600" progId="Equation.DSMT4">
                    <p:embed/>
                    <p:pic>
                      <p:nvPicPr>
                        <p:cNvPr id="0" name="图片 3098"/>
                        <p:cNvPicPr/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000000"/>
                            </a:clrFrom>
                            <a:clrTo>
                              <a:srgbClr val="FF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965" y="2160"/>
                          <a:ext cx="1236" cy="76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0" name="Object 10"/>
            <p:cNvGraphicFramePr>
              <a:graphicFrameLocks noChangeAspect="1"/>
            </p:cNvGraphicFramePr>
            <p:nvPr/>
          </p:nvGraphicFramePr>
          <p:xfrm>
            <a:off x="1383" y="2296"/>
            <a:ext cx="1044" cy="4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0" name="" r:id="rId6" imgW="914400" imgH="444500" progId="Equation.DSMT4">
                    <p:embed/>
                  </p:oleObj>
                </mc:Choice>
                <mc:Fallback>
                  <p:oleObj name="" r:id="rId6" imgW="914400" imgH="444500" progId="Equation.DSMT4">
                    <p:embed/>
                    <p:pic>
                      <p:nvPicPr>
                        <p:cNvPr id="0" name="图片 3099"/>
                        <p:cNvPicPr/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000000"/>
                            </a:clrFrom>
                            <a:clrTo>
                              <a:srgbClr val="FF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383" y="2296"/>
                          <a:ext cx="1044" cy="49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1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4" descr="question_pop_up_from_box_rotate_hg_cl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4388" y="260350"/>
            <a:ext cx="1743075" cy="2133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6285" name="Group 29"/>
          <p:cNvGrpSpPr/>
          <p:nvPr/>
        </p:nvGrpSpPr>
        <p:grpSpPr>
          <a:xfrm>
            <a:off x="1403350" y="1628775"/>
            <a:ext cx="6232525" cy="3590925"/>
            <a:chOff x="884" y="1026"/>
            <a:chExt cx="3926" cy="2262"/>
          </a:xfrm>
        </p:grpSpPr>
        <p:sp>
          <p:nvSpPr>
            <p:cNvPr id="16389" name="AutoShape 18"/>
            <p:cNvSpPr/>
            <p:nvPr/>
          </p:nvSpPr>
          <p:spPr>
            <a:xfrm>
              <a:off x="906" y="1842"/>
              <a:ext cx="3809" cy="6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77B7E7"/>
                </a:gs>
                <a:gs pos="100000">
                  <a:srgbClr val="E2F0FA"/>
                </a:gs>
              </a:gsLst>
              <a:lin ang="0" scaled="1"/>
              <a:tileRect/>
            </a:gra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6390" name="Group 28"/>
            <p:cNvGrpSpPr/>
            <p:nvPr/>
          </p:nvGrpSpPr>
          <p:grpSpPr>
            <a:xfrm>
              <a:off x="884" y="1026"/>
              <a:ext cx="3926" cy="2262"/>
              <a:chOff x="884" y="1026"/>
              <a:chExt cx="3926" cy="2262"/>
            </a:xfrm>
          </p:grpSpPr>
          <p:sp>
            <p:nvSpPr>
              <p:cNvPr id="16391" name="AutoShape 20"/>
              <p:cNvSpPr/>
              <p:nvPr/>
            </p:nvSpPr>
            <p:spPr>
              <a:xfrm>
                <a:off x="909" y="1026"/>
                <a:ext cx="3774" cy="589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00E4A8"/>
                  </a:gs>
                  <a:gs pos="100000">
                    <a:srgbClr val="C9F9ED"/>
                  </a:gs>
                </a:gsLst>
                <a:lin ang="0" scaled="1"/>
                <a:tileRect/>
              </a:gradFill>
              <a:ln w="381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2" name="AutoShape 21"/>
              <p:cNvSpPr/>
              <p:nvPr/>
            </p:nvSpPr>
            <p:spPr>
              <a:xfrm>
                <a:off x="945" y="1190"/>
                <a:ext cx="336" cy="24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FFFFFF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3" name="AutoShape 22"/>
              <p:cNvSpPr/>
              <p:nvPr/>
            </p:nvSpPr>
            <p:spPr>
              <a:xfrm>
                <a:off x="944" y="2056"/>
                <a:ext cx="336" cy="24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FFFFFF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4" name="AutoShape 23"/>
              <p:cNvSpPr/>
              <p:nvPr/>
            </p:nvSpPr>
            <p:spPr>
              <a:xfrm>
                <a:off x="884" y="2706"/>
                <a:ext cx="3859" cy="582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FFFF66"/>
                  </a:gs>
                  <a:gs pos="100000">
                    <a:srgbClr val="FFFFDF"/>
                  </a:gs>
                </a:gsLst>
                <a:lin ang="0" scaled="1"/>
                <a:tileRect/>
              </a:gradFill>
              <a:ln w="381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5" name="AutoShape 24"/>
              <p:cNvSpPr/>
              <p:nvPr/>
            </p:nvSpPr>
            <p:spPr>
              <a:xfrm>
                <a:off x="916" y="2919"/>
                <a:ext cx="336" cy="24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FFFFFF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6" name="Text Box 25"/>
              <p:cNvSpPr txBox="1"/>
              <p:nvPr/>
            </p:nvSpPr>
            <p:spPr>
              <a:xfrm>
                <a:off x="1247" y="2908"/>
                <a:ext cx="3459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400" b="1" dirty="0">
                    <a:solidFill>
                      <a:srgbClr val="000000"/>
                    </a:solidFill>
                    <a:latin typeface="楷体_GB2312" pitchFamily="49" charset="-122"/>
                    <a:ea typeface="楷体_GB2312" pitchFamily="49" charset="-122"/>
                  </a:rPr>
                  <a:t>3. 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楷体_GB2312" pitchFamily="49" charset="-122"/>
                    <a:ea typeface="楷体_GB2312" pitchFamily="49" charset="-122"/>
                  </a:rPr>
                  <a:t>在学习方法上你有哪些体会？</a:t>
                </a:r>
                <a:endParaRPr lang="en-US" altLang="zh-CN" sz="24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6397" name="Text Box 26"/>
              <p:cNvSpPr txBox="1"/>
              <p:nvPr/>
            </p:nvSpPr>
            <p:spPr>
              <a:xfrm>
                <a:off x="1338" y="2024"/>
                <a:ext cx="347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400" b="1" dirty="0">
                    <a:solidFill>
                      <a:srgbClr val="000000"/>
                    </a:solidFill>
                    <a:latin typeface="楷体_GB2312" pitchFamily="49" charset="-122"/>
                    <a:ea typeface="楷体_GB2312" pitchFamily="49" charset="-122"/>
                  </a:rPr>
                  <a:t>2.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楷体_GB2312" pitchFamily="49" charset="-122"/>
                    <a:ea typeface="楷体_GB2312" pitchFamily="49" charset="-122"/>
                  </a:rPr>
                  <a:t> 你会解决哪些新问题？</a:t>
                </a:r>
                <a:endParaRPr lang="en-US" altLang="zh-CN" sz="24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6398" name="Text Box 27"/>
              <p:cNvSpPr txBox="1"/>
              <p:nvPr/>
            </p:nvSpPr>
            <p:spPr>
              <a:xfrm>
                <a:off x="1292" y="1162"/>
                <a:ext cx="300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2400" b="1" dirty="0">
                    <a:solidFill>
                      <a:srgbClr val="000000"/>
                    </a:solidFill>
                    <a:latin typeface="楷体_GB2312" pitchFamily="49" charset="-122"/>
                    <a:ea typeface="楷体_GB2312" pitchFamily="49" charset="-122"/>
                  </a:rPr>
                  <a:t>1. 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楷体_GB2312" pitchFamily="49" charset="-122"/>
                    <a:ea typeface="楷体_GB2312" pitchFamily="49" charset="-122"/>
                  </a:rPr>
                  <a:t>你学习了哪些内容？</a:t>
                </a:r>
                <a:endParaRPr lang="en-US" altLang="zh-CN" sz="24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96289" name="Rectangle 33"/>
          <p:cNvSpPr>
            <a:spLocks noChangeArrowheads="1"/>
          </p:cNvSpPr>
          <p:nvPr/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归纳小结  自我反思</a:t>
            </a:r>
            <a:endParaRPr kumimoji="0" lang="en-US" altLang="zh-CN" sz="36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10" name="Group 49"/>
          <p:cNvGrpSpPr/>
          <p:nvPr/>
        </p:nvGrpSpPr>
        <p:grpSpPr>
          <a:xfrm>
            <a:off x="1187450" y="766445"/>
            <a:ext cx="7127875" cy="1301750"/>
            <a:chOff x="975" y="890"/>
            <a:chExt cx="4490" cy="820"/>
          </a:xfrm>
        </p:grpSpPr>
        <p:grpSp>
          <p:nvGrpSpPr>
            <p:cNvPr id="17427" name="Group 48"/>
            <p:cNvGrpSpPr/>
            <p:nvPr/>
          </p:nvGrpSpPr>
          <p:grpSpPr>
            <a:xfrm>
              <a:off x="975" y="890"/>
              <a:ext cx="3765" cy="820"/>
              <a:chOff x="975" y="890"/>
              <a:chExt cx="3765" cy="820"/>
            </a:xfrm>
          </p:grpSpPr>
          <p:sp>
            <p:nvSpPr>
              <p:cNvPr id="17429" name="AutoShape 14"/>
              <p:cNvSpPr/>
              <p:nvPr/>
            </p:nvSpPr>
            <p:spPr>
              <a:xfrm>
                <a:off x="975" y="890"/>
                <a:ext cx="3765" cy="820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  <a:tileRect/>
              </a:gradFill>
              <a:ln w="381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17430" name="Group 15"/>
              <p:cNvGrpSpPr/>
              <p:nvPr/>
            </p:nvGrpSpPr>
            <p:grpSpPr>
              <a:xfrm>
                <a:off x="1042" y="966"/>
                <a:ext cx="693" cy="671"/>
                <a:chOff x="988" y="2100"/>
                <a:chExt cx="779" cy="746"/>
              </a:xfrm>
            </p:grpSpPr>
            <p:sp>
              <p:nvSpPr>
                <p:cNvPr id="95248" name="AutoShape 16"/>
                <p:cNvSpPr>
                  <a:spLocks noChangeArrowheads="1"/>
                </p:cNvSpPr>
                <p:nvPr/>
              </p:nvSpPr>
              <p:spPr bwMode="gray">
                <a:xfrm>
                  <a:off x="999" y="210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tint val="72549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38100">
                  <a:solidFill>
                    <a:schemeClr val="bg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5249" name="Freeform 17"/>
                <p:cNvSpPr/>
                <p:nvPr/>
              </p:nvSpPr>
              <p:spPr bwMode="gray">
                <a:xfrm>
                  <a:off x="1047" y="2148"/>
                  <a:ext cx="383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42353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250" name="Text Box 18"/>
                <p:cNvSpPr txBox="1">
                  <a:spLocks noChangeArrowheads="1"/>
                </p:cNvSpPr>
                <p:nvPr/>
              </p:nvSpPr>
              <p:spPr bwMode="gray">
                <a:xfrm>
                  <a:off x="988" y="2303"/>
                  <a:ext cx="776" cy="3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R="0" algn="ctr" defTabSz="914400" eaLnBrk="0" hangingPunct="0">
                    <a:buClrTx/>
                    <a:buSzTx/>
                    <a:buFontTx/>
                    <a:defRPr/>
                  </a:pPr>
                  <a:r>
                    <a:rPr kumimoji="0" lang="zh-CN" altLang="en-US" sz="2800" b="1" kern="1200" cap="none" spc="0" normalizeH="0" baseline="0" noProof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rPr>
                    <a:t>阅 读 </a:t>
                  </a:r>
                  <a:endParaRPr kumimoji="0" lang="zh-CN" altLang="en-US" sz="2800" b="1" kern="1200" cap="none" spc="0" normalizeH="0" baseline="0" noProof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7428" name="Text Box 19"/>
            <p:cNvSpPr txBox="1"/>
            <p:nvPr/>
          </p:nvSpPr>
          <p:spPr>
            <a:xfrm>
              <a:off x="1761" y="1202"/>
              <a:ext cx="370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/>
              <a:r>
                <a:rPr lang="zh-CN" alt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教材章节</a:t>
              </a:r>
              <a:r>
                <a:rPr lang="en-US" altLang="zh-CN" sz="2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4.1</a:t>
              </a:r>
              <a:endPara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7411" name="Group 47"/>
          <p:cNvGrpSpPr/>
          <p:nvPr/>
        </p:nvGrpSpPr>
        <p:grpSpPr>
          <a:xfrm>
            <a:off x="1187450" y="2431415"/>
            <a:ext cx="6097905" cy="4613639"/>
            <a:chOff x="975" y="1933"/>
            <a:chExt cx="3819" cy="910"/>
          </a:xfrm>
        </p:grpSpPr>
        <p:sp>
          <p:nvSpPr>
            <p:cNvPr id="17421" name="AutoShape 21"/>
            <p:cNvSpPr/>
            <p:nvPr/>
          </p:nvSpPr>
          <p:spPr>
            <a:xfrm>
              <a:off x="975" y="1933"/>
              <a:ext cx="3810" cy="82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7422" name="Group 22"/>
            <p:cNvGrpSpPr/>
            <p:nvPr/>
          </p:nvGrpSpPr>
          <p:grpSpPr>
            <a:xfrm>
              <a:off x="1017" y="2009"/>
              <a:ext cx="752" cy="670"/>
              <a:chOff x="960" y="3120"/>
              <a:chExt cx="835" cy="746"/>
            </a:xfrm>
          </p:grpSpPr>
          <p:sp>
            <p:nvSpPr>
              <p:cNvPr id="95255" name="AutoShape 23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5256" name="Freeform 24"/>
              <p:cNvSpPr/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257" name="Text Box 25"/>
              <p:cNvSpPr txBox="1">
                <a:spLocks noChangeArrowheads="1"/>
              </p:cNvSpPr>
              <p:nvPr/>
            </p:nvSpPr>
            <p:spPr bwMode="gray">
              <a:xfrm>
                <a:off x="960" y="3120"/>
                <a:ext cx="835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R="0" algn="ctr" defTabSz="914400" eaLnBrk="0" hangingPunct="0">
                  <a:buClrTx/>
                  <a:buSzTx/>
                  <a:buFontTx/>
                  <a:defRPr/>
                </a:pPr>
                <a:r>
                  <a:rPr kumimoji="0" lang="zh-CN" altLang="en-US" sz="2800" b="1" kern="1200" cap="none" spc="0" normalizeH="0" baseline="0" noProof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书 写  </a:t>
                </a:r>
                <a:endParaRPr kumimoji="0" lang="zh-CN" altLang="en-US" sz="2800" b="1" kern="1200" cap="none" spc="0" normalizeH="0" baseline="0" noProof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7423" name="Text Box 26"/>
            <p:cNvSpPr txBox="1"/>
            <p:nvPr/>
          </p:nvSpPr>
          <p:spPr>
            <a:xfrm>
              <a:off x="1769" y="2009"/>
              <a:ext cx="3025" cy="8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lnSpc>
                  <a:spcPct val="120000"/>
                </a:lnSpc>
              </a:pPr>
              <a:r>
                <a:rPr lang="en-US" altLang="zh-CN" sz="2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1.</a:t>
              </a:r>
              <a:r>
                <a:rPr lang="zh-CN" altLang="zh-CN" sz="2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选择题：</a:t>
              </a:r>
              <a:endParaRPr lang="zh-CN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en-US" altLang="zh-CN" sz="2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(1)</a:t>
              </a:r>
              <a:r>
                <a:rPr lang="zh-CN" altLang="zh-CN" sz="2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下列根式中无意义的是</a:t>
              </a:r>
              <a:endParaRPr lang="zh-CN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en-US" altLang="zh-CN" sz="2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       B      C          D</a:t>
              </a:r>
              <a:endPara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en-US" altLang="zh-CN" sz="2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(2)</a:t>
              </a:r>
              <a:endPara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en-US" altLang="zh-CN" sz="2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 π   B 1    C 3.14  D 0</a:t>
              </a:r>
              <a:endPara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en-US" altLang="zh-CN" sz="2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(3)</a:t>
              </a:r>
              <a:endPara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en-US" altLang="zh-CN" sz="2800" b="1" dirty="0">
                  <a:solidFill>
                    <a:srgbClr val="000000"/>
                  </a:solidFill>
                  <a:ea typeface="宋体" panose="02010600030101010101" pitchFamily="2" charset="-122"/>
                  <a:sym typeface="+mn-ea"/>
                </a:rPr>
                <a:t>A 8   B -8    C -16  D 16</a:t>
              </a:r>
              <a:endPara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0" hangingPunct="0">
                <a:lnSpc>
                  <a:spcPct val="120000"/>
                </a:lnSpc>
              </a:pPr>
              <a:endPara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95262" name="Rectangle 30"/>
          <p:cNvSpPr>
            <a:spLocks noChangeArrowheads="1"/>
          </p:cNvSpPr>
          <p:nvPr/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布置作业  继续探究</a:t>
            </a:r>
            <a:endParaRPr kumimoji="0" lang="en-US" altLang="zh-CN" sz="36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740150" y="3956685"/>
          <a:ext cx="593090" cy="431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241300" imgH="228600" progId="Equation.KSEE3">
                  <p:embed/>
                </p:oleObj>
              </mc:Choice>
              <mc:Fallback>
                <p:oleObj name="" r:id="rId1" imgW="241300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40150" y="3956685"/>
                        <a:ext cx="593090" cy="431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882265" y="3946525"/>
          <a:ext cx="49276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3" imgW="241300" imgH="215900" progId="Equation.KSEE3">
                  <p:embed/>
                </p:oleObj>
              </mc:Choice>
              <mc:Fallback>
                <p:oleObj name="" r:id="rId3" imgW="241300" imgH="2159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2265" y="3946525"/>
                        <a:ext cx="492760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685983" y="3968433"/>
          <a:ext cx="779145" cy="407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5" imgW="316865" imgH="215900" progId="Equation.KSEE3">
                  <p:embed/>
                </p:oleObj>
              </mc:Choice>
              <mc:Fallback>
                <p:oleObj name="" r:id="rId5" imgW="316865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85983" y="3968433"/>
                        <a:ext cx="779145" cy="407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892166" y="3967798"/>
          <a:ext cx="84328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7" imgW="342900" imgH="228600" progId="Equation.KSEE3">
                  <p:embed/>
                </p:oleObj>
              </mc:Choice>
              <mc:Fallback>
                <p:oleObj name="" r:id="rId7" imgW="342900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92166" y="3967798"/>
                        <a:ext cx="84328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065780" y="4498975"/>
          <a:ext cx="67437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9" imgW="330200" imgH="203200" progId="Equation.KSEE3">
                  <p:embed/>
                </p:oleObj>
              </mc:Choice>
              <mc:Fallback>
                <p:oleObj name="" r:id="rId9" imgW="330200" imgH="2032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65780" y="4498975"/>
                        <a:ext cx="674370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065463" y="5523548"/>
          <a:ext cx="857885" cy="389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1" imgW="419100" imgH="190500" progId="Equation.KSEE3">
                  <p:embed/>
                </p:oleObj>
              </mc:Choice>
              <mc:Fallback>
                <p:oleObj name="" r:id="rId11" imgW="419100" imgH="1905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65463" y="5523548"/>
                        <a:ext cx="857885" cy="389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grpSp>
        <p:nvGrpSpPr>
          <p:cNvPr id="17411" name="Group 47"/>
          <p:cNvGrpSpPr/>
          <p:nvPr/>
        </p:nvGrpSpPr>
        <p:grpSpPr>
          <a:xfrm>
            <a:off x="1169670" y="932815"/>
            <a:ext cx="6168161" cy="4157345"/>
            <a:chOff x="975" y="1933"/>
            <a:chExt cx="3863" cy="820"/>
          </a:xfrm>
        </p:grpSpPr>
        <p:sp>
          <p:nvSpPr>
            <p:cNvPr id="17421" name="AutoShape 21"/>
            <p:cNvSpPr/>
            <p:nvPr/>
          </p:nvSpPr>
          <p:spPr>
            <a:xfrm>
              <a:off x="975" y="1933"/>
              <a:ext cx="3810" cy="82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7422" name="Group 22"/>
            <p:cNvGrpSpPr/>
            <p:nvPr/>
          </p:nvGrpSpPr>
          <p:grpSpPr>
            <a:xfrm>
              <a:off x="1017" y="2009"/>
              <a:ext cx="752" cy="670"/>
              <a:chOff x="960" y="3120"/>
              <a:chExt cx="835" cy="746"/>
            </a:xfrm>
          </p:grpSpPr>
          <p:sp>
            <p:nvSpPr>
              <p:cNvPr id="95255" name="AutoShape 23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5256" name="Freeform 24"/>
              <p:cNvSpPr/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257" name="Text Box 25"/>
              <p:cNvSpPr txBox="1">
                <a:spLocks noChangeArrowheads="1"/>
              </p:cNvSpPr>
              <p:nvPr/>
            </p:nvSpPr>
            <p:spPr bwMode="gray">
              <a:xfrm>
                <a:off x="960" y="3120"/>
                <a:ext cx="835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p>
                <a:pPr marR="0" algn="ctr" defTabSz="914400" eaLnBrk="0" hangingPunct="0">
                  <a:buClrTx/>
                  <a:buSzTx/>
                  <a:buFontTx/>
                  <a:defRPr/>
                </a:pPr>
                <a:r>
                  <a:rPr kumimoji="0" lang="zh-CN" altLang="en-US" sz="2800" b="1" kern="1200" cap="none" spc="0" normalizeH="0" baseline="0" noProof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书 写  </a:t>
                </a:r>
                <a:endParaRPr kumimoji="0" lang="zh-CN" altLang="en-US" sz="2800" b="1" kern="1200" cap="none" spc="0" normalizeH="0" baseline="0" noProof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7423" name="Text Box 26"/>
            <p:cNvSpPr txBox="1"/>
            <p:nvPr/>
          </p:nvSpPr>
          <p:spPr>
            <a:xfrm>
              <a:off x="1769" y="2009"/>
              <a:ext cx="3069" cy="3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0" hangingPunct="0">
                <a:lnSpc>
                  <a:spcPct val="120000"/>
                </a:lnSpc>
              </a:pP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2.</a:t>
              </a:r>
              <a:r>
                <a:rPr lang="zh-CN" alt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将下列指数幂、根式相互转化</a:t>
              </a:r>
              <a:endPara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0" hangingPunct="0">
                <a:lnSpc>
                  <a:spcPct val="120000"/>
                </a:lnSpc>
              </a:pPr>
              <a:endPara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967038" y="2366963"/>
          <a:ext cx="675005" cy="623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1" imgW="330200" imgH="304800" progId="Equation.KSEE3">
                  <p:embed/>
                </p:oleObj>
              </mc:Choice>
              <mc:Fallback>
                <p:oleObj name="" r:id="rId1" imgW="330200" imgH="3048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67038" y="2366963"/>
                        <a:ext cx="675005" cy="623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774566" y="2366963"/>
          <a:ext cx="753110" cy="623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3" imgW="368300" imgH="304800" progId="Equation.KSEE3">
                  <p:embed/>
                </p:oleObj>
              </mc:Choice>
              <mc:Fallback>
                <p:oleObj name="" r:id="rId3" imgW="368300" imgH="3048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74566" y="2366963"/>
                        <a:ext cx="753110" cy="623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937511" y="3504566"/>
          <a:ext cx="701040" cy="467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5" imgW="342900" imgH="228600" progId="Equation.KSEE3">
                  <p:embed/>
                </p:oleObj>
              </mc:Choice>
              <mc:Fallback>
                <p:oleObj name="" r:id="rId5" imgW="342900" imgH="2286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37511" y="3504566"/>
                        <a:ext cx="701040" cy="467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709796" y="3296286"/>
          <a:ext cx="934720" cy="884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7" imgW="457200" imgH="431800" progId="Equation.KSEE3">
                  <p:embed/>
                </p:oleObj>
              </mc:Choice>
              <mc:Fallback>
                <p:oleObj name="" r:id="rId7" imgW="457200" imgH="4318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09796" y="3296286"/>
                        <a:ext cx="934720" cy="884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-180975" y="2708275"/>
            <a:ext cx="914400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	</a:t>
            </a:r>
            <a:r>
              <a:rPr kumimoji="0" lang="zh-CN" altLang="en-US" sz="8000" b="1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再       见</a:t>
            </a:r>
            <a:r>
              <a:rPr kumimoji="0" lang="en-US" altLang="zh-CN" sz="8000" b="1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 </a:t>
            </a:r>
            <a:endParaRPr kumimoji="0" lang="en-US" altLang="zh-CN" sz="8000" b="1" i="0" u="none" strike="noStrike" kern="1200" cap="none" spc="0" normalizeH="0" baseline="0" noProof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行楷" pitchFamily="2" charset="-122"/>
              <a:ea typeface="华文行楷" pitchFamily="2" charset="-122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4"/>
          <p:cNvSpPr>
            <a:spLocks noGrp="1"/>
          </p:cNvSpPr>
          <p:nvPr>
            <p:ph type="ctrTitle"/>
          </p:nvPr>
        </p:nvSpPr>
        <p:spPr>
          <a:xfrm>
            <a:off x="0" y="3644900"/>
            <a:ext cx="9144000" cy="533400"/>
          </a:xfrm>
          <a:ln/>
        </p:spPr>
        <p:txBody>
          <a:bodyPr vert="horz" wrap="square" lIns="91440" tIns="45720" rIns="91440" bIns="45720" anchor="ctr"/>
          <a:p>
            <a:pPr eaLnBrk="1" hangingPunct="1">
              <a:buClrTx/>
              <a:buSzTx/>
              <a:buFontTx/>
            </a:pPr>
            <a:r>
              <a:rPr lang="en-US" altLang="zh-CN" b="1" dirty="0">
                <a:solidFill>
                  <a:srgbClr val="3A75A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j-cs"/>
              </a:rPr>
              <a:t>4.1</a:t>
            </a:r>
            <a:r>
              <a:rPr lang="en-US" altLang="zh-CN" b="1" dirty="0">
                <a:solidFill>
                  <a:srgbClr val="3A75A2"/>
                </a:solidFill>
                <a:latin typeface="+mj-lt"/>
                <a:ea typeface="宋体" panose="02010600030101010101" pitchFamily="2" charset="-122"/>
                <a:cs typeface="+mj-cs"/>
              </a:rPr>
              <a:t>       </a:t>
            </a:r>
            <a:r>
              <a:rPr lang="zh-CN" altLang="en-US" b="1" dirty="0">
                <a:solidFill>
                  <a:srgbClr val="3A75A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实数指数幂</a:t>
            </a:r>
            <a:endParaRPr lang="en-US" altLang="zh-CN" dirty="0">
              <a:solidFill>
                <a:srgbClr val="3A75A2"/>
              </a:solidFill>
              <a:latin typeface="楷体_GB2312" pitchFamily="49" charset="-122"/>
              <a:ea typeface="楷体_GB2312" pitchFamily="49" charset="-122"/>
              <a:cs typeface="+mj-cs"/>
            </a:endParaRPr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0" y="1989138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第四章  指数函数与对数函数</a:t>
            </a: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解决问题  复习引入</a:t>
            </a:r>
            <a:endParaRPr kumimoji="0" lang="en-US" altLang="zh-CN" sz="36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j-cs"/>
            </a:endParaRPr>
          </a:p>
        </p:txBody>
      </p:sp>
      <p:grpSp>
        <p:nvGrpSpPr>
          <p:cNvPr id="5123" name="Group 40"/>
          <p:cNvGrpSpPr/>
          <p:nvPr/>
        </p:nvGrpSpPr>
        <p:grpSpPr>
          <a:xfrm>
            <a:off x="1042988" y="1125538"/>
            <a:ext cx="5329237" cy="2374900"/>
            <a:chOff x="793" y="1026"/>
            <a:chExt cx="3357" cy="1089"/>
          </a:xfrm>
        </p:grpSpPr>
        <p:sp>
          <p:nvSpPr>
            <p:cNvPr id="5132" name="AutoShape 37"/>
            <p:cNvSpPr/>
            <p:nvPr/>
          </p:nvSpPr>
          <p:spPr>
            <a:xfrm>
              <a:off x="1111" y="1028"/>
              <a:ext cx="3039" cy="1087"/>
            </a:xfrm>
            <a:prstGeom prst="bevel">
              <a:avLst>
                <a:gd name="adj" fmla="val 1648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4F4F4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33" name="AutoShape 38"/>
            <p:cNvSpPr/>
            <p:nvPr/>
          </p:nvSpPr>
          <p:spPr>
            <a:xfrm>
              <a:off x="793" y="1026"/>
              <a:ext cx="363" cy="1089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  <a:effectLst>
              <a:outerShdw dist="107763" dir="2699999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p>
              <a:pPr>
                <a:lnSpc>
                  <a:spcPct val="120000"/>
                </a:lnSpc>
              </a:pPr>
              <a:endParaRPr lang="zh-CN" altLang="en-US" sz="2400" b="1" dirty="0">
                <a:latin typeface="隶书" pitchFamily="49" charset="-122"/>
                <a:ea typeface="隶书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latin typeface="隶书" pitchFamily="49" charset="-122"/>
                  <a:ea typeface="隶书" pitchFamily="49" charset="-122"/>
                </a:rPr>
                <a:t>问</a:t>
              </a:r>
              <a:endParaRPr lang="zh-CN" altLang="en-US" sz="2400" b="1" dirty="0">
                <a:latin typeface="隶书" pitchFamily="49" charset="-122"/>
                <a:ea typeface="隶书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latin typeface="隶书" pitchFamily="49" charset="-122"/>
                  <a:ea typeface="隶书" pitchFamily="49" charset="-122"/>
                </a:rPr>
                <a:t>题</a:t>
              </a:r>
              <a:endParaRPr lang="zh-CN" altLang="en-US" sz="2400" b="1" dirty="0">
                <a:latin typeface="隶书" pitchFamily="49" charset="-122"/>
                <a:ea typeface="隶书" pitchFamily="49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2400" b="1" dirty="0">
                <a:latin typeface="隶书" pitchFamily="49" charset="-122"/>
                <a:ea typeface="隶书" pitchFamily="49" charset="-122"/>
              </a:endParaRPr>
            </a:p>
          </p:txBody>
        </p:sp>
        <p:sp>
          <p:nvSpPr>
            <p:cNvPr id="5134" name="Rectangle 39"/>
            <p:cNvSpPr/>
            <p:nvPr/>
          </p:nvSpPr>
          <p:spPr>
            <a:xfrm>
              <a:off x="1247" y="1106"/>
              <a:ext cx="2903" cy="898"/>
            </a:xfrm>
            <a:prstGeom prst="rect">
              <a:avLst/>
            </a:prstGeom>
            <a:noFill/>
            <a:ln w="38100">
              <a:noFill/>
            </a:ln>
          </p:spPr>
          <p:txBody>
            <a:bodyPr anchor="ctr">
              <a:spAutoFit/>
            </a:bodyPr>
            <a:p>
              <a:pPr>
                <a:lnSpc>
                  <a:spcPct val="170000"/>
                </a:lnSpc>
              </a:pP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如果</a:t>
              </a:r>
              <a:r>
                <a:rPr lang="en-US" altLang="zh-CN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en-US" altLang="zh-CN" b="1" baseline="30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=9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，则</a:t>
              </a:r>
              <a:r>
                <a:rPr lang="en-US" altLang="zh-CN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en-US" altLang="zh-CN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=</a:t>
              </a:r>
              <a:r>
                <a:rPr lang="en-US" altLang="zh-CN" b="1" u="sng" dirty="0">
                  <a:latin typeface="Arial" panose="020B0604020202020204" pitchFamily="34" charset="0"/>
                  <a:ea typeface="宋体" panose="02010600030101010101" pitchFamily="2" charset="-122"/>
                </a:rPr>
                <a:t>       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；</a:t>
              </a:r>
              <a:r>
                <a:rPr lang="en-US" altLang="zh-CN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叫做</a:t>
              </a:r>
              <a:r>
                <a:rPr lang="en-US" altLang="zh-CN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9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的</a:t>
              </a:r>
              <a:r>
                <a:rPr lang="zh-CN" altLang="en-US" b="1" u="sng" dirty="0">
                  <a:latin typeface="Arial" panose="020B0604020202020204" pitchFamily="34" charset="0"/>
                  <a:ea typeface="宋体" panose="02010600030101010101" pitchFamily="2" charset="-122"/>
                </a:rPr>
                <a:t>              </a:t>
              </a:r>
              <a:r>
                <a:rPr lang="en-US" altLang="zh-CN" b="1" dirty="0">
                  <a:latin typeface="Arial" panose="020B0604020202020204" pitchFamily="34" charset="0"/>
                  <a:ea typeface="宋体" panose="02010600030101010101" pitchFamily="2" charset="-122"/>
                </a:rPr>
                <a:t>.</a:t>
              </a:r>
              <a:endParaRPr lang="en-US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170000"/>
                </a:lnSpc>
              </a:pP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如果</a:t>
              </a:r>
              <a:r>
                <a:rPr lang="en-US" altLang="zh-CN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en-US" altLang="zh-CN" b="1" baseline="30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=5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，则</a:t>
              </a:r>
              <a:r>
                <a:rPr lang="en-US" altLang="zh-CN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en-US" altLang="zh-CN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=</a:t>
              </a:r>
              <a:r>
                <a:rPr lang="en-US" altLang="zh-CN" b="1" u="sng" dirty="0">
                  <a:latin typeface="Arial" panose="020B0604020202020204" pitchFamily="34" charset="0"/>
                  <a:ea typeface="宋体" panose="02010600030101010101" pitchFamily="2" charset="-122"/>
                </a:rPr>
                <a:t>       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；</a:t>
              </a:r>
              <a:r>
                <a:rPr lang="en-US" altLang="zh-CN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叫做</a:t>
              </a:r>
              <a:r>
                <a:rPr lang="en-US" altLang="zh-CN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的</a:t>
              </a:r>
              <a:r>
                <a:rPr lang="zh-CN" altLang="en-US" b="1" u="sng" dirty="0">
                  <a:latin typeface="Arial" panose="020B0604020202020204" pitchFamily="34" charset="0"/>
                  <a:ea typeface="宋体" panose="02010600030101010101" pitchFamily="2" charset="-122"/>
                </a:rPr>
                <a:t>              </a:t>
              </a:r>
              <a:r>
                <a:rPr lang="en-US" altLang="zh-CN" b="1" dirty="0">
                  <a:latin typeface="Arial" panose="020B0604020202020204" pitchFamily="34" charset="0"/>
                  <a:ea typeface="宋体" panose="02010600030101010101" pitchFamily="2" charset="-122"/>
                </a:rPr>
                <a:t>.</a:t>
              </a:r>
              <a:endParaRPr lang="en-US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170000"/>
                </a:lnSpc>
              </a:pP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如果</a:t>
              </a:r>
              <a:r>
                <a:rPr lang="en-US" altLang="zh-CN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en-US" altLang="zh-CN" b="1" baseline="30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en-US" altLang="zh-CN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=8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，则</a:t>
              </a:r>
              <a:r>
                <a:rPr lang="en-US" altLang="zh-CN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en-US" altLang="zh-CN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=</a:t>
              </a:r>
              <a:r>
                <a:rPr lang="en-US" altLang="zh-CN" b="1" u="sng" dirty="0">
                  <a:latin typeface="Arial" panose="020B0604020202020204" pitchFamily="34" charset="0"/>
                  <a:ea typeface="宋体" panose="02010600030101010101" pitchFamily="2" charset="-122"/>
                </a:rPr>
                <a:t>       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；</a:t>
              </a:r>
              <a:r>
                <a:rPr lang="en-US" altLang="zh-CN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叫做</a:t>
              </a:r>
              <a:r>
                <a:rPr lang="en-US" altLang="zh-CN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8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的</a:t>
              </a:r>
              <a:r>
                <a:rPr lang="zh-CN" altLang="en-US" b="1" u="sng" dirty="0">
                  <a:latin typeface="Arial" panose="020B0604020202020204" pitchFamily="34" charset="0"/>
                  <a:ea typeface="宋体" panose="02010600030101010101" pitchFamily="2" charset="-122"/>
                </a:rPr>
                <a:t>              </a:t>
              </a:r>
              <a:r>
                <a:rPr lang="en-US" altLang="zh-CN" b="1" dirty="0">
                  <a:latin typeface="Arial" panose="020B0604020202020204" pitchFamily="34" charset="0"/>
                  <a:ea typeface="宋体" panose="02010600030101010101" pitchFamily="2" charset="-122"/>
                </a:rPr>
                <a:t>.</a:t>
              </a:r>
              <a:endParaRPr lang="en-US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170000"/>
                </a:lnSpc>
              </a:pP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如果</a:t>
              </a:r>
              <a:r>
                <a:rPr lang="en-US" altLang="zh-CN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en-US" altLang="zh-CN" b="1" baseline="30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r>
                <a:rPr lang="en-US" altLang="zh-CN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=</a:t>
              </a:r>
              <a:r>
                <a:rPr lang="en-US" altLang="zh-CN" b="1" dirty="0">
                  <a:latin typeface="宋体" panose="02010600030101010101" pitchFamily="2" charset="-122"/>
                  <a:ea typeface="宋体" panose="02010600030101010101" pitchFamily="2" charset="-122"/>
                </a:rPr>
                <a:t>-</a:t>
              </a:r>
              <a:r>
                <a:rPr lang="en-US" altLang="zh-CN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8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，则</a:t>
              </a:r>
              <a:r>
                <a:rPr lang="en-US" altLang="zh-CN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en-US" altLang="zh-CN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=</a:t>
              </a:r>
              <a:r>
                <a:rPr lang="en-US" altLang="zh-CN" b="1" u="sng" dirty="0">
                  <a:latin typeface="Arial" panose="020B0604020202020204" pitchFamily="34" charset="0"/>
                  <a:ea typeface="宋体" panose="02010600030101010101" pitchFamily="2" charset="-122"/>
                </a:rPr>
                <a:t>       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；</a:t>
              </a:r>
              <a:r>
                <a:rPr lang="en-US" altLang="zh-CN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叫做</a:t>
              </a:r>
              <a:r>
                <a:rPr lang="en-US" altLang="zh-CN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8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的</a:t>
              </a:r>
              <a:r>
                <a:rPr lang="zh-CN" altLang="en-US" b="1" u="sng" dirty="0">
                  <a:latin typeface="Arial" panose="020B0604020202020204" pitchFamily="34" charset="0"/>
                  <a:ea typeface="宋体" panose="02010600030101010101" pitchFamily="2" charset="-122"/>
                </a:rPr>
                <a:t>              </a:t>
              </a:r>
              <a:r>
                <a:rPr lang="en-US" altLang="zh-CN" b="1" dirty="0">
                  <a:latin typeface="Arial" panose="020B0604020202020204" pitchFamily="34" charset="0"/>
                  <a:ea typeface="宋体" panose="02010600030101010101" pitchFamily="2" charset="-122"/>
                </a:rPr>
                <a:t>.</a:t>
              </a:r>
              <a:endParaRPr lang="en-US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124" name="Rectangle 46"/>
          <p:cNvSpPr/>
          <p:nvPr/>
        </p:nvSpPr>
        <p:spPr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15407" name="Group 47"/>
          <p:cNvGrpSpPr/>
          <p:nvPr/>
        </p:nvGrpSpPr>
        <p:grpSpPr>
          <a:xfrm>
            <a:off x="3348038" y="1268413"/>
            <a:ext cx="4572000" cy="1958975"/>
            <a:chOff x="2109" y="799"/>
            <a:chExt cx="2880" cy="1234"/>
          </a:xfrm>
        </p:grpSpPr>
        <p:sp>
          <p:nvSpPr>
            <p:cNvPr id="5130" name="Rectangle 44"/>
            <p:cNvSpPr/>
            <p:nvPr/>
          </p:nvSpPr>
          <p:spPr>
            <a:xfrm>
              <a:off x="2109" y="799"/>
              <a:ext cx="2880" cy="12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70000"/>
                </a:lnSpc>
              </a:pPr>
              <a:r>
                <a:rPr lang="en-US" altLang="zh-CN" b="1" dirty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±</a:t>
              </a:r>
              <a:r>
                <a:rPr lang="en-US" altLang="zh-CN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b="1" dirty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                  </a:t>
              </a:r>
              <a:r>
                <a:rPr lang="zh-CN" altLang="en-US" b="1" dirty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平方根</a:t>
              </a:r>
              <a:endParaRPr lang="zh-CN" altLang="en-US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170000"/>
                </a:lnSpc>
              </a:pPr>
              <a:r>
                <a:rPr lang="en-US" altLang="zh-CN" b="1" dirty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±                      </a:t>
              </a:r>
              <a:r>
                <a:rPr lang="zh-CN" altLang="en-US" b="1" dirty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平方根</a:t>
              </a:r>
              <a:endParaRPr lang="en-US" altLang="zh-CN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170000"/>
                </a:lnSpc>
              </a:pPr>
              <a:r>
                <a:rPr lang="en-US" altLang="zh-CN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2                           </a:t>
              </a:r>
              <a:r>
                <a:rPr lang="zh-CN" altLang="en-US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立方根</a:t>
              </a:r>
              <a:endParaRPr lang="en-US" altLang="zh-CN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170000"/>
                </a:lnSpc>
              </a:pPr>
              <a:r>
                <a:rPr lang="en-US" altLang="zh-CN" b="1" dirty="0">
                  <a:solidFill>
                    <a:schemeClr val="accent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 -</a:t>
              </a:r>
              <a:r>
                <a:rPr lang="en-US" altLang="zh-CN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                       </a:t>
              </a:r>
              <a:r>
                <a:rPr lang="zh-CN" altLang="en-US" b="1" dirty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立方根</a:t>
              </a:r>
              <a:endParaRPr lang="en-US" altLang="zh-CN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5131" name="Object 45"/>
            <p:cNvGraphicFramePr>
              <a:graphicFrameLocks noChangeAspect="1"/>
            </p:cNvGraphicFramePr>
            <p:nvPr/>
          </p:nvGraphicFramePr>
          <p:xfrm>
            <a:off x="2245" y="1207"/>
            <a:ext cx="227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1" imgW="304800" imgH="304800" progId="Equation.DSMT4">
                    <p:embed/>
                  </p:oleObj>
                </mc:Choice>
                <mc:Fallback>
                  <p:oleObj name="" r:id="rId1" imgW="304800" imgH="304800" progId="Equation.DSMT4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2">
                          <a:clrChange>
                            <a:clrFrom>
                              <a:srgbClr val="000000"/>
                            </a:clrFrom>
                            <a:clrTo>
                              <a:srgbClr val="333399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245" y="1207"/>
                          <a:ext cx="227" cy="22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414" name="Group 54"/>
          <p:cNvGrpSpPr/>
          <p:nvPr/>
        </p:nvGrpSpPr>
        <p:grpSpPr>
          <a:xfrm>
            <a:off x="2195513" y="3933825"/>
            <a:ext cx="8480425" cy="2374900"/>
            <a:chOff x="1383" y="2478"/>
            <a:chExt cx="5342" cy="1496"/>
          </a:xfrm>
        </p:grpSpPr>
        <p:sp>
          <p:nvSpPr>
            <p:cNvPr id="5127" name="AutoShape 49"/>
            <p:cNvSpPr/>
            <p:nvPr/>
          </p:nvSpPr>
          <p:spPr>
            <a:xfrm>
              <a:off x="1701" y="2481"/>
              <a:ext cx="3039" cy="1493"/>
            </a:xfrm>
            <a:prstGeom prst="bevel">
              <a:avLst>
                <a:gd name="adj" fmla="val 1648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4F4F4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28" name="AutoShape 50"/>
            <p:cNvSpPr/>
            <p:nvPr/>
          </p:nvSpPr>
          <p:spPr>
            <a:xfrm>
              <a:off x="1383" y="2478"/>
              <a:ext cx="363" cy="1496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  <a:effectLst>
              <a:outerShdw dist="107763" dir="2699999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p>
              <a:pPr>
                <a:lnSpc>
                  <a:spcPct val="120000"/>
                </a:lnSpc>
              </a:pPr>
              <a:endParaRPr lang="zh-CN" altLang="en-US" sz="2400" b="1" dirty="0">
                <a:latin typeface="隶书" pitchFamily="49" charset="-122"/>
                <a:ea typeface="隶书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latin typeface="隶书" pitchFamily="49" charset="-122"/>
                  <a:ea typeface="隶书" pitchFamily="49" charset="-122"/>
                </a:rPr>
                <a:t>归</a:t>
              </a:r>
              <a:endParaRPr lang="zh-CN" altLang="en-US" sz="2400" b="1" dirty="0">
                <a:latin typeface="隶书" pitchFamily="49" charset="-122"/>
                <a:ea typeface="隶书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latin typeface="隶书" pitchFamily="49" charset="-122"/>
                  <a:ea typeface="隶书" pitchFamily="49" charset="-122"/>
                </a:rPr>
                <a:t>纳</a:t>
              </a:r>
              <a:endParaRPr lang="zh-CN" altLang="en-US" sz="2400" b="1" dirty="0">
                <a:latin typeface="隶书" pitchFamily="49" charset="-122"/>
                <a:ea typeface="隶书" pitchFamily="49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2400" b="1" dirty="0">
                <a:latin typeface="隶书" pitchFamily="49" charset="-122"/>
                <a:ea typeface="隶书" pitchFamily="49" charset="-122"/>
              </a:endParaRPr>
            </a:p>
          </p:txBody>
        </p:sp>
        <p:graphicFrame>
          <p:nvGraphicFramePr>
            <p:cNvPr id="5129" name="Object 52"/>
            <p:cNvGraphicFramePr>
              <a:graphicFrameLocks noChangeAspect="1"/>
            </p:cNvGraphicFramePr>
            <p:nvPr/>
          </p:nvGraphicFramePr>
          <p:xfrm>
            <a:off x="1846" y="2748"/>
            <a:ext cx="4879" cy="10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3" imgW="5576570" imgH="1266190" progId="Word.Document.8">
                    <p:embed/>
                  </p:oleObj>
                </mc:Choice>
                <mc:Fallback>
                  <p:oleObj name="" r:id="rId3" imgW="5576570" imgH="1266190" progId="Word.Document.8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846" y="2748"/>
                          <a:ext cx="4879" cy="109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6146" name="Group 21"/>
          <p:cNvGrpSpPr/>
          <p:nvPr/>
        </p:nvGrpSpPr>
        <p:grpSpPr>
          <a:xfrm>
            <a:off x="1403350" y="981075"/>
            <a:ext cx="6624638" cy="1152525"/>
            <a:chOff x="657" y="935"/>
            <a:chExt cx="4173" cy="726"/>
          </a:xfrm>
        </p:grpSpPr>
        <p:grpSp>
          <p:nvGrpSpPr>
            <p:cNvPr id="6173" name="Group 7"/>
            <p:cNvGrpSpPr/>
            <p:nvPr/>
          </p:nvGrpSpPr>
          <p:grpSpPr>
            <a:xfrm>
              <a:off x="657" y="935"/>
              <a:ext cx="4173" cy="726"/>
              <a:chOff x="480" y="1964"/>
              <a:chExt cx="4704" cy="820"/>
            </a:xfrm>
          </p:grpSpPr>
          <p:sp>
            <p:nvSpPr>
              <p:cNvPr id="6175" name="AutoShape 8"/>
              <p:cNvSpPr/>
              <p:nvPr/>
            </p:nvSpPr>
            <p:spPr>
              <a:xfrm>
                <a:off x="480" y="1964"/>
                <a:ext cx="4704" cy="820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  <a:tileRect/>
              </a:gradFill>
              <a:ln w="381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6176" name="Group 9"/>
              <p:cNvGrpSpPr/>
              <p:nvPr/>
            </p:nvGrpSpPr>
            <p:grpSpPr>
              <a:xfrm>
                <a:off x="583" y="2040"/>
                <a:ext cx="906" cy="671"/>
                <a:chOff x="999" y="2100"/>
                <a:chExt cx="768" cy="746"/>
              </a:xfrm>
            </p:grpSpPr>
            <p:sp>
              <p:nvSpPr>
                <p:cNvPr id="6177" name="AutoShape 10"/>
                <p:cNvSpPr/>
                <p:nvPr/>
              </p:nvSpPr>
              <p:spPr>
                <a:xfrm>
                  <a:off x="999" y="210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rgbClr val="87C2DA"/>
                    </a:gs>
                    <a:gs pos="100000">
                      <a:srgbClr val="5AABCC"/>
                    </a:gs>
                  </a:gsLst>
                  <a:lin ang="5400000" scaled="1"/>
                  <a:tileRect/>
                </a:gradFill>
                <a:ln w="3810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78" name="Freeform 11"/>
                <p:cNvSpPr/>
                <p:nvPr/>
              </p:nvSpPr>
              <p:spPr>
                <a:xfrm>
                  <a:off x="1047" y="2148"/>
                  <a:ext cx="383" cy="37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0" y="74"/>
                    </a:cxn>
                    <a:cxn ang="0">
                      <a:pos x="0" y="367"/>
                    </a:cxn>
                    <a:cxn ang="0">
                      <a:pos x="103" y="109"/>
                    </a:cxn>
                    <a:cxn ang="0">
                      <a:pos x="379" y="0"/>
                    </a:cxn>
                    <a:cxn ang="0">
                      <a:pos x="76" y="0"/>
                    </a:cxn>
                  </a:cxnLst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B9DBE9">
                        <a:alpha val="100000"/>
                      </a:srgbClr>
                    </a:gs>
                    <a:gs pos="100000">
                      <a:srgbClr val="5AABCC">
                        <a:alpha val="0"/>
                      </a:srgbClr>
                    </a:gs>
                  </a:gsLst>
                  <a:lin ang="2700000" scaled="1"/>
                  <a:tileRect/>
                </a:gra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90124" name="Text Box 12"/>
                <p:cNvSpPr txBox="1">
                  <a:spLocks noChangeArrowheads="1"/>
                </p:cNvSpPr>
                <p:nvPr/>
              </p:nvSpPr>
              <p:spPr bwMode="gray">
                <a:xfrm>
                  <a:off x="1051" y="2303"/>
                  <a:ext cx="659" cy="4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2D7AC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113F7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R="0" algn="ctr" defTabSz="914400" eaLnBrk="0" hangingPunct="0">
                    <a:buClrTx/>
                    <a:buSzTx/>
                    <a:buFontTx/>
                    <a:defRPr/>
                  </a:pPr>
                  <a:r>
                    <a:rPr kumimoji="0" lang="zh-CN" altLang="en-US" sz="2800" b="1" kern="1200" cap="none" spc="0" normalizeH="0" baseline="0" noProof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rPr>
                    <a:t>概 念 </a:t>
                  </a:r>
                  <a:endParaRPr kumimoji="0" lang="zh-CN" altLang="en-US" sz="2800" b="1" kern="1200" cap="none" spc="0" normalizeH="0" baseline="0" noProof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6174" name="Text Box 13"/>
            <p:cNvSpPr txBox="1"/>
            <p:nvPr/>
          </p:nvSpPr>
          <p:spPr>
            <a:xfrm>
              <a:off x="1616" y="1026"/>
              <a:ext cx="3202" cy="5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lnSpc>
                  <a:spcPct val="120000"/>
                </a:lnSpc>
              </a:pPr>
              <a:r>
                <a:rPr lang="zh-CN" altLang="zh-CN" sz="2200" b="1" dirty="0">
                  <a:solidFill>
                    <a:srgbClr val="4D4D4D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一般地，如果</a:t>
              </a:r>
              <a:r>
                <a:rPr lang="en-US" altLang="zh-CN" sz="2200" b="1" i="1" dirty="0">
                  <a:solidFill>
                    <a:srgbClr val="4D4D4D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en-US" altLang="zh-CN" sz="2200" b="1" i="1" baseline="30000" dirty="0">
                  <a:solidFill>
                    <a:srgbClr val="4D4D4D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r>
                <a:rPr lang="en-US" altLang="zh-CN" sz="2200" b="1" dirty="0">
                  <a:solidFill>
                    <a:srgbClr val="4D4D4D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=</a:t>
              </a:r>
              <a:r>
                <a:rPr lang="en-US" altLang="zh-CN" sz="2200" b="1" i="1" dirty="0">
                  <a:solidFill>
                    <a:srgbClr val="4D4D4D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en-US" altLang="zh-CN" sz="2200" b="1" dirty="0">
                  <a:solidFill>
                    <a:srgbClr val="4D4D4D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(</a:t>
              </a:r>
              <a:r>
                <a:rPr lang="en-US" altLang="zh-CN" sz="2200" b="1" i="1" dirty="0">
                  <a:solidFill>
                    <a:srgbClr val="4D4D4D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r>
                <a:rPr lang="en-US" altLang="zh-CN" sz="2200" b="1" dirty="0">
                  <a:solidFill>
                    <a:srgbClr val="4D4D4D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∈</a:t>
              </a:r>
              <a:r>
                <a:rPr lang="en-US" altLang="zh-CN" sz="2200" b="1" dirty="0">
                  <a:solidFill>
                    <a:srgbClr val="4D4D4D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r>
                <a:rPr lang="en-US" altLang="zh-CN" sz="2200" b="1" baseline="30000" dirty="0">
                  <a:solidFill>
                    <a:srgbClr val="4D4D4D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+</a:t>
              </a:r>
              <a:r>
                <a:rPr lang="zh-CN" altLang="en-US" sz="2200" b="1" dirty="0">
                  <a:solidFill>
                    <a:srgbClr val="4D4D4D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且</a:t>
              </a:r>
              <a:r>
                <a:rPr lang="en-US" altLang="zh-CN" sz="2200" b="1" i="1" dirty="0">
                  <a:solidFill>
                    <a:srgbClr val="4D4D4D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r>
                <a:rPr lang="en-US" altLang="zh-CN" sz="2200" b="1" dirty="0">
                  <a:solidFill>
                    <a:srgbClr val="4D4D4D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&gt;</a:t>
              </a:r>
              <a:r>
                <a:rPr lang="en-US" altLang="zh-CN" sz="2200" b="1" dirty="0">
                  <a:solidFill>
                    <a:srgbClr val="4D4D4D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en-US" altLang="zh-CN" sz="2200" b="1" dirty="0">
                  <a:solidFill>
                    <a:srgbClr val="4D4D4D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)</a:t>
              </a:r>
              <a:r>
                <a:rPr lang="zh-CN" altLang="en-US" sz="2200" b="1" dirty="0">
                  <a:solidFill>
                    <a:srgbClr val="4D4D4D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，那么</a:t>
              </a:r>
              <a:endParaRPr lang="zh-CN" altLang="en-US" sz="2200" b="1" dirty="0">
                <a:solidFill>
                  <a:srgbClr val="4D4D4D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0" hangingPunct="0">
                <a:lnSpc>
                  <a:spcPct val="120000"/>
                </a:lnSpc>
              </a:pPr>
              <a:r>
                <a:rPr lang="en-US" altLang="zh-CN" sz="2200" b="1" i="1" dirty="0">
                  <a:solidFill>
                    <a:srgbClr val="4D4D4D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x</a:t>
              </a:r>
              <a:r>
                <a:rPr lang="zh-CN" altLang="en-US" sz="2200" b="1" dirty="0">
                  <a:solidFill>
                    <a:srgbClr val="4D4D4D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叫做</a:t>
              </a:r>
              <a:r>
                <a:rPr lang="en-US" altLang="zh-CN" sz="2200" b="1" i="1" dirty="0">
                  <a:solidFill>
                    <a:srgbClr val="4D4D4D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zh-CN" altLang="en-US" sz="2200" b="1" dirty="0">
                  <a:solidFill>
                    <a:srgbClr val="4D4D4D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的</a:t>
              </a:r>
              <a:r>
                <a:rPr lang="en-US" altLang="zh-CN" sz="2200" b="1" i="1" dirty="0">
                  <a:solidFill>
                    <a:srgbClr val="4D4D4D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r>
                <a:rPr lang="zh-CN" altLang="en-US" sz="2200" b="1" dirty="0">
                  <a:solidFill>
                    <a:srgbClr val="4D4D4D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次方根．</a:t>
              </a:r>
              <a:endParaRPr lang="en-US" altLang="zh-CN" sz="2200" b="1" dirty="0">
                <a:solidFill>
                  <a:srgbClr val="4D4D4D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0150" name="Group 38"/>
          <p:cNvGrpSpPr/>
          <p:nvPr/>
        </p:nvGrpSpPr>
        <p:grpSpPr>
          <a:xfrm>
            <a:off x="539750" y="2636838"/>
            <a:ext cx="5473700" cy="863600"/>
            <a:chOff x="521" y="1797"/>
            <a:chExt cx="3448" cy="544"/>
          </a:xfrm>
        </p:grpSpPr>
        <p:sp>
          <p:nvSpPr>
            <p:cNvPr id="6169" name="Rectangle 15"/>
            <p:cNvSpPr/>
            <p:nvPr/>
          </p:nvSpPr>
          <p:spPr>
            <a:xfrm>
              <a:off x="576" y="1843"/>
              <a:ext cx="3211" cy="498"/>
            </a:xfrm>
            <a:prstGeom prst="rect">
              <a:avLst/>
            </a:prstGeom>
            <a:solidFill>
              <a:srgbClr val="EAEAEA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70" name="AutoShape 16"/>
            <p:cNvSpPr/>
            <p:nvPr/>
          </p:nvSpPr>
          <p:spPr>
            <a:xfrm>
              <a:off x="543" y="1842"/>
              <a:ext cx="544" cy="499"/>
            </a:xfrm>
            <a:prstGeom prst="bevel">
              <a:avLst>
                <a:gd name="adj" fmla="val 12500"/>
              </a:avLst>
            </a:prstGeom>
            <a:solidFill>
              <a:srgbClr val="33CCCC">
                <a:alpha val="50195"/>
              </a:srgbClr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0129" name="Text Box 17"/>
            <p:cNvSpPr txBox="1">
              <a:spLocks noChangeArrowheads="1"/>
            </p:cNvSpPr>
            <p:nvPr/>
          </p:nvSpPr>
          <p:spPr bwMode="auto">
            <a:xfrm>
              <a:off x="521" y="1931"/>
              <a:ext cx="56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R="0" algn="ctr" defTabSz="914400">
                <a:spcBef>
                  <a:spcPct val="50000"/>
                </a:spcBef>
                <a:buClrTx/>
                <a:buSzTx/>
                <a:buFontTx/>
                <a:defRPr/>
              </a:pPr>
              <a:r>
                <a:rPr kumimoji="0" lang="en-US" altLang="zh-CN" sz="3200" b="1" kern="1200" cap="none" spc="0" normalizeH="0" baseline="0" noProof="0" smtClean="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</a:t>
              </a:r>
              <a:endParaRPr kumimoji="0" lang="en-US" altLang="zh-CN" sz="3200" b="1" kern="1200" cap="none" spc="0" normalizeH="0" baseline="0" noProof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72" name="Rectangle 18"/>
            <p:cNvSpPr/>
            <p:nvPr/>
          </p:nvSpPr>
          <p:spPr>
            <a:xfrm>
              <a:off x="1138" y="1797"/>
              <a:ext cx="2831" cy="5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>
                <a:lnSpc>
                  <a:spcPct val="140000"/>
                </a:lnSpc>
              </a:pP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当</a:t>
              </a:r>
              <a:r>
                <a:rPr lang="en-US" altLang="zh-CN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为偶数时，正数</a:t>
              </a:r>
              <a:r>
                <a:rPr lang="en-US" altLang="zh-CN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的</a:t>
              </a:r>
              <a:r>
                <a:rPr lang="en-US" altLang="zh-CN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次方根有两个；</a:t>
              </a:r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algn="just">
                <a:lnSpc>
                  <a:spcPct val="140000"/>
                </a:lnSpc>
              </a:pP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负数的</a:t>
              </a:r>
              <a:r>
                <a:rPr lang="en-US" altLang="zh-CN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次方根没有意义．</a:t>
              </a:r>
              <a:endParaRPr lang="en-US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动脑思考 探索新知</a:t>
            </a: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grpSp>
        <p:nvGrpSpPr>
          <p:cNvPr id="90152" name="Group 40"/>
          <p:cNvGrpSpPr/>
          <p:nvPr/>
        </p:nvGrpSpPr>
        <p:grpSpPr>
          <a:xfrm>
            <a:off x="539750" y="4076700"/>
            <a:ext cx="6145213" cy="792163"/>
            <a:chOff x="521" y="2523"/>
            <a:chExt cx="3871" cy="499"/>
          </a:xfrm>
        </p:grpSpPr>
        <p:sp>
          <p:nvSpPr>
            <p:cNvPr id="6165" name="Rectangle 24"/>
            <p:cNvSpPr/>
            <p:nvPr/>
          </p:nvSpPr>
          <p:spPr>
            <a:xfrm>
              <a:off x="576" y="2524"/>
              <a:ext cx="3257" cy="498"/>
            </a:xfrm>
            <a:prstGeom prst="rect">
              <a:avLst/>
            </a:prstGeom>
            <a:solidFill>
              <a:srgbClr val="EAEAEA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66" name="AutoShape 25"/>
            <p:cNvSpPr/>
            <p:nvPr/>
          </p:nvSpPr>
          <p:spPr>
            <a:xfrm>
              <a:off x="543" y="2523"/>
              <a:ext cx="544" cy="499"/>
            </a:xfrm>
            <a:prstGeom prst="bevel">
              <a:avLst>
                <a:gd name="adj" fmla="val 12500"/>
              </a:avLst>
            </a:prstGeom>
            <a:solidFill>
              <a:srgbClr val="33CCCC">
                <a:alpha val="50195"/>
              </a:srgbClr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0138" name="Text Box 26"/>
            <p:cNvSpPr txBox="1">
              <a:spLocks noChangeArrowheads="1"/>
            </p:cNvSpPr>
            <p:nvPr/>
          </p:nvSpPr>
          <p:spPr bwMode="auto">
            <a:xfrm>
              <a:off x="521" y="2612"/>
              <a:ext cx="56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R="0" algn="ctr" defTabSz="914400">
                <a:spcBef>
                  <a:spcPct val="50000"/>
                </a:spcBef>
                <a:buClrTx/>
                <a:buSzTx/>
                <a:buFontTx/>
                <a:defRPr/>
              </a:pPr>
              <a:r>
                <a:rPr kumimoji="0" lang="en-US" altLang="zh-CN" sz="3200" b="1" kern="1200" cap="none" spc="0" normalizeH="0" baseline="0" noProof="0" smtClean="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en-US" altLang="zh-CN" sz="3200" b="1" kern="1200" cap="none" spc="0" normalizeH="0" baseline="0" noProof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68" name="Rectangle 27"/>
            <p:cNvSpPr/>
            <p:nvPr/>
          </p:nvSpPr>
          <p:spPr>
            <a:xfrm>
              <a:off x="1132" y="2614"/>
              <a:ext cx="3260" cy="3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>
                <a:lnSpc>
                  <a:spcPct val="140000"/>
                </a:lnSpc>
              </a:pP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当</a:t>
              </a:r>
              <a:r>
                <a:rPr lang="en-US" altLang="zh-CN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为奇数时，实数</a:t>
              </a:r>
              <a:r>
                <a:rPr lang="en-US" altLang="zh-CN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的</a:t>
              </a:r>
              <a:r>
                <a:rPr lang="en-US" altLang="zh-CN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次方根只有一个．</a:t>
              </a:r>
              <a:r>
                <a:rPr lang="zh-CN" altLang="en-US" dirty="0"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0151" name="Group 39"/>
          <p:cNvGrpSpPr/>
          <p:nvPr/>
        </p:nvGrpSpPr>
        <p:grpSpPr>
          <a:xfrm>
            <a:off x="611188" y="5516563"/>
            <a:ext cx="6183312" cy="792162"/>
            <a:chOff x="521" y="3203"/>
            <a:chExt cx="3895" cy="499"/>
          </a:xfrm>
        </p:grpSpPr>
        <p:sp>
          <p:nvSpPr>
            <p:cNvPr id="6161" name="Rectangle 29"/>
            <p:cNvSpPr/>
            <p:nvPr/>
          </p:nvSpPr>
          <p:spPr>
            <a:xfrm>
              <a:off x="576" y="3204"/>
              <a:ext cx="3257" cy="498"/>
            </a:xfrm>
            <a:prstGeom prst="rect">
              <a:avLst/>
            </a:prstGeom>
            <a:solidFill>
              <a:srgbClr val="EAEAEA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62" name="AutoShape 30"/>
            <p:cNvSpPr/>
            <p:nvPr/>
          </p:nvSpPr>
          <p:spPr>
            <a:xfrm>
              <a:off x="543" y="3203"/>
              <a:ext cx="544" cy="499"/>
            </a:xfrm>
            <a:prstGeom prst="bevel">
              <a:avLst>
                <a:gd name="adj" fmla="val 12500"/>
              </a:avLst>
            </a:prstGeom>
            <a:solidFill>
              <a:srgbClr val="33CCCC">
                <a:alpha val="50195"/>
              </a:srgbClr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0143" name="Text Box 31"/>
            <p:cNvSpPr txBox="1">
              <a:spLocks noChangeArrowheads="1"/>
            </p:cNvSpPr>
            <p:nvPr/>
          </p:nvSpPr>
          <p:spPr bwMode="auto">
            <a:xfrm>
              <a:off x="521" y="3292"/>
              <a:ext cx="56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R="0" algn="ctr" defTabSz="914400">
                <a:spcBef>
                  <a:spcPct val="50000"/>
                </a:spcBef>
                <a:buClrTx/>
                <a:buSzTx/>
                <a:buFontTx/>
                <a:defRPr/>
              </a:pPr>
              <a:r>
                <a:rPr kumimoji="0" lang="en-US" altLang="zh-CN" sz="3200" b="1" kern="1200" cap="none" spc="0" normalizeH="0" baseline="0" noProof="0" smtClean="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en-US" altLang="zh-CN" sz="3200" b="1" kern="1200" cap="none" spc="0" normalizeH="0" baseline="0" noProof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64" name="Rectangle 32"/>
            <p:cNvSpPr/>
            <p:nvPr/>
          </p:nvSpPr>
          <p:spPr>
            <a:xfrm>
              <a:off x="1156" y="3294"/>
              <a:ext cx="3260" cy="3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>
                <a:lnSpc>
                  <a:spcPct val="140000"/>
                </a:lnSpc>
              </a:pP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零的</a:t>
              </a:r>
              <a:r>
                <a:rPr lang="en-US" altLang="zh-CN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次方根是零</a:t>
              </a:r>
              <a:r>
                <a:rPr lang="en-US" altLang="zh-CN" b="1" dirty="0">
                  <a:latin typeface="Arial" panose="020B0604020202020204" pitchFamily="34" charset="0"/>
                  <a:ea typeface="宋体" panose="02010600030101010101" pitchFamily="2" charset="-122"/>
                </a:rPr>
                <a:t>. </a:t>
              </a:r>
              <a:endParaRPr lang="en-US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0156" name="Group 44"/>
          <p:cNvGrpSpPr/>
          <p:nvPr/>
        </p:nvGrpSpPr>
        <p:grpSpPr>
          <a:xfrm>
            <a:off x="5940425" y="2565400"/>
            <a:ext cx="2879725" cy="1439863"/>
            <a:chOff x="3742" y="1525"/>
            <a:chExt cx="1814" cy="907"/>
          </a:xfrm>
        </p:grpSpPr>
        <p:grpSp>
          <p:nvGrpSpPr>
            <p:cNvPr id="6157" name="Group 35"/>
            <p:cNvGrpSpPr/>
            <p:nvPr/>
          </p:nvGrpSpPr>
          <p:grpSpPr>
            <a:xfrm>
              <a:off x="3742" y="1525"/>
              <a:ext cx="1770" cy="907"/>
              <a:chOff x="816" y="2304"/>
              <a:chExt cx="1440" cy="448"/>
            </a:xfrm>
          </p:grpSpPr>
          <p:sp>
            <p:nvSpPr>
              <p:cNvPr id="6159" name="Freeform 36"/>
              <p:cNvSpPr/>
              <p:nvPr/>
            </p:nvSpPr>
            <p:spPr>
              <a:xfrm>
                <a:off x="901" y="2562"/>
                <a:ext cx="1270" cy="190"/>
              </a:xfrm>
              <a:custGeom>
                <a:avLst/>
                <a:gdLst/>
                <a:ahLst/>
                <a:cxnLst>
                  <a:cxn ang="0">
                    <a:pos x="1270" y="190"/>
                  </a:cxn>
                  <a:cxn ang="0">
                    <a:pos x="1265" y="188"/>
                  </a:cxn>
                  <a:cxn ang="0">
                    <a:pos x="1247" y="185"/>
                  </a:cxn>
                  <a:cxn ang="0">
                    <a:pos x="1218" y="181"/>
                  </a:cxn>
                  <a:cxn ang="0">
                    <a:pos x="1177" y="175"/>
                  </a:cxn>
                  <a:cxn ang="0">
                    <a:pos x="1125" y="167"/>
                  </a:cxn>
                  <a:cxn ang="0">
                    <a:pos x="1064" y="160"/>
                  </a:cxn>
                  <a:cxn ang="0">
                    <a:pos x="993" y="154"/>
                  </a:cxn>
                  <a:cxn ang="0">
                    <a:pos x="914" y="148"/>
                  </a:cxn>
                  <a:cxn ang="0">
                    <a:pos x="828" y="143"/>
                  </a:cxn>
                  <a:cxn ang="0">
                    <a:pos x="733" y="139"/>
                  </a:cxn>
                  <a:cxn ang="0">
                    <a:pos x="630" y="139"/>
                  </a:cxn>
                  <a:cxn ang="0">
                    <a:pos x="528" y="139"/>
                  </a:cxn>
                  <a:cxn ang="0">
                    <a:pos x="435" y="143"/>
                  </a:cxn>
                  <a:cxn ang="0">
                    <a:pos x="349" y="148"/>
                  </a:cxn>
                  <a:cxn ang="0">
                    <a:pos x="270" y="154"/>
                  </a:cxn>
                  <a:cxn ang="0">
                    <a:pos x="202" y="160"/>
                  </a:cxn>
                  <a:cxn ang="0">
                    <a:pos x="143" y="167"/>
                  </a:cxn>
                  <a:cxn ang="0">
                    <a:pos x="93" y="175"/>
                  </a:cxn>
                  <a:cxn ang="0">
                    <a:pos x="52" y="181"/>
                  </a:cxn>
                  <a:cxn ang="0">
                    <a:pos x="23" y="185"/>
                  </a:cxn>
                  <a:cxn ang="0">
                    <a:pos x="7" y="188"/>
                  </a:cxn>
                  <a:cxn ang="0">
                    <a:pos x="0" y="190"/>
                  </a:cxn>
                  <a:cxn ang="0">
                    <a:pos x="0" y="47"/>
                  </a:cxn>
                  <a:cxn ang="0">
                    <a:pos x="635" y="0"/>
                  </a:cxn>
                  <a:cxn ang="0">
                    <a:pos x="1270" y="47"/>
                  </a:cxn>
                  <a:cxn ang="0">
                    <a:pos x="1270" y="190"/>
                  </a:cxn>
                  <a:cxn ang="0">
                    <a:pos x="1270" y="190"/>
                  </a:cxn>
                </a:cxnLst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969696">
                  <a:alpha val="100000"/>
                </a:srgbClr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0149" name="Rectangle 37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0">
                    <a:srgbClr val="FFCC00">
                      <a:gamma/>
                      <a:tint val="51373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aphicFrame>
          <p:nvGraphicFramePr>
            <p:cNvPr id="6158" name="Object 43"/>
            <p:cNvGraphicFramePr>
              <a:graphicFrameLocks noChangeAspect="1"/>
            </p:cNvGraphicFramePr>
            <p:nvPr/>
          </p:nvGraphicFramePr>
          <p:xfrm>
            <a:off x="3787" y="1616"/>
            <a:ext cx="1769" cy="6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" r:id="rId2" imgW="5576570" imgH="864235" progId="Word.Document.8">
                    <p:embed/>
                  </p:oleObj>
                </mc:Choice>
                <mc:Fallback>
                  <p:oleObj name="" r:id="rId2" imgW="5576570" imgH="864235" progId="Word.Document.8">
                    <p:embed/>
                    <p:pic>
                      <p:nvPicPr>
                        <p:cNvPr id="0" name="图片 3078"/>
                        <p:cNvPicPr/>
                        <p:nvPr/>
                      </p:nvPicPr>
                      <p:blipFill>
                        <a:blip r:embed="rId3"/>
                        <a:srcRect r="61240"/>
                        <a:stretch>
                          <a:fillRect/>
                        </a:stretch>
                      </p:blipFill>
                      <p:spPr>
                        <a:xfrm>
                          <a:off x="3787" y="1616"/>
                          <a:ext cx="1769" cy="69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0167" name="Group 55"/>
          <p:cNvGrpSpPr/>
          <p:nvPr/>
        </p:nvGrpSpPr>
        <p:grpSpPr>
          <a:xfrm>
            <a:off x="5940425" y="4005263"/>
            <a:ext cx="2879725" cy="1439862"/>
            <a:chOff x="3742" y="2523"/>
            <a:chExt cx="1814" cy="907"/>
          </a:xfrm>
        </p:grpSpPr>
        <p:grpSp>
          <p:nvGrpSpPr>
            <p:cNvPr id="6153" name="Group 46"/>
            <p:cNvGrpSpPr/>
            <p:nvPr/>
          </p:nvGrpSpPr>
          <p:grpSpPr>
            <a:xfrm>
              <a:off x="3742" y="2523"/>
              <a:ext cx="1770" cy="907"/>
              <a:chOff x="816" y="2304"/>
              <a:chExt cx="1440" cy="448"/>
            </a:xfrm>
          </p:grpSpPr>
          <p:sp>
            <p:nvSpPr>
              <p:cNvPr id="6155" name="Freeform 47"/>
              <p:cNvSpPr/>
              <p:nvPr/>
            </p:nvSpPr>
            <p:spPr>
              <a:xfrm>
                <a:off x="901" y="2562"/>
                <a:ext cx="1270" cy="190"/>
              </a:xfrm>
              <a:custGeom>
                <a:avLst/>
                <a:gdLst/>
                <a:ahLst/>
                <a:cxnLst>
                  <a:cxn ang="0">
                    <a:pos x="1270" y="190"/>
                  </a:cxn>
                  <a:cxn ang="0">
                    <a:pos x="1265" y="188"/>
                  </a:cxn>
                  <a:cxn ang="0">
                    <a:pos x="1247" y="185"/>
                  </a:cxn>
                  <a:cxn ang="0">
                    <a:pos x="1218" y="181"/>
                  </a:cxn>
                  <a:cxn ang="0">
                    <a:pos x="1177" y="175"/>
                  </a:cxn>
                  <a:cxn ang="0">
                    <a:pos x="1125" y="167"/>
                  </a:cxn>
                  <a:cxn ang="0">
                    <a:pos x="1064" y="160"/>
                  </a:cxn>
                  <a:cxn ang="0">
                    <a:pos x="993" y="154"/>
                  </a:cxn>
                  <a:cxn ang="0">
                    <a:pos x="914" y="148"/>
                  </a:cxn>
                  <a:cxn ang="0">
                    <a:pos x="828" y="143"/>
                  </a:cxn>
                  <a:cxn ang="0">
                    <a:pos x="733" y="139"/>
                  </a:cxn>
                  <a:cxn ang="0">
                    <a:pos x="630" y="139"/>
                  </a:cxn>
                  <a:cxn ang="0">
                    <a:pos x="528" y="139"/>
                  </a:cxn>
                  <a:cxn ang="0">
                    <a:pos x="435" y="143"/>
                  </a:cxn>
                  <a:cxn ang="0">
                    <a:pos x="349" y="148"/>
                  </a:cxn>
                  <a:cxn ang="0">
                    <a:pos x="270" y="154"/>
                  </a:cxn>
                  <a:cxn ang="0">
                    <a:pos x="202" y="160"/>
                  </a:cxn>
                  <a:cxn ang="0">
                    <a:pos x="143" y="167"/>
                  </a:cxn>
                  <a:cxn ang="0">
                    <a:pos x="93" y="175"/>
                  </a:cxn>
                  <a:cxn ang="0">
                    <a:pos x="52" y="181"/>
                  </a:cxn>
                  <a:cxn ang="0">
                    <a:pos x="23" y="185"/>
                  </a:cxn>
                  <a:cxn ang="0">
                    <a:pos x="7" y="188"/>
                  </a:cxn>
                  <a:cxn ang="0">
                    <a:pos x="0" y="190"/>
                  </a:cxn>
                  <a:cxn ang="0">
                    <a:pos x="0" y="47"/>
                  </a:cxn>
                  <a:cxn ang="0">
                    <a:pos x="635" y="0"/>
                  </a:cxn>
                  <a:cxn ang="0">
                    <a:pos x="1270" y="47"/>
                  </a:cxn>
                  <a:cxn ang="0">
                    <a:pos x="1270" y="190"/>
                  </a:cxn>
                  <a:cxn ang="0">
                    <a:pos x="1270" y="190"/>
                  </a:cxn>
                </a:cxnLst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969696">
                  <a:alpha val="100000"/>
                </a:srgbClr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0160" name="Rectangle 48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0">
                    <a:srgbClr val="FFCC00">
                      <a:gamma/>
                      <a:tint val="51373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aphicFrame>
          <p:nvGraphicFramePr>
            <p:cNvPr id="6154" name="Object 54"/>
            <p:cNvGraphicFramePr>
              <a:graphicFrameLocks noChangeAspect="1"/>
            </p:cNvGraphicFramePr>
            <p:nvPr/>
          </p:nvGraphicFramePr>
          <p:xfrm>
            <a:off x="3742" y="2570"/>
            <a:ext cx="1814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" r:id="rId4" imgW="5576570" imgH="843915" progId="Word.Document.8">
                    <p:embed/>
                  </p:oleObj>
                </mc:Choice>
                <mc:Fallback>
                  <p:oleObj name="" r:id="rId4" imgW="5576570" imgH="843915" progId="Word.Document.8">
                    <p:embed/>
                    <p:pic>
                      <p:nvPicPr>
                        <p:cNvPr id="0" name="图片 3079"/>
                        <p:cNvPicPr/>
                        <p:nvPr/>
                      </p:nvPicPr>
                      <p:blipFill>
                        <a:blip r:embed="rId5"/>
                        <a:srcRect r="60123"/>
                        <a:stretch>
                          <a:fillRect/>
                        </a:stretch>
                      </p:blipFill>
                      <p:spPr>
                        <a:xfrm>
                          <a:off x="3742" y="2570"/>
                          <a:ext cx="1814" cy="67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0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0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0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3199" name="Rectangle 15"/>
          <p:cNvSpPr>
            <a:spLocks noChangeArrowheads="1"/>
          </p:cNvSpPr>
          <p:nvPr/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动脑思考 探索新知</a:t>
            </a: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grpSp>
        <p:nvGrpSpPr>
          <p:cNvPr id="7171" name="Group 38"/>
          <p:cNvGrpSpPr/>
          <p:nvPr/>
        </p:nvGrpSpPr>
        <p:grpSpPr>
          <a:xfrm>
            <a:off x="971550" y="908050"/>
            <a:ext cx="7200900" cy="1225550"/>
            <a:chOff x="612" y="572"/>
            <a:chExt cx="4536" cy="772"/>
          </a:xfrm>
        </p:grpSpPr>
        <p:grpSp>
          <p:nvGrpSpPr>
            <p:cNvPr id="7177" name="Group 37"/>
            <p:cNvGrpSpPr/>
            <p:nvPr/>
          </p:nvGrpSpPr>
          <p:grpSpPr>
            <a:xfrm>
              <a:off x="612" y="618"/>
              <a:ext cx="4491" cy="726"/>
              <a:chOff x="612" y="618"/>
              <a:chExt cx="4491" cy="726"/>
            </a:xfrm>
          </p:grpSpPr>
          <p:sp>
            <p:nvSpPr>
              <p:cNvPr id="7179" name="AutoShape 4"/>
              <p:cNvSpPr/>
              <p:nvPr/>
            </p:nvSpPr>
            <p:spPr>
              <a:xfrm>
                <a:off x="612" y="618"/>
                <a:ext cx="4491" cy="726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  <a:tileRect/>
              </a:gradFill>
              <a:ln w="381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7180" name="Group 5"/>
              <p:cNvGrpSpPr/>
              <p:nvPr/>
            </p:nvGrpSpPr>
            <p:grpSpPr>
              <a:xfrm>
                <a:off x="701" y="685"/>
                <a:ext cx="787" cy="594"/>
                <a:chOff x="999" y="2100"/>
                <a:chExt cx="768" cy="746"/>
              </a:xfrm>
            </p:grpSpPr>
            <p:sp>
              <p:nvSpPr>
                <p:cNvPr id="7181" name="AutoShape 6"/>
                <p:cNvSpPr/>
                <p:nvPr/>
              </p:nvSpPr>
              <p:spPr>
                <a:xfrm>
                  <a:off x="999" y="210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rgbClr val="87C2DA"/>
                    </a:gs>
                    <a:gs pos="100000">
                      <a:srgbClr val="5AABCC"/>
                    </a:gs>
                  </a:gsLst>
                  <a:lin ang="5400000" scaled="1"/>
                  <a:tileRect/>
                </a:gradFill>
                <a:ln w="3810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182" name="Freeform 7"/>
                <p:cNvSpPr/>
                <p:nvPr/>
              </p:nvSpPr>
              <p:spPr>
                <a:xfrm>
                  <a:off x="1047" y="2148"/>
                  <a:ext cx="383" cy="37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0" y="74"/>
                    </a:cxn>
                    <a:cxn ang="0">
                      <a:pos x="0" y="367"/>
                    </a:cxn>
                    <a:cxn ang="0">
                      <a:pos x="103" y="109"/>
                    </a:cxn>
                    <a:cxn ang="0">
                      <a:pos x="379" y="0"/>
                    </a:cxn>
                    <a:cxn ang="0">
                      <a:pos x="76" y="0"/>
                    </a:cxn>
                  </a:cxnLst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B9DBE9">
                        <a:alpha val="100000"/>
                      </a:srgbClr>
                    </a:gs>
                    <a:gs pos="100000">
                      <a:srgbClr val="5AABCC">
                        <a:alpha val="0"/>
                      </a:srgbClr>
                    </a:gs>
                  </a:gsLst>
                  <a:lin ang="2700000" scaled="1"/>
                  <a:tileRect/>
                </a:gra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93192" name="Text Box 8"/>
                <p:cNvSpPr txBox="1">
                  <a:spLocks noChangeArrowheads="1"/>
                </p:cNvSpPr>
                <p:nvPr/>
              </p:nvSpPr>
              <p:spPr bwMode="gray">
                <a:xfrm>
                  <a:off x="1044" y="2303"/>
                  <a:ext cx="673" cy="4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2D7AC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113F7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R="0" algn="ctr" defTabSz="914400" eaLnBrk="0" hangingPunct="0">
                    <a:buClrTx/>
                    <a:buSzTx/>
                    <a:buFontTx/>
                    <a:defRPr/>
                  </a:pPr>
                  <a:r>
                    <a:rPr kumimoji="0" lang="zh-CN" altLang="en-US" sz="2800" b="1" kern="1200" cap="none" spc="0" normalizeH="0" baseline="0" noProof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rPr>
                    <a:t>概 念 </a:t>
                  </a:r>
                  <a:endParaRPr kumimoji="0" lang="zh-CN" altLang="en-US" sz="2800" b="1" kern="1200" cap="none" spc="0" normalizeH="0" baseline="0" noProof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graphicFrame>
          <p:nvGraphicFramePr>
            <p:cNvPr id="7178" name="Object 36"/>
            <p:cNvGraphicFramePr>
              <a:graphicFrameLocks noChangeAspect="1"/>
            </p:cNvGraphicFramePr>
            <p:nvPr/>
          </p:nvGraphicFramePr>
          <p:xfrm>
            <a:off x="1519" y="572"/>
            <a:ext cx="3629" cy="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" r:id="rId2" imgW="5576570" imgH="633095" progId="Word.Document.8">
                    <p:embed/>
                  </p:oleObj>
                </mc:Choice>
                <mc:Fallback>
                  <p:oleObj name="" r:id="rId2" imgW="5576570" imgH="633095" progId="Word.Document.8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3"/>
                        <a:srcRect r="42287"/>
                        <a:stretch>
                          <a:fillRect/>
                        </a:stretch>
                      </p:blipFill>
                      <p:spPr>
                        <a:xfrm>
                          <a:off x="1519" y="572"/>
                          <a:ext cx="3629" cy="72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3232" name="Group 48"/>
          <p:cNvGrpSpPr/>
          <p:nvPr/>
        </p:nvGrpSpPr>
        <p:grpSpPr>
          <a:xfrm>
            <a:off x="1042988" y="2636838"/>
            <a:ext cx="7056437" cy="3457575"/>
            <a:chOff x="703" y="1842"/>
            <a:chExt cx="4445" cy="2178"/>
          </a:xfrm>
        </p:grpSpPr>
        <p:grpSp>
          <p:nvGrpSpPr>
            <p:cNvPr id="7173" name="Group 47"/>
            <p:cNvGrpSpPr/>
            <p:nvPr/>
          </p:nvGrpSpPr>
          <p:grpSpPr>
            <a:xfrm>
              <a:off x="703" y="1842"/>
              <a:ext cx="4445" cy="2178"/>
              <a:chOff x="703" y="1842"/>
              <a:chExt cx="4445" cy="2178"/>
            </a:xfrm>
          </p:grpSpPr>
          <p:sp>
            <p:nvSpPr>
              <p:cNvPr id="7175" name="AutoShape 40"/>
              <p:cNvSpPr/>
              <p:nvPr/>
            </p:nvSpPr>
            <p:spPr>
              <a:xfrm>
                <a:off x="1066" y="1842"/>
                <a:ext cx="4082" cy="2178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176" name="AutoShape 41"/>
              <p:cNvSpPr/>
              <p:nvPr/>
            </p:nvSpPr>
            <p:spPr>
              <a:xfrm>
                <a:off x="703" y="1842"/>
                <a:ext cx="363" cy="2178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381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p>
                <a:pPr>
                  <a:lnSpc>
                    <a:spcPct val="120000"/>
                  </a:lnSpc>
                </a:pPr>
                <a:endParaRPr lang="zh-CN" altLang="en-US" sz="2400" b="1" dirty="0">
                  <a:latin typeface="隶书" pitchFamily="49" charset="-122"/>
                  <a:ea typeface="隶书" pitchFamily="49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2400" b="1" dirty="0">
                    <a:latin typeface="隶书" pitchFamily="49" charset="-122"/>
                    <a:ea typeface="隶书" pitchFamily="49" charset="-122"/>
                  </a:rPr>
                  <a:t>练</a:t>
                </a:r>
                <a:endParaRPr lang="zh-CN" altLang="en-US" sz="2400" b="1" dirty="0">
                  <a:latin typeface="隶书" pitchFamily="49" charset="-122"/>
                  <a:ea typeface="隶书" pitchFamily="49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2400" b="1" dirty="0">
                    <a:latin typeface="隶书" pitchFamily="49" charset="-122"/>
                    <a:ea typeface="隶书" pitchFamily="49" charset="-122"/>
                  </a:rPr>
                  <a:t>习</a:t>
                </a:r>
                <a:endParaRPr lang="zh-CN" altLang="en-US" sz="2400" b="1" dirty="0">
                  <a:latin typeface="隶书" pitchFamily="49" charset="-122"/>
                  <a:ea typeface="隶书" pitchFamily="49" charset="-122"/>
                </a:endParaRPr>
              </a:p>
              <a:p>
                <a:pPr>
                  <a:lnSpc>
                    <a:spcPct val="120000"/>
                  </a:lnSpc>
                </a:pPr>
                <a:endParaRPr lang="zh-CN" altLang="en-US" sz="2400" b="1" dirty="0">
                  <a:latin typeface="隶书" pitchFamily="49" charset="-122"/>
                  <a:ea typeface="隶书" pitchFamily="49" charset="-122"/>
                </a:endParaRPr>
              </a:p>
            </p:txBody>
          </p:sp>
        </p:grpSp>
        <p:graphicFrame>
          <p:nvGraphicFramePr>
            <p:cNvPr id="7174" name="Object 46"/>
            <p:cNvGraphicFramePr>
              <a:graphicFrameLocks noChangeAspect="1"/>
            </p:cNvGraphicFramePr>
            <p:nvPr/>
          </p:nvGraphicFramePr>
          <p:xfrm>
            <a:off x="1156" y="1935"/>
            <a:ext cx="3901" cy="20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" r:id="rId4" imgW="5576570" imgH="2200275" progId="Word.Document.8">
                    <p:embed/>
                  </p:oleObj>
                </mc:Choice>
                <mc:Fallback>
                  <p:oleObj name="" r:id="rId4" imgW="5576570" imgH="2200275" progId="Word.Document.8">
                    <p:embed/>
                    <p:pic>
                      <p:nvPicPr>
                        <p:cNvPr id="0" name="图片 3080"/>
                        <p:cNvPicPr/>
                        <p:nvPr/>
                      </p:nvPicPr>
                      <p:blipFill>
                        <a:blip r:embed="rId5"/>
                        <a:srcRect r="24561"/>
                        <a:stretch>
                          <a:fillRect/>
                        </a:stretch>
                      </p:blipFill>
                      <p:spPr>
                        <a:xfrm>
                          <a:off x="1156" y="1935"/>
                          <a:ext cx="3901" cy="203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知识回顾  复习引入</a:t>
            </a:r>
            <a:endParaRPr kumimoji="0" lang="en-US" altLang="zh-CN" sz="36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j-cs"/>
            </a:endParaRPr>
          </a:p>
        </p:txBody>
      </p:sp>
      <p:sp>
        <p:nvSpPr>
          <p:cNvPr id="9219" name="Rectangle 7"/>
          <p:cNvSpPr/>
          <p:nvPr/>
        </p:nvSpPr>
        <p:spPr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9220" name="Group 28"/>
          <p:cNvGrpSpPr/>
          <p:nvPr/>
        </p:nvGrpSpPr>
        <p:grpSpPr>
          <a:xfrm>
            <a:off x="1042988" y="1125538"/>
            <a:ext cx="6121400" cy="2519362"/>
            <a:chOff x="657" y="709"/>
            <a:chExt cx="3856" cy="1587"/>
          </a:xfrm>
        </p:grpSpPr>
        <p:grpSp>
          <p:nvGrpSpPr>
            <p:cNvPr id="9239" name="Group 27"/>
            <p:cNvGrpSpPr/>
            <p:nvPr/>
          </p:nvGrpSpPr>
          <p:grpSpPr>
            <a:xfrm>
              <a:off x="657" y="709"/>
              <a:ext cx="3811" cy="1587"/>
              <a:chOff x="657" y="709"/>
              <a:chExt cx="3811" cy="1587"/>
            </a:xfrm>
          </p:grpSpPr>
          <p:sp>
            <p:nvSpPr>
              <p:cNvPr id="9242" name="AutoShape 4"/>
              <p:cNvSpPr/>
              <p:nvPr/>
            </p:nvSpPr>
            <p:spPr>
              <a:xfrm>
                <a:off x="975" y="709"/>
                <a:ext cx="3493" cy="1587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43" name="AutoShape 5"/>
              <p:cNvSpPr/>
              <p:nvPr/>
            </p:nvSpPr>
            <p:spPr>
              <a:xfrm>
                <a:off x="657" y="709"/>
                <a:ext cx="363" cy="1587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381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p>
                <a:pPr>
                  <a:lnSpc>
                    <a:spcPct val="120000"/>
                  </a:lnSpc>
                </a:pPr>
                <a:endParaRPr lang="zh-CN" altLang="en-US" sz="2400" b="1" dirty="0">
                  <a:latin typeface="隶书" pitchFamily="49" charset="-122"/>
                  <a:ea typeface="隶书" pitchFamily="49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2400" b="1" dirty="0">
                    <a:latin typeface="隶书" pitchFamily="49" charset="-122"/>
                    <a:ea typeface="隶书" pitchFamily="49" charset="-122"/>
                  </a:rPr>
                  <a:t>问</a:t>
                </a:r>
                <a:endParaRPr lang="zh-CN" altLang="en-US" sz="2400" b="1" dirty="0">
                  <a:latin typeface="隶书" pitchFamily="49" charset="-122"/>
                  <a:ea typeface="隶书" pitchFamily="49" charset="-122"/>
                </a:endParaRPr>
              </a:p>
              <a:p>
                <a:pPr>
                  <a:lnSpc>
                    <a:spcPct val="120000"/>
                  </a:lnSpc>
                </a:pPr>
                <a:endParaRPr lang="zh-CN" altLang="en-US" sz="2400" b="1" dirty="0">
                  <a:latin typeface="隶书" pitchFamily="49" charset="-122"/>
                  <a:ea typeface="隶书" pitchFamily="49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2400" b="1" dirty="0">
                    <a:latin typeface="隶书" pitchFamily="49" charset="-122"/>
                    <a:ea typeface="隶书" pitchFamily="49" charset="-122"/>
                  </a:rPr>
                  <a:t>题</a:t>
                </a:r>
                <a:endParaRPr lang="zh-CN" altLang="en-US" sz="2400" b="1" dirty="0">
                  <a:latin typeface="隶书" pitchFamily="49" charset="-122"/>
                  <a:ea typeface="隶书" pitchFamily="49" charset="-122"/>
                </a:endParaRPr>
              </a:p>
              <a:p>
                <a:pPr>
                  <a:lnSpc>
                    <a:spcPct val="120000"/>
                  </a:lnSpc>
                </a:pPr>
                <a:endParaRPr lang="zh-CN" altLang="en-US" sz="2400" b="1" dirty="0">
                  <a:latin typeface="隶书" pitchFamily="49" charset="-122"/>
                  <a:ea typeface="隶书" pitchFamily="49" charset="-122"/>
                </a:endParaRPr>
              </a:p>
            </p:txBody>
          </p:sp>
        </p:grpSp>
        <p:sp>
          <p:nvSpPr>
            <p:cNvPr id="9240" name="Rectangle 15"/>
            <p:cNvSpPr/>
            <p:nvPr/>
          </p:nvSpPr>
          <p:spPr>
            <a:xfrm>
              <a:off x="1111" y="799"/>
              <a:ext cx="101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计算：      </a:t>
              </a:r>
              <a:endPara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9241" name="Picture 2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11" y="1071"/>
              <a:ext cx="3402" cy="120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01420" name="Group 44"/>
          <p:cNvGrpSpPr/>
          <p:nvPr/>
        </p:nvGrpSpPr>
        <p:grpSpPr>
          <a:xfrm>
            <a:off x="2195513" y="3933825"/>
            <a:ext cx="5716587" cy="2374900"/>
            <a:chOff x="1383" y="2478"/>
            <a:chExt cx="3601" cy="1496"/>
          </a:xfrm>
        </p:grpSpPr>
        <p:grpSp>
          <p:nvGrpSpPr>
            <p:cNvPr id="9234" name="Group 26"/>
            <p:cNvGrpSpPr/>
            <p:nvPr/>
          </p:nvGrpSpPr>
          <p:grpSpPr>
            <a:xfrm>
              <a:off x="1383" y="2478"/>
              <a:ext cx="3447" cy="1496"/>
              <a:chOff x="1383" y="2478"/>
              <a:chExt cx="3447" cy="1496"/>
            </a:xfrm>
          </p:grpSpPr>
          <p:sp>
            <p:nvSpPr>
              <p:cNvPr id="9237" name="AutoShape 12"/>
              <p:cNvSpPr/>
              <p:nvPr/>
            </p:nvSpPr>
            <p:spPr>
              <a:xfrm>
                <a:off x="1701" y="2481"/>
                <a:ext cx="3129" cy="1493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38" name="AutoShape 13"/>
              <p:cNvSpPr/>
              <p:nvPr/>
            </p:nvSpPr>
            <p:spPr>
              <a:xfrm>
                <a:off x="1383" y="2478"/>
                <a:ext cx="363" cy="1496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381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p>
                <a:pPr>
                  <a:lnSpc>
                    <a:spcPct val="120000"/>
                  </a:lnSpc>
                </a:pPr>
                <a:endParaRPr lang="zh-CN" altLang="en-US" sz="2400" b="1" dirty="0">
                  <a:latin typeface="隶书" pitchFamily="49" charset="-122"/>
                  <a:ea typeface="隶书" pitchFamily="49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2400" b="1" dirty="0">
                    <a:latin typeface="隶书" pitchFamily="49" charset="-122"/>
                    <a:ea typeface="隶书" pitchFamily="49" charset="-122"/>
                  </a:rPr>
                  <a:t>归</a:t>
                </a:r>
                <a:endParaRPr lang="zh-CN" altLang="en-US" sz="2400" b="1" dirty="0">
                  <a:latin typeface="隶书" pitchFamily="49" charset="-122"/>
                  <a:ea typeface="隶书" pitchFamily="49" charset="-122"/>
                </a:endParaRPr>
              </a:p>
              <a:p>
                <a:pPr>
                  <a:lnSpc>
                    <a:spcPct val="120000"/>
                  </a:lnSpc>
                </a:pPr>
                <a:endParaRPr lang="zh-CN" altLang="en-US" sz="2400" b="1" dirty="0">
                  <a:latin typeface="隶书" pitchFamily="49" charset="-122"/>
                  <a:ea typeface="隶书" pitchFamily="49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2400" b="1" dirty="0">
                    <a:latin typeface="隶书" pitchFamily="49" charset="-122"/>
                    <a:ea typeface="隶书" pitchFamily="49" charset="-122"/>
                  </a:rPr>
                  <a:t>纳</a:t>
                </a:r>
                <a:endParaRPr lang="zh-CN" altLang="en-US" sz="2400" b="1" dirty="0">
                  <a:latin typeface="隶书" pitchFamily="49" charset="-122"/>
                  <a:ea typeface="隶书" pitchFamily="49" charset="-122"/>
                </a:endParaRPr>
              </a:p>
              <a:p>
                <a:pPr>
                  <a:lnSpc>
                    <a:spcPct val="120000"/>
                  </a:lnSpc>
                </a:pPr>
                <a:endParaRPr lang="zh-CN" altLang="en-US" sz="2400" b="1" dirty="0">
                  <a:latin typeface="隶书" pitchFamily="49" charset="-122"/>
                  <a:ea typeface="隶书" pitchFamily="49" charset="-122"/>
                </a:endParaRPr>
              </a:p>
            </p:txBody>
          </p:sp>
        </p:grpSp>
        <p:sp>
          <p:nvSpPr>
            <p:cNvPr id="9235" name="Rectangle 23"/>
            <p:cNvSpPr/>
            <p:nvPr/>
          </p:nvSpPr>
          <p:spPr>
            <a:xfrm>
              <a:off x="1882" y="2586"/>
              <a:ext cx="113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整数指数幂 </a:t>
              </a:r>
              <a:endPara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9236" name="Object 24"/>
            <p:cNvGraphicFramePr>
              <a:graphicFrameLocks noChangeAspect="1"/>
            </p:cNvGraphicFramePr>
            <p:nvPr/>
          </p:nvGraphicFramePr>
          <p:xfrm>
            <a:off x="1840" y="2976"/>
            <a:ext cx="3144" cy="7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" r:id="rId2" imgW="5576570" imgH="733425" progId="Word.Document.8">
                    <p:embed/>
                  </p:oleObj>
                </mc:Choice>
                <mc:Fallback>
                  <p:oleObj name="" r:id="rId2" imgW="5576570" imgH="733425" progId="Word.Document.8">
                    <p:embed/>
                    <p:pic>
                      <p:nvPicPr>
                        <p:cNvPr id="0" name="图片 3082"/>
                        <p:cNvPicPr/>
                        <p:nvPr/>
                      </p:nvPicPr>
                      <p:blipFill>
                        <a:blip r:embed="rId3"/>
                        <a:srcRect r="52527"/>
                        <a:stretch>
                          <a:fillRect/>
                        </a:stretch>
                      </p:blipFill>
                      <p:spPr>
                        <a:xfrm>
                          <a:off x="1840" y="2976"/>
                          <a:ext cx="3144" cy="77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1406" name="Text Box 30"/>
          <p:cNvSpPr txBox="1"/>
          <p:nvPr/>
        </p:nvSpPr>
        <p:spPr>
          <a:xfrm>
            <a:off x="2484438" y="1773238"/>
            <a:ext cx="3365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endParaRPr lang="en-US" altLang="zh-CN" sz="24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23" name="Rectangle 32"/>
          <p:cNvSpPr/>
          <p:nvPr/>
        </p:nvSpPr>
        <p:spPr>
          <a:xfrm>
            <a:off x="0" y="32527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101407" name="Object 31"/>
          <p:cNvGraphicFramePr>
            <a:graphicFrameLocks noChangeAspect="1"/>
          </p:cNvGraphicFramePr>
          <p:nvPr/>
        </p:nvGraphicFramePr>
        <p:xfrm>
          <a:off x="4140200" y="1412875"/>
          <a:ext cx="28892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4" imgW="165100" imgH="469900" progId="Equation.DSMT4">
                  <p:embed/>
                </p:oleObj>
              </mc:Choice>
              <mc:Fallback>
                <p:oleObj name="" r:id="rId4" imgW="165100" imgH="469900" progId="Equation.DSMT4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5">
                        <a:clrChange>
                          <a:clrFrom>
                            <a:srgbClr val="000000"/>
                          </a:clrFrom>
                          <a:clrTo>
                            <a:srgbClr val="3333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140200" y="1412875"/>
                        <a:ext cx="288925" cy="8556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409" name="Text Box 33"/>
          <p:cNvSpPr txBox="1"/>
          <p:nvPr/>
        </p:nvSpPr>
        <p:spPr>
          <a:xfrm>
            <a:off x="6227763" y="1747838"/>
            <a:ext cx="3365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altLang="zh-CN" sz="24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26" name="Rectangle 37"/>
          <p:cNvSpPr/>
          <p:nvPr/>
        </p:nvSpPr>
        <p:spPr>
          <a:xfrm>
            <a:off x="0" y="32527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101412" name="Object 36"/>
          <p:cNvGraphicFramePr>
            <a:graphicFrameLocks noChangeAspect="1"/>
          </p:cNvGraphicFramePr>
          <p:nvPr/>
        </p:nvGraphicFramePr>
        <p:xfrm>
          <a:off x="2771775" y="2349500"/>
          <a:ext cx="42386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6" imgW="254000" imgH="469900" progId="Equation.DSMT4">
                  <p:embed/>
                </p:oleObj>
              </mc:Choice>
              <mc:Fallback>
                <p:oleObj name="" r:id="rId6" imgW="254000" imgH="469900" progId="Equation.DSMT4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7">
                        <a:clrChange>
                          <a:clrFrom>
                            <a:srgbClr val="000000"/>
                          </a:clrFrom>
                          <a:clrTo>
                            <a:srgbClr val="3333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771775" y="2349500"/>
                        <a:ext cx="423863" cy="784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414" name="Text Box 38"/>
          <p:cNvSpPr txBox="1"/>
          <p:nvPr/>
        </p:nvSpPr>
        <p:spPr>
          <a:xfrm>
            <a:off x="4787900" y="2708275"/>
            <a:ext cx="48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endParaRPr lang="en-US" altLang="zh-CN" sz="24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1415" name="Text Box 39"/>
          <p:cNvSpPr txBox="1"/>
          <p:nvPr/>
        </p:nvSpPr>
        <p:spPr>
          <a:xfrm>
            <a:off x="5076825" y="5300663"/>
            <a:ext cx="3365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altLang="zh-CN" sz="24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30" name="Rectangle 41"/>
          <p:cNvSpPr/>
          <p:nvPr/>
        </p:nvSpPr>
        <p:spPr>
          <a:xfrm>
            <a:off x="0" y="324802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101416" name="Object 40"/>
          <p:cNvGraphicFramePr>
            <a:graphicFrameLocks noChangeAspect="1"/>
          </p:cNvGraphicFramePr>
          <p:nvPr/>
        </p:nvGraphicFramePr>
        <p:xfrm>
          <a:off x="6804025" y="5013325"/>
          <a:ext cx="458788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8" imgW="266700" imgH="495300" progId="Equation.DSMT4">
                  <p:embed/>
                </p:oleObj>
              </mc:Choice>
              <mc:Fallback>
                <p:oleObj name="" r:id="rId8" imgW="266700" imgH="495300" progId="Equation.DSMT4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9">
                        <a:clrChange>
                          <a:clrFrom>
                            <a:srgbClr val="000000"/>
                          </a:clrFrom>
                          <a:clrTo>
                            <a:srgbClr val="3333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04025" y="5013325"/>
                        <a:ext cx="458788" cy="793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2" name="Rectangle 43"/>
          <p:cNvSpPr/>
          <p:nvPr/>
        </p:nvSpPr>
        <p:spPr>
          <a:xfrm>
            <a:off x="0" y="33670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101418" name="Object 42"/>
          <p:cNvGraphicFramePr>
            <a:graphicFrameLocks noChangeAspect="1"/>
          </p:cNvGraphicFramePr>
          <p:nvPr/>
        </p:nvGraphicFramePr>
        <p:xfrm>
          <a:off x="5148263" y="4737100"/>
          <a:ext cx="16922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10" imgW="800100" imgH="165100" progId="Equation.DSMT4">
                  <p:embed/>
                </p:oleObj>
              </mc:Choice>
              <mc:Fallback>
                <p:oleObj name="" r:id="rId10" imgW="800100" imgH="165100" progId="Equation.DSMT4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11">
                        <a:clrChange>
                          <a:clrFrom>
                            <a:srgbClr val="000000"/>
                          </a:clrFrom>
                          <a:clrTo>
                            <a:srgbClr val="333399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148263" y="4737100"/>
                        <a:ext cx="1692275" cy="3476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0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06" grpId="0"/>
      <p:bldP spid="101409" grpId="0"/>
      <p:bldP spid="101414" grpId="0"/>
      <p:bldP spid="1014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4463" name="Rectangle 15"/>
          <p:cNvSpPr>
            <a:spLocks noChangeArrowheads="1"/>
          </p:cNvSpPr>
          <p:nvPr/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动脑思考 探索新知</a:t>
            </a: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grpSp>
        <p:nvGrpSpPr>
          <p:cNvPr id="104492" name="Group 44"/>
          <p:cNvGrpSpPr/>
          <p:nvPr/>
        </p:nvGrpSpPr>
        <p:grpSpPr>
          <a:xfrm>
            <a:off x="468313" y="1484313"/>
            <a:ext cx="3455987" cy="1152525"/>
            <a:chOff x="521" y="618"/>
            <a:chExt cx="2177" cy="726"/>
          </a:xfrm>
        </p:grpSpPr>
        <p:grpSp>
          <p:nvGrpSpPr>
            <p:cNvPr id="10271" name="Group 43"/>
            <p:cNvGrpSpPr/>
            <p:nvPr/>
          </p:nvGrpSpPr>
          <p:grpSpPr>
            <a:xfrm>
              <a:off x="521" y="618"/>
              <a:ext cx="2177" cy="726"/>
              <a:chOff x="884" y="618"/>
              <a:chExt cx="2177" cy="726"/>
            </a:xfrm>
          </p:grpSpPr>
          <p:sp>
            <p:nvSpPr>
              <p:cNvPr id="10273" name="AutoShape 4"/>
              <p:cNvSpPr/>
              <p:nvPr/>
            </p:nvSpPr>
            <p:spPr>
              <a:xfrm>
                <a:off x="884" y="618"/>
                <a:ext cx="2177" cy="726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  <a:tileRect/>
              </a:gradFill>
              <a:ln w="381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10274" name="Group 5"/>
              <p:cNvGrpSpPr/>
              <p:nvPr/>
            </p:nvGrpSpPr>
            <p:grpSpPr>
              <a:xfrm>
                <a:off x="975" y="685"/>
                <a:ext cx="804" cy="594"/>
                <a:chOff x="999" y="2100"/>
                <a:chExt cx="768" cy="746"/>
              </a:xfrm>
            </p:grpSpPr>
            <p:sp>
              <p:nvSpPr>
                <p:cNvPr id="10275" name="AutoShape 6"/>
                <p:cNvSpPr/>
                <p:nvPr/>
              </p:nvSpPr>
              <p:spPr>
                <a:xfrm>
                  <a:off x="999" y="210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rgbClr val="87C2DA"/>
                    </a:gs>
                    <a:gs pos="100000">
                      <a:srgbClr val="5AABCC"/>
                    </a:gs>
                  </a:gsLst>
                  <a:lin ang="5400000" scaled="1"/>
                  <a:tileRect/>
                </a:gradFill>
                <a:ln w="3810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76" name="Freeform 7"/>
                <p:cNvSpPr/>
                <p:nvPr/>
              </p:nvSpPr>
              <p:spPr>
                <a:xfrm>
                  <a:off x="1047" y="2148"/>
                  <a:ext cx="383" cy="37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0" y="74"/>
                    </a:cxn>
                    <a:cxn ang="0">
                      <a:pos x="0" y="367"/>
                    </a:cxn>
                    <a:cxn ang="0">
                      <a:pos x="103" y="109"/>
                    </a:cxn>
                    <a:cxn ang="0">
                      <a:pos x="379" y="0"/>
                    </a:cxn>
                    <a:cxn ang="0">
                      <a:pos x="76" y="0"/>
                    </a:cxn>
                  </a:cxnLst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B9DBE9">
                        <a:alpha val="100000"/>
                      </a:srgbClr>
                    </a:gs>
                    <a:gs pos="100000">
                      <a:srgbClr val="5AABCC">
                        <a:alpha val="0"/>
                      </a:srgbClr>
                    </a:gs>
                  </a:gsLst>
                  <a:lin ang="2700000" scaled="1"/>
                  <a:tileRect/>
                </a:gra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4456" name="Text Box 8"/>
                <p:cNvSpPr txBox="1">
                  <a:spLocks noChangeArrowheads="1"/>
                </p:cNvSpPr>
                <p:nvPr/>
              </p:nvSpPr>
              <p:spPr bwMode="gray">
                <a:xfrm>
                  <a:off x="1051" y="2303"/>
                  <a:ext cx="659" cy="4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2D7AC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113F7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R="0" algn="ctr" defTabSz="914400" eaLnBrk="0" hangingPunct="0">
                    <a:buClrTx/>
                    <a:buSzTx/>
                    <a:buFontTx/>
                    <a:defRPr/>
                  </a:pPr>
                  <a:r>
                    <a:rPr kumimoji="0" lang="zh-CN" altLang="en-US" sz="2800" b="1" kern="1200" cap="none" spc="0" normalizeH="0" baseline="0" noProof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rPr>
                    <a:t>概 念 </a:t>
                  </a:r>
                  <a:endParaRPr kumimoji="0" lang="zh-CN" altLang="en-US" sz="2800" b="1" kern="1200" cap="none" spc="0" normalizeH="0" baseline="0" noProof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graphicFrame>
          <p:nvGraphicFramePr>
            <p:cNvPr id="10272" name="Object 36"/>
            <p:cNvGraphicFramePr>
              <a:graphicFrameLocks noChangeAspect="1"/>
            </p:cNvGraphicFramePr>
            <p:nvPr/>
          </p:nvGraphicFramePr>
          <p:xfrm>
            <a:off x="1474" y="709"/>
            <a:ext cx="1044" cy="4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name="" r:id="rId2" imgW="914400" imgH="444500" progId="Equation.DSMT4">
                    <p:embed/>
                  </p:oleObj>
                </mc:Choice>
                <mc:Fallback>
                  <p:oleObj name="" r:id="rId2" imgW="914400" imgH="444500" progId="Equation.DSMT4">
                    <p:embed/>
                    <p:pic>
                      <p:nvPicPr>
                        <p:cNvPr id="0" name="图片 3087"/>
                        <p:cNvPicPr/>
                        <p:nvPr/>
                      </p:nvPicPr>
                      <p:blipFill>
                        <a:blip r:embed="rId3">
                          <a:clrChange>
                            <a:clrFrom>
                              <a:srgbClr val="000000"/>
                            </a:clrFrom>
                            <a:clrTo>
                              <a:srgbClr val="CC33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474" y="709"/>
                          <a:ext cx="1044" cy="49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4504" name="Group 56"/>
          <p:cNvGrpSpPr/>
          <p:nvPr/>
        </p:nvGrpSpPr>
        <p:grpSpPr>
          <a:xfrm>
            <a:off x="4067175" y="1268413"/>
            <a:ext cx="4679950" cy="1771650"/>
            <a:chOff x="476" y="1525"/>
            <a:chExt cx="2948" cy="1116"/>
          </a:xfrm>
        </p:grpSpPr>
        <p:grpSp>
          <p:nvGrpSpPr>
            <p:cNvPr id="10266" name="Group 55"/>
            <p:cNvGrpSpPr/>
            <p:nvPr/>
          </p:nvGrpSpPr>
          <p:grpSpPr>
            <a:xfrm>
              <a:off x="476" y="1525"/>
              <a:ext cx="2948" cy="1089"/>
              <a:chOff x="476" y="1525"/>
              <a:chExt cx="2948" cy="1089"/>
            </a:xfrm>
          </p:grpSpPr>
          <p:sp>
            <p:nvSpPr>
              <p:cNvPr id="10268" name="Rectangle 17"/>
              <p:cNvSpPr/>
              <p:nvPr/>
            </p:nvSpPr>
            <p:spPr>
              <a:xfrm>
                <a:off x="586" y="1525"/>
                <a:ext cx="2838" cy="1086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69" name="AutoShape 18"/>
              <p:cNvSpPr/>
              <p:nvPr/>
            </p:nvSpPr>
            <p:spPr>
              <a:xfrm>
                <a:off x="524" y="1525"/>
                <a:ext cx="717" cy="1089"/>
              </a:xfrm>
              <a:prstGeom prst="bevel">
                <a:avLst>
                  <a:gd name="adj" fmla="val 12500"/>
                </a:avLst>
              </a:prstGeom>
              <a:solidFill>
                <a:srgbClr val="33CCCC">
                  <a:alpha val="50195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4467" name="Text Box 19"/>
              <p:cNvSpPr txBox="1">
                <a:spLocks noChangeArrowheads="1"/>
              </p:cNvSpPr>
              <p:nvPr/>
            </p:nvSpPr>
            <p:spPr bwMode="auto">
              <a:xfrm>
                <a:off x="476" y="1752"/>
                <a:ext cx="746" cy="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R="0" algn="ctr" defTabSz="914400">
                  <a:spcBef>
                    <a:spcPct val="50000"/>
                  </a:spcBef>
                  <a:buClrTx/>
                  <a:buSzTx/>
                  <a:buFontTx/>
                  <a:defRPr/>
                </a:pPr>
                <a:r>
                  <a:rPr kumimoji="0" lang="zh-CN" altLang="en-US" sz="2800" kern="1200" cap="none" spc="0" normalizeH="0" baseline="0" noProof="0" smtClean="0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说</a:t>
                </a:r>
                <a:endParaRPr kumimoji="0" lang="zh-CN" altLang="en-US" sz="2800" kern="1200" cap="none" spc="0" normalizeH="0" baseline="0" noProof="0" smtClean="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  <a:p>
                <a:pPr marR="0" algn="ctr" defTabSz="914400">
                  <a:spcBef>
                    <a:spcPct val="50000"/>
                  </a:spcBef>
                  <a:buClrTx/>
                  <a:buSzTx/>
                  <a:buFontTx/>
                  <a:defRPr/>
                </a:pPr>
                <a:r>
                  <a:rPr kumimoji="0" lang="zh-CN" altLang="en-US" sz="2800" kern="1200" cap="none" spc="0" normalizeH="0" baseline="0" noProof="0" smtClean="0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明</a:t>
                </a:r>
                <a:endParaRPr kumimoji="0" lang="en-US" altLang="zh-CN" sz="2800" kern="1200" cap="none" spc="0" normalizeH="0" baseline="0" noProof="0" smtClean="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aphicFrame>
          <p:nvGraphicFramePr>
            <p:cNvPr id="10267" name="Object 40"/>
            <p:cNvGraphicFramePr>
              <a:graphicFrameLocks noChangeAspect="1"/>
            </p:cNvGraphicFramePr>
            <p:nvPr/>
          </p:nvGraphicFramePr>
          <p:xfrm>
            <a:off x="1292" y="1570"/>
            <a:ext cx="2087" cy="10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" r:id="rId4" imgW="5467985" imgH="819785" progId="Word.Document.8">
                    <p:embed/>
                  </p:oleObj>
                </mc:Choice>
                <mc:Fallback>
                  <p:oleObj name="" r:id="rId4" imgW="5467985" imgH="819785" progId="Word.Document.8">
                    <p:embed/>
                    <p:pic>
                      <p:nvPicPr>
                        <p:cNvPr id="0" name="图片 3088"/>
                        <p:cNvPicPr/>
                        <p:nvPr/>
                      </p:nvPicPr>
                      <p:blipFill>
                        <a:blip r:embed="rId5"/>
                        <a:srcRect r="71721"/>
                        <a:stretch>
                          <a:fillRect/>
                        </a:stretch>
                      </p:blipFill>
                      <p:spPr>
                        <a:xfrm>
                          <a:off x="1292" y="1570"/>
                          <a:ext cx="2087" cy="107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4501" name="Group 53"/>
          <p:cNvGrpSpPr/>
          <p:nvPr/>
        </p:nvGrpSpPr>
        <p:grpSpPr>
          <a:xfrm>
            <a:off x="468313" y="3500438"/>
            <a:ext cx="3455987" cy="1173162"/>
            <a:chOff x="567" y="2432"/>
            <a:chExt cx="2177" cy="739"/>
          </a:xfrm>
        </p:grpSpPr>
        <p:grpSp>
          <p:nvGrpSpPr>
            <p:cNvPr id="10259" name="Group 46"/>
            <p:cNvGrpSpPr/>
            <p:nvPr/>
          </p:nvGrpSpPr>
          <p:grpSpPr>
            <a:xfrm>
              <a:off x="567" y="2432"/>
              <a:ext cx="2177" cy="726"/>
              <a:chOff x="884" y="618"/>
              <a:chExt cx="2177" cy="726"/>
            </a:xfrm>
          </p:grpSpPr>
          <p:sp>
            <p:nvSpPr>
              <p:cNvPr id="10261" name="AutoShape 47"/>
              <p:cNvSpPr/>
              <p:nvPr/>
            </p:nvSpPr>
            <p:spPr>
              <a:xfrm>
                <a:off x="884" y="618"/>
                <a:ext cx="2177" cy="726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  <a:tileRect/>
              </a:gradFill>
              <a:ln w="38100" cap="flat" cmpd="sng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10262" name="Group 48"/>
              <p:cNvGrpSpPr/>
              <p:nvPr/>
            </p:nvGrpSpPr>
            <p:grpSpPr>
              <a:xfrm>
                <a:off x="975" y="685"/>
                <a:ext cx="804" cy="594"/>
                <a:chOff x="999" y="2100"/>
                <a:chExt cx="768" cy="746"/>
              </a:xfrm>
            </p:grpSpPr>
            <p:sp>
              <p:nvSpPr>
                <p:cNvPr id="10263" name="AutoShape 49"/>
                <p:cNvSpPr/>
                <p:nvPr/>
              </p:nvSpPr>
              <p:spPr>
                <a:xfrm>
                  <a:off x="999" y="210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rgbClr val="87C2DA"/>
                    </a:gs>
                    <a:gs pos="100000">
                      <a:srgbClr val="5AABCC"/>
                    </a:gs>
                  </a:gsLst>
                  <a:lin ang="5400000" scaled="1"/>
                  <a:tileRect/>
                </a:gradFill>
                <a:ln w="3810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4" name="Freeform 50"/>
                <p:cNvSpPr/>
                <p:nvPr/>
              </p:nvSpPr>
              <p:spPr>
                <a:xfrm>
                  <a:off x="1047" y="2148"/>
                  <a:ext cx="383" cy="37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0" y="74"/>
                    </a:cxn>
                    <a:cxn ang="0">
                      <a:pos x="0" y="367"/>
                    </a:cxn>
                    <a:cxn ang="0">
                      <a:pos x="103" y="109"/>
                    </a:cxn>
                    <a:cxn ang="0">
                      <a:pos x="379" y="0"/>
                    </a:cxn>
                    <a:cxn ang="0">
                      <a:pos x="76" y="0"/>
                    </a:cxn>
                  </a:cxnLst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B9DBE9">
                        <a:alpha val="100000"/>
                      </a:srgbClr>
                    </a:gs>
                    <a:gs pos="100000">
                      <a:srgbClr val="5AABCC">
                        <a:alpha val="0"/>
                      </a:srgbClr>
                    </a:gs>
                  </a:gsLst>
                  <a:lin ang="2700000" scaled="1"/>
                  <a:tileRect/>
                </a:gra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4499" name="Text Box 51"/>
                <p:cNvSpPr txBox="1">
                  <a:spLocks noChangeArrowheads="1"/>
                </p:cNvSpPr>
                <p:nvPr/>
              </p:nvSpPr>
              <p:spPr bwMode="gray">
                <a:xfrm>
                  <a:off x="1051" y="2303"/>
                  <a:ext cx="659" cy="4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2D7AC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113F7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R="0" algn="ctr" defTabSz="914400" eaLnBrk="0" hangingPunct="0">
                    <a:buClrTx/>
                    <a:buSzTx/>
                    <a:buFontTx/>
                    <a:defRPr/>
                  </a:pPr>
                  <a:r>
                    <a:rPr kumimoji="0" lang="zh-CN" altLang="en-US" sz="2800" b="1" kern="1200" cap="none" spc="0" normalizeH="0" baseline="0" noProof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rPr>
                    <a:t>概 念 </a:t>
                  </a:r>
                  <a:endParaRPr kumimoji="0" lang="zh-CN" altLang="en-US" sz="2800" b="1" kern="1200" cap="none" spc="0" normalizeH="0" baseline="0" noProof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graphicFrame>
          <p:nvGraphicFramePr>
            <p:cNvPr id="10260" name="Object 38"/>
            <p:cNvGraphicFramePr>
              <a:graphicFrameLocks noChangeAspect="1"/>
            </p:cNvGraphicFramePr>
            <p:nvPr/>
          </p:nvGraphicFramePr>
          <p:xfrm>
            <a:off x="1519" y="2478"/>
            <a:ext cx="1111" cy="6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name="" r:id="rId6" imgW="977900" imgH="609600" progId="Equation.DSMT4">
                    <p:embed/>
                  </p:oleObj>
                </mc:Choice>
                <mc:Fallback>
                  <p:oleObj name="" r:id="rId6" imgW="977900" imgH="609600" progId="Equation.DSMT4">
                    <p:embed/>
                    <p:pic>
                      <p:nvPicPr>
                        <p:cNvPr id="0" name="图片 3089"/>
                        <p:cNvPicPr/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000000"/>
                            </a:clrFrom>
                            <a:clrTo>
                              <a:srgbClr val="CC33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519" y="2478"/>
                          <a:ext cx="1111" cy="69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4512" name="Group 64"/>
          <p:cNvGrpSpPr/>
          <p:nvPr/>
        </p:nvGrpSpPr>
        <p:grpSpPr>
          <a:xfrm>
            <a:off x="4067175" y="3213100"/>
            <a:ext cx="4968875" cy="1728788"/>
            <a:chOff x="2562" y="2160"/>
            <a:chExt cx="3130" cy="1089"/>
          </a:xfrm>
        </p:grpSpPr>
        <p:grpSp>
          <p:nvGrpSpPr>
            <p:cNvPr id="10254" name="Group 58"/>
            <p:cNvGrpSpPr/>
            <p:nvPr/>
          </p:nvGrpSpPr>
          <p:grpSpPr>
            <a:xfrm>
              <a:off x="2562" y="2160"/>
              <a:ext cx="2948" cy="1089"/>
              <a:chOff x="476" y="1525"/>
              <a:chExt cx="2948" cy="1089"/>
            </a:xfrm>
          </p:grpSpPr>
          <p:sp>
            <p:nvSpPr>
              <p:cNvPr id="10256" name="Rectangle 59"/>
              <p:cNvSpPr/>
              <p:nvPr/>
            </p:nvSpPr>
            <p:spPr>
              <a:xfrm>
                <a:off x="586" y="1525"/>
                <a:ext cx="2838" cy="1086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57" name="AutoShape 60"/>
              <p:cNvSpPr/>
              <p:nvPr/>
            </p:nvSpPr>
            <p:spPr>
              <a:xfrm>
                <a:off x="524" y="1525"/>
                <a:ext cx="717" cy="1089"/>
              </a:xfrm>
              <a:prstGeom prst="bevel">
                <a:avLst>
                  <a:gd name="adj" fmla="val 12500"/>
                </a:avLst>
              </a:prstGeom>
              <a:solidFill>
                <a:srgbClr val="33CCCC">
                  <a:alpha val="50195"/>
                </a:srgb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4509" name="Text Box 61"/>
              <p:cNvSpPr txBox="1">
                <a:spLocks noChangeArrowheads="1"/>
              </p:cNvSpPr>
              <p:nvPr/>
            </p:nvSpPr>
            <p:spPr bwMode="auto">
              <a:xfrm>
                <a:off x="476" y="1752"/>
                <a:ext cx="746" cy="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R="0" algn="ctr" defTabSz="914400">
                  <a:spcBef>
                    <a:spcPct val="50000"/>
                  </a:spcBef>
                  <a:buClrTx/>
                  <a:buSzTx/>
                  <a:buFontTx/>
                  <a:defRPr/>
                </a:pPr>
                <a:r>
                  <a:rPr kumimoji="0" lang="zh-CN" altLang="en-US" sz="2800" kern="1200" cap="none" spc="0" normalizeH="0" baseline="0" noProof="0" smtClean="0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说</a:t>
                </a:r>
                <a:endParaRPr kumimoji="0" lang="zh-CN" altLang="en-US" sz="2800" kern="1200" cap="none" spc="0" normalizeH="0" baseline="0" noProof="0" smtClean="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  <a:p>
                <a:pPr marR="0" algn="ctr" defTabSz="914400">
                  <a:spcBef>
                    <a:spcPct val="50000"/>
                  </a:spcBef>
                  <a:buClrTx/>
                  <a:buSzTx/>
                  <a:buFontTx/>
                  <a:defRPr/>
                </a:pPr>
                <a:r>
                  <a:rPr kumimoji="0" lang="zh-CN" altLang="en-US" sz="2800" kern="1200" cap="none" spc="0" normalizeH="0" baseline="0" noProof="0" smtClean="0">
                    <a:solidFill>
                      <a:schemeClr val="bg1"/>
                    </a:solidFill>
                    <a:effectDag name="">
                      <a:cont type="tree" name="">
                        <a:effect ref="fillLine"/>
                        <a:outerShdw dist="38100" dir="13500000" algn="br">
                          <a:srgbClr val="FFFFFF"/>
                        </a:outerShdw>
                      </a:cont>
                      <a:cont type="tree" name="">
                        <a:effect ref="fillLine"/>
                        <a:outerShdw dist="38100" dir="2700000" algn="tl">
                          <a:srgbClr val="999999"/>
                        </a:outerShdw>
                      </a:cont>
                      <a:effect ref="fillLine"/>
                    </a:effectDag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明</a:t>
                </a:r>
                <a:endParaRPr kumimoji="0" lang="en-US" altLang="zh-CN" sz="2800" kern="1200" cap="none" spc="0" normalizeH="0" baseline="0" noProof="0" smtClean="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aphicFrame>
          <p:nvGraphicFramePr>
            <p:cNvPr id="10255" name="Object 63"/>
            <p:cNvGraphicFramePr>
              <a:graphicFrameLocks noChangeAspect="1"/>
            </p:cNvGraphicFramePr>
            <p:nvPr/>
          </p:nvGraphicFramePr>
          <p:xfrm>
            <a:off x="3424" y="2296"/>
            <a:ext cx="2268" cy="7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name="" r:id="rId8" imgW="5489575" imgH="509270" progId="Word.Document.8">
                    <p:embed/>
                  </p:oleObj>
                </mc:Choice>
                <mc:Fallback>
                  <p:oleObj name="" r:id="rId8" imgW="5489575" imgH="509270" progId="Word.Document.8">
                    <p:embed/>
                    <p:pic>
                      <p:nvPicPr>
                        <p:cNvPr id="0" name="图片 3090"/>
                        <p:cNvPicPr/>
                        <p:nvPr/>
                      </p:nvPicPr>
                      <p:blipFill>
                        <a:blip r:embed="rId9"/>
                        <a:srcRect r="71938"/>
                        <a:stretch>
                          <a:fillRect/>
                        </a:stretch>
                      </p:blipFill>
                      <p:spPr>
                        <a:xfrm>
                          <a:off x="3424" y="2296"/>
                          <a:ext cx="2268" cy="74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4533" name="Group 85"/>
          <p:cNvGrpSpPr/>
          <p:nvPr/>
        </p:nvGrpSpPr>
        <p:grpSpPr>
          <a:xfrm>
            <a:off x="2916238" y="5516563"/>
            <a:ext cx="2259012" cy="771525"/>
            <a:chOff x="1837" y="3475"/>
            <a:chExt cx="1423" cy="486"/>
          </a:xfrm>
        </p:grpSpPr>
        <p:grpSp>
          <p:nvGrpSpPr>
            <p:cNvPr id="10248" name="Group 74"/>
            <p:cNvGrpSpPr/>
            <p:nvPr/>
          </p:nvGrpSpPr>
          <p:grpSpPr>
            <a:xfrm>
              <a:off x="1837" y="3475"/>
              <a:ext cx="1363" cy="486"/>
              <a:chOff x="385" y="1447"/>
              <a:chExt cx="1363" cy="1800"/>
            </a:xfrm>
          </p:grpSpPr>
          <p:sp>
            <p:nvSpPr>
              <p:cNvPr id="10250" name="AutoShape 75"/>
              <p:cNvSpPr/>
              <p:nvPr/>
            </p:nvSpPr>
            <p:spPr>
              <a:xfrm>
                <a:off x="385" y="1447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4E91D4"/>
                  </a:gs>
                  <a:gs pos="100000">
                    <a:srgbClr val="3477A4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51" name="AutoShape 76">
                <a:hlinkClick r:id="rId10" action="ppaction://hlinkfile"/>
              </p:cNvPr>
              <p:cNvSpPr/>
              <p:nvPr/>
            </p:nvSpPr>
            <p:spPr>
              <a:xfrm>
                <a:off x="406" y="1452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3CA1E6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52" name="AutoShape 77">
                <a:hlinkClick r:id="rId10" action="ppaction://hlinkfile"/>
              </p:cNvPr>
              <p:cNvSpPr/>
              <p:nvPr/>
            </p:nvSpPr>
            <p:spPr>
              <a:xfrm>
                <a:off x="417" y="2752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CA1E6">
                      <a:alpha val="0"/>
                    </a:srgbClr>
                  </a:gs>
                  <a:gs pos="100000">
                    <a:srgbClr val="9BCFF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53" name="AutoShape 78">
                <a:hlinkClick r:id="rId10" action="ppaction://hlinkfile"/>
              </p:cNvPr>
              <p:cNvSpPr/>
              <p:nvPr/>
            </p:nvSpPr>
            <p:spPr>
              <a:xfrm>
                <a:off x="417" y="1466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EE0F7"/>
                  </a:gs>
                  <a:gs pos="100000">
                    <a:srgbClr val="3CA1E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49" name="Text Box 84">
              <a:hlinkClick r:id="rId10" action="ppaction://hlinkfile"/>
            </p:cNvPr>
            <p:cNvSpPr txBox="1"/>
            <p:nvPr/>
          </p:nvSpPr>
          <p:spPr>
            <a:xfrm>
              <a:off x="2018" y="3533"/>
              <a:ext cx="124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800" b="1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强调演示  </a:t>
              </a:r>
              <a:endParaRPr lang="zh-CN" altLang="en-US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4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巩固知识  典型例题</a:t>
            </a:r>
            <a:endParaRPr kumimoji="0" lang="en-US" altLang="zh-CN" sz="36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j-cs"/>
            </a:endParaRPr>
          </a:p>
        </p:txBody>
      </p:sp>
      <p:grpSp>
        <p:nvGrpSpPr>
          <p:cNvPr id="11267" name="Group 40"/>
          <p:cNvGrpSpPr/>
          <p:nvPr/>
        </p:nvGrpSpPr>
        <p:grpSpPr>
          <a:xfrm>
            <a:off x="1042988" y="823913"/>
            <a:ext cx="6840537" cy="3468687"/>
            <a:chOff x="657" y="799"/>
            <a:chExt cx="4309" cy="2185"/>
          </a:xfrm>
        </p:grpSpPr>
        <p:sp>
          <p:nvSpPr>
            <p:cNvPr id="11275" name="Rectangle 32"/>
            <p:cNvSpPr/>
            <p:nvPr/>
          </p:nvSpPr>
          <p:spPr>
            <a:xfrm>
              <a:off x="657" y="799"/>
              <a:ext cx="4173" cy="2132"/>
            </a:xfrm>
            <a:prstGeom prst="rect">
              <a:avLst/>
            </a:prstGeom>
            <a:solidFill>
              <a:schemeClr val="bg1"/>
            </a:solidFill>
            <a:ln w="38100" cap="flat" cmpd="sng">
              <a:solidFill>
                <a:srgbClr val="5AABCC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none" anchor="ctr"/>
            <a:p>
              <a:pPr algn="ctr"/>
              <a:r>
                <a:rPr lang="zh-CN" altLang="en-US" sz="2400" b="1" dirty="0">
                  <a:solidFill>
                    <a:srgbClr val="5AAB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zh-CN" altLang="en-US" sz="2400" b="1" dirty="0">
                <a:solidFill>
                  <a:srgbClr val="5AABCC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1276" name="Group 39"/>
            <p:cNvGrpSpPr/>
            <p:nvPr/>
          </p:nvGrpSpPr>
          <p:grpSpPr>
            <a:xfrm>
              <a:off x="884" y="890"/>
              <a:ext cx="4082" cy="2094"/>
              <a:chOff x="884" y="890"/>
              <a:chExt cx="4082" cy="2094"/>
            </a:xfrm>
          </p:grpSpPr>
          <p:graphicFrame>
            <p:nvGraphicFramePr>
              <p:cNvPr id="11277" name="Object 33"/>
              <p:cNvGraphicFramePr>
                <a:graphicFrameLocks noChangeAspect="1"/>
              </p:cNvGraphicFramePr>
              <p:nvPr/>
            </p:nvGraphicFramePr>
            <p:xfrm>
              <a:off x="884" y="890"/>
              <a:ext cx="4082" cy="9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2" name="" r:id="rId2" imgW="5279390" imgH="655320" progId="Word.Document.8">
                      <p:embed/>
                    </p:oleObj>
                  </mc:Choice>
                  <mc:Fallback>
                    <p:oleObj name="" r:id="rId2" imgW="5279390" imgH="655320" progId="Word.Document.8">
                      <p:embed/>
                      <p:pic>
                        <p:nvPicPr>
                          <p:cNvPr id="0" name="图片 3091"/>
                          <p:cNvPicPr/>
                          <p:nvPr/>
                        </p:nvPicPr>
                        <p:blipFill>
                          <a:blip r:embed="rId3"/>
                          <a:srcRect r="47220"/>
                          <a:stretch>
                            <a:fillRect/>
                          </a:stretch>
                        </p:blipFill>
                        <p:spPr>
                          <a:xfrm>
                            <a:off x="884" y="890"/>
                            <a:ext cx="4082" cy="954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11278" name="Picture 3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4" y="1888"/>
                <a:ext cx="3811" cy="109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94250" name="Group 42"/>
          <p:cNvGrpSpPr/>
          <p:nvPr/>
        </p:nvGrpSpPr>
        <p:grpSpPr>
          <a:xfrm>
            <a:off x="900113" y="4446588"/>
            <a:ext cx="7005637" cy="1935162"/>
            <a:chOff x="612" y="2931"/>
            <a:chExt cx="4413" cy="998"/>
          </a:xfrm>
        </p:grpSpPr>
        <p:sp>
          <p:nvSpPr>
            <p:cNvPr id="11273" name="Rectangle 35"/>
            <p:cNvSpPr/>
            <p:nvPr/>
          </p:nvSpPr>
          <p:spPr>
            <a:xfrm>
              <a:off x="612" y="2931"/>
              <a:ext cx="4355" cy="998"/>
            </a:xfrm>
            <a:prstGeom prst="rect">
              <a:avLst/>
            </a:prstGeom>
            <a:solidFill>
              <a:schemeClr val="bg1"/>
            </a:solidFill>
            <a:ln w="38100" cap="flat" cmpd="sng">
              <a:solidFill>
                <a:srgbClr val="009999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none" anchor="ctr"/>
            <a:p>
              <a:pPr algn="ctr"/>
              <a:endParaRPr lang="zh-CN" altLang="en-US" sz="2400" b="1" dirty="0">
                <a:solidFill>
                  <a:srgbClr val="0099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4" name="Rectangle 41"/>
            <p:cNvSpPr/>
            <p:nvPr/>
          </p:nvSpPr>
          <p:spPr>
            <a:xfrm>
              <a:off x="657" y="2971"/>
              <a:ext cx="4368" cy="7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>
                <a:lnSpc>
                  <a:spcPct val="170000"/>
                </a:lnSpc>
              </a:pP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将根式写成分数指数幂的形式或将分数指数幂写成根式的形式时，</a:t>
              </a:r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170000"/>
                </a:lnSpc>
              </a:pP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要注意的</a:t>
              </a:r>
              <a:r>
                <a:rPr lang="en-US" altLang="zh-CN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m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、</a:t>
              </a:r>
              <a:r>
                <a:rPr lang="en-US" altLang="zh-CN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的对应位置关系，分数指数的分母为根式的根指数，</a:t>
              </a:r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170000"/>
                </a:lnSpc>
              </a:pP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分子为根式中被开方数的指数．</a:t>
              </a:r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269" name="Rectangle 44"/>
          <p:cNvSpPr/>
          <p:nvPr/>
        </p:nvSpPr>
        <p:spPr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94251" name="Object 43"/>
          <p:cNvGraphicFramePr>
            <a:graphicFrameLocks noChangeAspect="1"/>
          </p:cNvGraphicFramePr>
          <p:nvPr/>
        </p:nvGraphicFramePr>
        <p:xfrm>
          <a:off x="4211638" y="5445125"/>
          <a:ext cx="151288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5" imgW="685800" imgH="330200" progId="Equation.DSMT4">
                  <p:embed/>
                </p:oleObj>
              </mc:Choice>
              <mc:Fallback>
                <p:oleObj name="" r:id="rId5" imgW="685800" imgH="330200" progId="Equation.DSMT4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11638" y="5445125"/>
                        <a:ext cx="1512887" cy="714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Rectangle 46"/>
          <p:cNvSpPr/>
          <p:nvPr/>
        </p:nvSpPr>
        <p:spPr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94253" name="Object 45"/>
          <p:cNvGraphicFramePr>
            <a:graphicFrameLocks noChangeAspect="1"/>
          </p:cNvGraphicFramePr>
          <p:nvPr/>
        </p:nvGraphicFramePr>
        <p:xfrm>
          <a:off x="5940425" y="5445125"/>
          <a:ext cx="143986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7" imgW="736600" imgH="457200" progId="Equation.DSMT4">
                  <p:embed/>
                </p:oleObj>
              </mc:Choice>
              <mc:Fallback>
                <p:oleObj name="" r:id="rId7" imgW="736600" imgH="457200" progId="Equation.DSMT4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40425" y="5445125"/>
                        <a:ext cx="1439863" cy="898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运用知识  强化练习</a:t>
            </a: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grpSp>
        <p:nvGrpSpPr>
          <p:cNvPr id="12291" name="Group 17"/>
          <p:cNvGrpSpPr/>
          <p:nvPr/>
        </p:nvGrpSpPr>
        <p:grpSpPr>
          <a:xfrm>
            <a:off x="1116013" y="1989138"/>
            <a:ext cx="7056437" cy="3457575"/>
            <a:chOff x="703" y="709"/>
            <a:chExt cx="4445" cy="2178"/>
          </a:xfrm>
        </p:grpSpPr>
        <p:grpSp>
          <p:nvGrpSpPr>
            <p:cNvPr id="12302" name="Group 12"/>
            <p:cNvGrpSpPr/>
            <p:nvPr/>
          </p:nvGrpSpPr>
          <p:grpSpPr>
            <a:xfrm>
              <a:off x="703" y="709"/>
              <a:ext cx="4445" cy="2178"/>
              <a:chOff x="703" y="1842"/>
              <a:chExt cx="4445" cy="2178"/>
            </a:xfrm>
          </p:grpSpPr>
          <p:sp>
            <p:nvSpPr>
              <p:cNvPr id="12304" name="AutoShape 13"/>
              <p:cNvSpPr/>
              <p:nvPr/>
            </p:nvSpPr>
            <p:spPr>
              <a:xfrm>
                <a:off x="1066" y="1842"/>
                <a:ext cx="4082" cy="2178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305" name="AutoShape 14"/>
              <p:cNvSpPr/>
              <p:nvPr/>
            </p:nvSpPr>
            <p:spPr>
              <a:xfrm>
                <a:off x="703" y="1842"/>
                <a:ext cx="363" cy="2178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381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p>
                <a:pPr>
                  <a:lnSpc>
                    <a:spcPct val="120000"/>
                  </a:lnSpc>
                </a:pPr>
                <a:endParaRPr lang="zh-CN" altLang="en-US" sz="2400" b="1" dirty="0">
                  <a:latin typeface="隶书" pitchFamily="49" charset="-122"/>
                  <a:ea typeface="隶书" pitchFamily="49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2400" b="1" dirty="0">
                    <a:latin typeface="隶书" pitchFamily="49" charset="-122"/>
                    <a:ea typeface="隶书" pitchFamily="49" charset="-122"/>
                  </a:rPr>
                  <a:t>练</a:t>
                </a:r>
                <a:endParaRPr lang="zh-CN" altLang="en-US" sz="2400" b="1" dirty="0">
                  <a:latin typeface="隶书" pitchFamily="49" charset="-122"/>
                  <a:ea typeface="隶书" pitchFamily="49" charset="-122"/>
                </a:endParaRPr>
              </a:p>
              <a:p>
                <a:pPr>
                  <a:lnSpc>
                    <a:spcPct val="120000"/>
                  </a:lnSpc>
                </a:pPr>
                <a:endParaRPr lang="zh-CN" altLang="en-US" sz="2400" b="1" dirty="0">
                  <a:latin typeface="隶书" pitchFamily="49" charset="-122"/>
                  <a:ea typeface="隶书" pitchFamily="49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2400" b="1" dirty="0">
                    <a:latin typeface="隶书" pitchFamily="49" charset="-122"/>
                    <a:ea typeface="隶书" pitchFamily="49" charset="-122"/>
                  </a:rPr>
                  <a:t>习</a:t>
                </a:r>
                <a:endParaRPr lang="zh-CN" altLang="en-US" sz="2400" b="1" dirty="0">
                  <a:latin typeface="隶书" pitchFamily="49" charset="-122"/>
                  <a:ea typeface="隶书" pitchFamily="49" charset="-122"/>
                </a:endParaRPr>
              </a:p>
              <a:p>
                <a:pPr>
                  <a:lnSpc>
                    <a:spcPct val="120000"/>
                  </a:lnSpc>
                </a:pPr>
                <a:endParaRPr lang="zh-CN" altLang="en-US" sz="2400" b="1" dirty="0">
                  <a:latin typeface="隶书" pitchFamily="49" charset="-122"/>
                  <a:ea typeface="隶书" pitchFamily="49" charset="-122"/>
                </a:endParaRPr>
              </a:p>
            </p:txBody>
          </p:sp>
        </p:grpSp>
        <p:graphicFrame>
          <p:nvGraphicFramePr>
            <p:cNvPr id="12303" name="Object 16"/>
            <p:cNvGraphicFramePr>
              <a:graphicFrameLocks noChangeAspect="1"/>
            </p:cNvGraphicFramePr>
            <p:nvPr/>
          </p:nvGraphicFramePr>
          <p:xfrm>
            <a:off x="1156" y="1026"/>
            <a:ext cx="3856" cy="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name="" r:id="rId2" imgW="5279390" imgH="1390015" progId="Word.Document.8">
                    <p:embed/>
                  </p:oleObj>
                </mc:Choice>
                <mc:Fallback>
                  <p:oleObj name="" r:id="rId2" imgW="5279390" imgH="1390015" progId="Word.Document.8">
                    <p:embed/>
                    <p:pic>
                      <p:nvPicPr>
                        <p:cNvPr id="0" name="图片 3093"/>
                        <p:cNvPicPr/>
                        <p:nvPr/>
                      </p:nvPicPr>
                      <p:blipFill>
                        <a:blip r:embed="rId3"/>
                        <a:srcRect r="37167"/>
                        <a:stretch>
                          <a:fillRect/>
                        </a:stretch>
                      </p:blipFill>
                      <p:spPr>
                        <a:xfrm>
                          <a:off x="1156" y="1026"/>
                          <a:ext cx="3856" cy="161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292" name="Group 18"/>
          <p:cNvGrpSpPr/>
          <p:nvPr/>
        </p:nvGrpSpPr>
        <p:grpSpPr>
          <a:xfrm>
            <a:off x="3348038" y="836613"/>
            <a:ext cx="2611437" cy="989012"/>
            <a:chOff x="1094" y="715"/>
            <a:chExt cx="1645" cy="623"/>
          </a:xfrm>
        </p:grpSpPr>
        <p:grpSp>
          <p:nvGrpSpPr>
            <p:cNvPr id="12293" name="Group 19"/>
            <p:cNvGrpSpPr/>
            <p:nvPr/>
          </p:nvGrpSpPr>
          <p:grpSpPr>
            <a:xfrm>
              <a:off x="1094" y="715"/>
              <a:ext cx="1645" cy="623"/>
              <a:chOff x="1997" y="1314"/>
              <a:chExt cx="1889" cy="1009"/>
            </a:xfrm>
          </p:grpSpPr>
          <p:grpSp>
            <p:nvGrpSpPr>
              <p:cNvPr id="12295" name="Group 20"/>
              <p:cNvGrpSpPr/>
              <p:nvPr/>
            </p:nvGrpSpPr>
            <p:grpSpPr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2300" name="Oval 21"/>
                <p:cNvSpPr/>
                <p:nvPr/>
              </p:nvSpPr>
              <p:spPr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D7ACF"/>
                    </a:gs>
                    <a:gs pos="100000">
                      <a:srgbClr val="163B65"/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01" name="Oval 22"/>
                <p:cNvSpPr/>
                <p:nvPr/>
              </p:nvSpPr>
              <p:spPr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C4EA"/>
                    </a:gs>
                    <a:gs pos="100000">
                      <a:srgbClr val="2D7ACF"/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2296" name="Oval 23"/>
              <p:cNvSpPr/>
              <p:nvPr/>
            </p:nvSpPr>
            <p:spPr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rgbClr val="2A4F5E"/>
                  </a:gs>
                  <a:gs pos="100000">
                    <a:srgbClr val="5AABCC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297" name="Oval 24"/>
              <p:cNvSpPr/>
              <p:nvPr/>
            </p:nvSpPr>
            <p:spPr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rgbClr val="5AABCC">
                      <a:alpha val="0"/>
                    </a:srgbClr>
                  </a:gs>
                  <a:gs pos="100000">
                    <a:srgbClr val="C5E2ED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298" name="Oval 25"/>
              <p:cNvSpPr/>
              <p:nvPr/>
            </p:nvSpPr>
            <p:spPr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rgbClr val="4787A2"/>
                  </a:gs>
                  <a:gs pos="100000">
                    <a:srgbClr val="5AABCC">
                      <a:alpha val="48000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299" name="Oval 26"/>
              <p:cNvSpPr/>
              <p:nvPr/>
            </p:nvSpPr>
            <p:spPr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5AABCC">
                      <a:alpha val="37999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294" name="Text Box 27"/>
            <p:cNvSpPr txBox="1"/>
            <p:nvPr/>
          </p:nvSpPr>
          <p:spPr>
            <a:xfrm>
              <a:off x="1349" y="791"/>
              <a:ext cx="119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400" b="1" dirty="0">
                  <a:solidFill>
                    <a:srgbClr val="00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练习</a:t>
              </a:r>
              <a:r>
                <a:rPr lang="en-US" altLang="zh-CN" sz="2400" b="1" dirty="0">
                  <a:solidFill>
                    <a:srgbClr val="00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4.1.1   </a:t>
              </a:r>
              <a:r>
                <a:rPr lang="en-US" altLang="zh-CN" sz="2400" b="1" dirty="0">
                  <a:solidFill>
                    <a:srgbClr val="113F7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en-US" altLang="zh-CN" sz="2400" b="1" dirty="0">
                <a:solidFill>
                  <a:srgbClr val="113F7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essence_of_time">
  <a:themeElements>
    <a:clrScheme name="essence_of_t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sence_of_tim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essence_of_t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ence_of_t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ence_of_t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ence_of_t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ence_of_t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ence_of_t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essence_of_time</Template>
  <TotalTime>0</TotalTime>
  <Words>1109</Words>
  <Application>WPS 演示</Application>
  <PresentationFormat>全屏显示(4:3)</PresentationFormat>
  <Paragraphs>176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34</vt:i4>
      </vt:variant>
      <vt:variant>
        <vt:lpstr>幻灯片标题</vt:lpstr>
      </vt:variant>
      <vt:variant>
        <vt:i4>16</vt:i4>
      </vt:variant>
    </vt:vector>
  </HeadingPairs>
  <TitlesOfParts>
    <vt:vector size="65" baseType="lpstr">
      <vt:lpstr>Arial</vt:lpstr>
      <vt:lpstr>宋体</vt:lpstr>
      <vt:lpstr>Wingdings</vt:lpstr>
      <vt:lpstr>Impact</vt:lpstr>
      <vt:lpstr>Tahoma</vt:lpstr>
      <vt:lpstr>Calibri</vt:lpstr>
      <vt:lpstr>楷体_GB2312</vt:lpstr>
      <vt:lpstr>新宋体</vt:lpstr>
      <vt:lpstr>Arial Black</vt:lpstr>
      <vt:lpstr>Times New Roman</vt:lpstr>
      <vt:lpstr>隶书</vt:lpstr>
      <vt:lpstr>微软雅黑</vt:lpstr>
      <vt:lpstr>华文行楷</vt:lpstr>
      <vt:lpstr>Arial Unicode MS</vt:lpstr>
      <vt:lpstr>essence_of_time</vt:lpstr>
      <vt:lpstr>Equation.DSMT4</vt:lpstr>
      <vt:lpstr>Equation.DSMT4</vt:lpstr>
      <vt:lpstr>Equation.DSMT4</vt:lpstr>
      <vt:lpstr>Equation.DSMT4</vt:lpstr>
      <vt:lpstr>Word.Document.8</vt:lpstr>
      <vt:lpstr>Equation.DSMT4</vt:lpstr>
      <vt:lpstr>Word.Document.8</vt:lpstr>
      <vt:lpstr>Word.Document.8</vt:lpstr>
      <vt:lpstr>Equation.DSMT4</vt:lpstr>
      <vt:lpstr>Equation.DSMT4</vt:lpstr>
      <vt:lpstr>Word.Document.8</vt:lpstr>
      <vt:lpstr>Word.Document.8</vt:lpstr>
      <vt:lpstr>Word.Document.8</vt:lpstr>
      <vt:lpstr>Word.Document.8</vt:lpstr>
      <vt:lpstr>Equation.DSMT4</vt:lpstr>
      <vt:lpstr>Equation.DSMT4</vt:lpstr>
      <vt:lpstr>Equation.DSMT4</vt:lpstr>
      <vt:lpstr>Equation.KSEE3</vt:lpstr>
      <vt:lpstr>Equation.KSEE3</vt:lpstr>
      <vt:lpstr>Equation.KSEE3</vt:lpstr>
      <vt:lpstr>Equation.KSEE3</vt:lpstr>
      <vt:lpstr>Equation.KSEE3</vt:lpstr>
      <vt:lpstr>Word.Document.8</vt:lpstr>
      <vt:lpstr>Equation.KSEE3</vt:lpstr>
      <vt:lpstr>Equation.KSEE3</vt:lpstr>
      <vt:lpstr>Equation.KSEE3</vt:lpstr>
      <vt:lpstr>Equation.KSEE3</vt:lpstr>
      <vt:lpstr>Equation.KSEE3</vt:lpstr>
      <vt:lpstr>Word.Document.8</vt:lpstr>
      <vt:lpstr>Word.Document.8</vt:lpstr>
      <vt:lpstr>Word.Document.8</vt:lpstr>
      <vt:lpstr>Word.Document.8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4.1    实数指数幂</dc:title>
  <dc:creator>微软用户</dc:creator>
  <cp:lastModifiedBy>admin</cp:lastModifiedBy>
  <cp:revision>77</cp:revision>
  <dcterms:created xsi:type="dcterms:W3CDTF">2009-04-16T11:38:28Z</dcterms:created>
  <dcterms:modified xsi:type="dcterms:W3CDTF">2020-02-06T04:55:13Z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