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755" r:id="rId2"/>
  </p:sldMasterIdLst>
  <p:notesMasterIdLst>
    <p:notesMasterId r:id="rId51"/>
  </p:notesMasterIdLst>
  <p:sldIdLst>
    <p:sldId id="448" r:id="rId3"/>
    <p:sldId id="449" r:id="rId4"/>
    <p:sldId id="450" r:id="rId5"/>
    <p:sldId id="257" r:id="rId6"/>
    <p:sldId id="363" r:id="rId7"/>
    <p:sldId id="432" r:id="rId8"/>
    <p:sldId id="433" r:id="rId9"/>
    <p:sldId id="434" r:id="rId10"/>
    <p:sldId id="399" r:id="rId11"/>
    <p:sldId id="400" r:id="rId12"/>
    <p:sldId id="365" r:id="rId13"/>
    <p:sldId id="398" r:id="rId14"/>
    <p:sldId id="338" r:id="rId15"/>
    <p:sldId id="337" r:id="rId16"/>
    <p:sldId id="369" r:id="rId17"/>
    <p:sldId id="304" r:id="rId18"/>
    <p:sldId id="361" r:id="rId19"/>
    <p:sldId id="282" r:id="rId20"/>
    <p:sldId id="347" r:id="rId21"/>
    <p:sldId id="435" r:id="rId22"/>
    <p:sldId id="402" r:id="rId23"/>
    <p:sldId id="401" r:id="rId24"/>
    <p:sldId id="436" r:id="rId25"/>
    <p:sldId id="438" r:id="rId26"/>
    <p:sldId id="440" r:id="rId27"/>
    <p:sldId id="441" r:id="rId28"/>
    <p:sldId id="375" r:id="rId29"/>
    <p:sldId id="378" r:id="rId30"/>
    <p:sldId id="380" r:id="rId31"/>
    <p:sldId id="382" r:id="rId32"/>
    <p:sldId id="443" r:id="rId33"/>
    <p:sldId id="367" r:id="rId34"/>
    <p:sldId id="371" r:id="rId35"/>
    <p:sldId id="444" r:id="rId36"/>
    <p:sldId id="388" r:id="rId37"/>
    <p:sldId id="372" r:id="rId38"/>
    <p:sldId id="373" r:id="rId39"/>
    <p:sldId id="381" r:id="rId40"/>
    <p:sldId id="390" r:id="rId41"/>
    <p:sldId id="374" r:id="rId42"/>
    <p:sldId id="392" r:id="rId43"/>
    <p:sldId id="342" r:id="rId44"/>
    <p:sldId id="316" r:id="rId45"/>
    <p:sldId id="266" r:id="rId46"/>
    <p:sldId id="393" r:id="rId47"/>
    <p:sldId id="395" r:id="rId48"/>
    <p:sldId id="394" r:id="rId49"/>
    <p:sldId id="437" r:id="rId5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itchFamily="34" charset="0"/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0033"/>
    <a:srgbClr val="003300"/>
    <a:srgbClr val="FF0000"/>
    <a:srgbClr val="3333CC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74" d="100"/>
          <a:sy n="74" d="100"/>
        </p:scale>
        <p:origin x="-720" y="-84"/>
      </p:cViewPr>
      <p:guideLst>
        <p:guide orient="horz" pos="2160"/>
        <p:guide pos="28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AE6E008-51AF-460F-B0D8-45F8F83ED68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AAD89-2FE6-4C5C-B929-162EAE21BAB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FF337-4061-46F5-8220-CD91D861678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0363" y="685800"/>
            <a:ext cx="2135187" cy="51816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56338" cy="51816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79812-7C65-4D6E-9C79-EB2207D2A8B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联机映像占位符 3"/>
          <p:cNvSpPr>
            <a:spLocks noGrp="1"/>
          </p:cNvSpPr>
          <p:nvPr>
            <p:ph type="clipArt"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804E1-A8DF-495A-A414-871E9DB754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Tm="6000"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657CA-E6C8-4299-855F-D1FE03DA05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4DFD-8ED4-4321-8040-888758823E0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47A82-5C64-491F-8E61-91E2D466004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375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34D7D-7BF0-48AE-A9B0-4EA2620C002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D7137-7803-4796-BBE8-2FA4204325A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DEF38-5AE6-4B0A-8C23-C27652183FA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50A4C-FF92-484B-B86C-8FF0B42844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5D438-EAFB-4CD2-B9AD-7608429F1E0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C4FB9-AD4B-43FA-9403-9401010DAB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EB60B-978E-4B10-8452-E52E0031CA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25FE3-F6AF-4409-8A6E-515F0E5E00C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0363" y="685800"/>
            <a:ext cx="2135187" cy="5181600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85800"/>
            <a:ext cx="6256338" cy="5181600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10A22-0E5A-4F1F-8F4E-B69C7B7C0F7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17113-6407-4331-9332-B6438C7036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1375" y="1981200"/>
            <a:ext cx="4194175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5EB2-3942-4D04-A930-4A40317720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AE043-BD45-4833-A2B6-D593F8AC63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DF664-C7E0-4149-90B6-B321A029B3E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78216-88E5-4CE5-986B-9ACF385003D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E5DC6-F186-4515-8F4C-06650D4AF9F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36B2B5-1913-44BF-87E6-FFDB19C2E7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301625" y="6858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304800" y="1981200"/>
            <a:ext cx="8540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98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198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8DFD878-C548-4959-BB9F-24F7DE124C8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 idx="4294967295"/>
          </p:nvPr>
        </p:nvSpPr>
        <p:spPr bwMode="auto">
          <a:xfrm>
            <a:off x="301625" y="6858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body" idx="4294967295"/>
          </p:nvPr>
        </p:nvSpPr>
        <p:spPr bwMode="auto">
          <a:xfrm>
            <a:off x="304800" y="1981200"/>
            <a:ext cx="85407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07695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7695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7695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0BFFBAC-B896-40DB-B9B0-3592FFEF843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itchFamily="2" charset="2"/>
        <a:buChar char="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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74768.htm" TargetMode="External"/><Relationship Id="rId2" Type="http://schemas.openxmlformats.org/officeDocument/2006/relationships/hyperlink" Target="http://baike.baidu.com/view/310970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hyperlink" Target="http://baike.baidu.com/view/7785.htm" TargetMode="External"/><Relationship Id="rId4" Type="http://schemas.openxmlformats.org/officeDocument/2006/relationships/hyperlink" Target="http://baike.baidu.com/view/17592.ht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10NJ\&#23558;&#36827;&#37202;\&#26391;&#35829;&#28654;&#23384;&#26133;.mp3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10NJ\&#23558;&#36827;&#37202;\&#26391;&#35829;&#28654;&#23384;&#26133;.mp3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25991;&#20214;&#22841;\My%20Pictures\&#23558;&#36827;&#37202;\&#20165;&#20165;&#20037;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002.sw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http:/www.cbe21.com/xueke/yuwen/jyyd/kjzz/image/syt/0014.jpg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hischool.net.cn/shj/qjj_3.ht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F:/&#23558;&#36827;&#37202;/http:/www.cbe21.com/xueke/yuwen/jyyd/kjzz/image/syt/0014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0131209100042-20194555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228600" y="-381000"/>
            <a:ext cx="2133600" cy="4953000"/>
          </a:xfrm>
        </p:spPr>
        <p:txBody>
          <a:bodyPr/>
          <a:lstStyle/>
          <a:p>
            <a:pPr>
              <a:defRPr/>
            </a:pPr>
            <a:r>
              <a:rPr lang="zh-CN" altLang="en-US" sz="88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将进酒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1949450" y="2286000"/>
            <a:ext cx="793750" cy="1600200"/>
          </a:xfrm>
          <a:prstGeom prst="rect">
            <a:avLst/>
          </a:prstGeom>
          <a:noFill/>
          <a:ln w="34925" algn="ctr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buFont typeface="Wingdings" pitchFamily="2" charset="2"/>
              <a:buNone/>
            </a:pPr>
            <a:r>
              <a:rPr lang="zh-CN" altLang="en-US" sz="4000">
                <a:solidFill>
                  <a:srgbClr val="FF3300"/>
                </a:solidFill>
              </a:rPr>
              <a:t>李白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04813"/>
            <a:ext cx="3886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5197475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ea typeface="隶书" pitchFamily="49" charset="-122"/>
              </a:rPr>
              <a:t>     饮中八仙诗</a:t>
            </a:r>
            <a:r>
              <a:rPr lang="en-US" altLang="zh-CN" sz="2800" b="1">
                <a:ea typeface="隶书" pitchFamily="49" charset="-122"/>
              </a:rPr>
              <a:t>(</a:t>
            </a:r>
            <a:r>
              <a:rPr lang="zh-CN" altLang="en-US" sz="2800" b="1">
                <a:ea typeface="隶书" pitchFamily="49" charset="-122"/>
              </a:rPr>
              <a:t>节选</a:t>
            </a:r>
            <a:r>
              <a:rPr lang="en-US" altLang="zh-CN" sz="2800" b="1">
                <a:ea typeface="隶书" pitchFamily="49" charset="-122"/>
              </a:rPr>
              <a:t>) </a:t>
            </a:r>
          </a:p>
          <a:p>
            <a:r>
              <a:rPr lang="en-US" altLang="zh-CN" sz="2400" b="1">
                <a:ea typeface="隶书" pitchFamily="49" charset="-122"/>
              </a:rPr>
              <a:t>          </a:t>
            </a:r>
            <a:r>
              <a:rPr lang="zh-CN" altLang="en-US" sz="2400" b="1">
                <a:ea typeface="隶书" pitchFamily="49" charset="-122"/>
              </a:rPr>
              <a:t>唐    杜甫</a:t>
            </a:r>
          </a:p>
          <a:p>
            <a:endParaRPr lang="zh-CN" altLang="en-US" sz="2400" b="1">
              <a:ea typeface="隶书" pitchFamily="49" charset="-122"/>
            </a:endParaRPr>
          </a:p>
          <a:p>
            <a:r>
              <a:rPr lang="zh-CN" altLang="en-US" b="1"/>
              <a:t>  </a:t>
            </a:r>
            <a:r>
              <a:rPr lang="zh-CN" altLang="en-US" sz="3600" b="1">
                <a:ea typeface="隶书" pitchFamily="49" charset="-122"/>
              </a:rPr>
              <a:t>李白斗酒诗百篇，</a:t>
            </a:r>
          </a:p>
          <a:p>
            <a:r>
              <a:rPr lang="zh-CN" altLang="en-US" sz="3600" b="1">
                <a:ea typeface="隶书" pitchFamily="49" charset="-122"/>
              </a:rPr>
              <a:t> 长安市上酒家眠。</a:t>
            </a:r>
          </a:p>
          <a:p>
            <a:r>
              <a:rPr lang="zh-CN" altLang="en-US" sz="3600" b="1">
                <a:ea typeface="隶书" pitchFamily="49" charset="-122"/>
              </a:rPr>
              <a:t> 天子呼来不上船，</a:t>
            </a:r>
          </a:p>
          <a:p>
            <a:r>
              <a:rPr lang="zh-CN" altLang="en-US" sz="3600" b="1">
                <a:ea typeface="隶书" pitchFamily="49" charset="-122"/>
              </a:rPr>
              <a:t> 自称臣是酒中仙。</a:t>
            </a:r>
          </a:p>
          <a:p>
            <a:r>
              <a:rPr lang="zh-CN" altLang="en-US" b="1"/>
              <a:t>  </a:t>
            </a:r>
          </a:p>
          <a:p>
            <a:r>
              <a:rPr lang="zh-CN" altLang="en-US" b="1"/>
              <a:t>         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李白饮酒一斗，就能写出一百篇诗来。</a:t>
            </a:r>
          </a:p>
          <a:p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    他喝了酒就醉卧在长安市的酒铺里。</a:t>
            </a:r>
          </a:p>
          <a:p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    天子召见他，他不肯上船，   </a:t>
            </a:r>
          </a:p>
          <a:p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    说自己是酒中之仙，谁召见都不去。</a:t>
            </a:r>
          </a:p>
          <a:p>
            <a:r>
              <a:rPr lang="zh-CN" altLang="en-US" sz="2400" b="1"/>
              <a:t>                                                           </a:t>
            </a: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871538" y="650875"/>
            <a:ext cx="3124200" cy="6175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宋体"/>
                <a:ea typeface="宋体"/>
              </a:rPr>
              <a:t>酒与李白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04800" y="2800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33375"/>
            <a:ext cx="3886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539750" y="1484313"/>
            <a:ext cx="5197475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ea typeface="隶书" pitchFamily="49" charset="-122"/>
              </a:rPr>
              <a:t>     饮中八仙诗</a:t>
            </a:r>
            <a:r>
              <a:rPr lang="en-US" altLang="zh-CN" sz="2800" b="1">
                <a:ea typeface="隶书" pitchFamily="49" charset="-122"/>
              </a:rPr>
              <a:t>(</a:t>
            </a:r>
            <a:r>
              <a:rPr lang="zh-CN" altLang="en-US" sz="2800" b="1">
                <a:ea typeface="隶书" pitchFamily="49" charset="-122"/>
              </a:rPr>
              <a:t>节选</a:t>
            </a:r>
            <a:r>
              <a:rPr lang="en-US" altLang="zh-CN" sz="2800" b="1">
                <a:ea typeface="隶书" pitchFamily="49" charset="-122"/>
              </a:rPr>
              <a:t>) </a:t>
            </a:r>
          </a:p>
          <a:p>
            <a:r>
              <a:rPr lang="en-US" altLang="zh-CN" sz="2400" b="1">
                <a:ea typeface="隶书" pitchFamily="49" charset="-122"/>
              </a:rPr>
              <a:t>          </a:t>
            </a:r>
            <a:r>
              <a:rPr lang="zh-CN" altLang="en-US" sz="2400" b="1">
                <a:ea typeface="隶书" pitchFamily="49" charset="-122"/>
              </a:rPr>
              <a:t>唐    杜甫</a:t>
            </a:r>
          </a:p>
          <a:p>
            <a:endParaRPr lang="zh-CN" altLang="en-US" sz="2400" b="1">
              <a:ea typeface="隶书" pitchFamily="49" charset="-122"/>
            </a:endParaRPr>
          </a:p>
          <a:p>
            <a:r>
              <a:rPr lang="zh-CN" altLang="en-US" b="1"/>
              <a:t>  </a:t>
            </a:r>
            <a:r>
              <a:rPr lang="zh-CN" altLang="en-US" sz="3600" b="1">
                <a:ea typeface="隶书" pitchFamily="49" charset="-122"/>
              </a:rPr>
              <a:t>李白斗酒诗百篇，</a:t>
            </a:r>
          </a:p>
          <a:p>
            <a:r>
              <a:rPr lang="zh-CN" altLang="en-US" sz="3600" b="1">
                <a:ea typeface="隶书" pitchFamily="49" charset="-122"/>
              </a:rPr>
              <a:t> 长安市上酒家眠。</a:t>
            </a:r>
          </a:p>
          <a:p>
            <a:r>
              <a:rPr lang="zh-CN" altLang="en-US" sz="3600" b="1">
                <a:ea typeface="隶书" pitchFamily="49" charset="-122"/>
              </a:rPr>
              <a:t> 天子呼来不上船，</a:t>
            </a:r>
          </a:p>
          <a:p>
            <a:r>
              <a:rPr lang="zh-CN" altLang="en-US" sz="3600" b="1">
                <a:ea typeface="隶书" pitchFamily="49" charset="-122"/>
              </a:rPr>
              <a:t> 自称臣是酒中仙。</a:t>
            </a:r>
          </a:p>
          <a:p>
            <a:r>
              <a:rPr lang="zh-CN" altLang="en-US" b="1"/>
              <a:t>  </a:t>
            </a:r>
          </a:p>
          <a:p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    李白饮酒一斗，就能写出一百篇诗来。</a:t>
            </a:r>
          </a:p>
          <a:p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    他喝了酒就醉卧在长安市的酒铺里。</a:t>
            </a:r>
          </a:p>
          <a:p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    天子召见他，他不肯上船，   </a:t>
            </a:r>
          </a:p>
          <a:p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    说自己是酒中之仙，谁召见都不去。</a:t>
            </a:r>
          </a:p>
          <a:p>
            <a:r>
              <a:rPr lang="zh-CN" altLang="en-US" sz="2400" b="1"/>
              <a:t>                                                           </a:t>
            </a:r>
          </a:p>
        </p:txBody>
      </p:sp>
      <p:sp>
        <p:nvSpPr>
          <p:cNvPr id="14340" name="WordArt 4"/>
          <p:cNvSpPr>
            <a:spLocks noChangeArrowheads="1" noChangeShapeType="1" noTextEdit="1"/>
          </p:cNvSpPr>
          <p:nvPr/>
        </p:nvSpPr>
        <p:spPr bwMode="auto">
          <a:xfrm>
            <a:off x="871538" y="650875"/>
            <a:ext cx="3124200" cy="6175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宋体"/>
                <a:ea typeface="宋体"/>
              </a:rPr>
              <a:t>酒与李白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04800" y="2800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 b="1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flipH="1">
            <a:off x="3851275" y="1557338"/>
            <a:ext cx="2160588" cy="1443037"/>
          </a:xfrm>
          <a:prstGeom prst="wedgeEllipseCallout">
            <a:avLst>
              <a:gd name="adj1" fmla="val 47278"/>
              <a:gd name="adj2" fmla="val 74750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 b="1">
                <a:solidFill>
                  <a:srgbClr val="FF0066"/>
                </a:solidFill>
                <a:ea typeface="楷体" pitchFamily="49" charset="-122"/>
              </a:rPr>
              <a:t>嗜酒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flipH="1">
            <a:off x="4356100" y="5300663"/>
            <a:ext cx="2160588" cy="1443037"/>
          </a:xfrm>
          <a:prstGeom prst="wedgeEllipseCallout">
            <a:avLst>
              <a:gd name="adj1" fmla="val 135301"/>
              <a:gd name="adj2" fmla="val -87296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2800" b="1">
                <a:solidFill>
                  <a:srgbClr val="FF0066"/>
                </a:solidFill>
                <a:ea typeface="楷体" pitchFamily="49" charset="-122"/>
              </a:rPr>
              <a:t>狂放不羁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u=1208026165,3825740275&amp;fm=23&amp;gp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549275"/>
            <a:ext cx="5903913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63713" y="5157788"/>
            <a:ext cx="5761037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/>
              <a:t>        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李白供奉翰林时，经常醉卧在酒店里。天子爱其才，找他进宫做诗，李白醉醺醺地来到宫中，叫杨贵妃磨墨，高力士脱靴，大胆地将权贵玩于股掌之间</a:t>
            </a: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.</a:t>
            </a:r>
          </a:p>
          <a:p>
            <a:r>
              <a:rPr lang="zh-CN" altLang="en-US" sz="2400" b="1"/>
              <a:t>                                                           </a:t>
            </a: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900113" y="4365625"/>
            <a:ext cx="3124200" cy="6175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宋体"/>
                <a:ea typeface="宋体"/>
              </a:rPr>
              <a:t>李白戏权贵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333375"/>
            <a:ext cx="8540750" cy="1143000"/>
          </a:xfrm>
        </p:spPr>
        <p:txBody>
          <a:bodyPr/>
          <a:lstStyle/>
          <a:p>
            <a:pPr eaLnBrk="1" hangingPunct="1"/>
            <a:r>
              <a:rPr lang="zh-CN" altLang="en-US" sz="7200" smtClean="0">
                <a:solidFill>
                  <a:srgbClr val="000000"/>
                </a:solidFill>
                <a:ea typeface="华文行楷" pitchFamily="2" charset="-122"/>
              </a:rPr>
              <a:t>李白诗歌名篇</a:t>
            </a:r>
          </a:p>
        </p:txBody>
      </p:sp>
      <p:sp>
        <p:nvSpPr>
          <p:cNvPr id="10243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23850" y="1557338"/>
            <a:ext cx="4267200" cy="4967287"/>
          </a:xfrm>
        </p:spPr>
        <p:txBody>
          <a:bodyPr/>
          <a:lstStyle/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《</a:t>
            </a:r>
            <a:r>
              <a:rPr lang="zh-CN" altLang="en-US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将进酒</a:t>
            </a:r>
            <a:r>
              <a:rPr lang="en-US" altLang="zh-CN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》 </a:t>
            </a:r>
          </a:p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《</a:t>
            </a:r>
            <a:r>
              <a:rPr lang="zh-CN" altLang="en-US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行路难</a:t>
            </a:r>
            <a:r>
              <a:rPr lang="en-US" altLang="zh-CN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》 </a:t>
            </a:r>
          </a:p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《</a:t>
            </a:r>
            <a:r>
              <a:rPr lang="zh-CN" altLang="en-US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早发白帝城</a:t>
            </a:r>
            <a:r>
              <a:rPr lang="en-US" altLang="zh-CN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》 </a:t>
            </a:r>
          </a:p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《</a:t>
            </a:r>
            <a:r>
              <a:rPr lang="zh-CN" altLang="en-US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望天门山</a:t>
            </a:r>
            <a:r>
              <a:rPr lang="en-US" altLang="zh-CN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》 </a:t>
            </a:r>
          </a:p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《</a:t>
            </a:r>
            <a:r>
              <a:rPr lang="zh-CN" altLang="en-US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蜀道难</a:t>
            </a:r>
            <a:r>
              <a:rPr lang="en-US" altLang="zh-CN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》 </a:t>
            </a:r>
          </a:p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《 </a:t>
            </a:r>
            <a:r>
              <a:rPr lang="zh-CN" altLang="en-US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静夜思</a:t>
            </a:r>
            <a:r>
              <a:rPr lang="en-US" altLang="zh-CN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》</a:t>
            </a:r>
          </a:p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《</a:t>
            </a:r>
            <a:r>
              <a:rPr lang="zh-CN" altLang="en-US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望庐山瀑布</a:t>
            </a:r>
            <a:r>
              <a:rPr lang="en-US" altLang="zh-CN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》</a:t>
            </a:r>
          </a:p>
          <a:p>
            <a:pPr eaLnBrk="1" hangingPunct="1"/>
            <a:r>
              <a:rPr lang="en-US" altLang="zh-CN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《</a:t>
            </a:r>
            <a:r>
              <a:rPr lang="zh-CN" altLang="en-US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赠汪伦</a:t>
            </a:r>
            <a:r>
              <a:rPr lang="en-US" altLang="zh-CN" smtClean="0">
                <a:solidFill>
                  <a:srgbClr val="000000"/>
                </a:solidFill>
                <a:latin typeface="华文行楷" pitchFamily="2" charset="-122"/>
                <a:ea typeface="华文行楷" pitchFamily="2" charset="-122"/>
              </a:rPr>
              <a:t>》</a:t>
            </a:r>
          </a:p>
          <a:p>
            <a:pPr eaLnBrk="1" hangingPunct="1"/>
            <a:endParaRPr lang="en-US" altLang="zh-CN" smtClean="0">
              <a:solidFill>
                <a:srgbClr val="000000"/>
              </a:solidFill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6388" name="Picture 6" descr="1e71f7249f4549144d088d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989138"/>
            <a:ext cx="3960812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398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0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0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0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0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0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0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0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0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0" fill="hold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2" grpId="1"/>
      <p:bldP spid="10242" grpId="2"/>
      <p:bldP spid="10243" grpId="0" build="p"/>
      <p:bldP spid="10243" grpI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117475"/>
            <a:ext cx="8540750" cy="1152525"/>
          </a:xfrm>
        </p:spPr>
        <p:txBody>
          <a:bodyPr/>
          <a:lstStyle/>
          <a:p>
            <a:pPr eaLnBrk="1" hangingPunct="1"/>
            <a:r>
              <a:rPr lang="zh-CN" altLang="en-US" sz="6600" smtClean="0">
                <a:solidFill>
                  <a:srgbClr val="000000"/>
                </a:solidFill>
                <a:ea typeface="华文行楷" pitchFamily="2" charset="-122"/>
              </a:rPr>
              <a:t>李白生平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755650" y="1052513"/>
            <a:ext cx="7651750" cy="3886200"/>
          </a:xfrm>
        </p:spPr>
        <p:txBody>
          <a:bodyPr/>
          <a:lstStyle/>
          <a:p>
            <a:pPr eaLnBrk="1" hangingPunct="1"/>
            <a:r>
              <a:rPr lang="zh-CN" altLang="en-US" sz="2800" b="1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李白</a:t>
            </a:r>
            <a:r>
              <a:rPr lang="zh-CN" altLang="en-US" sz="28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8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(701—762</a:t>
            </a:r>
            <a:r>
              <a:rPr lang="zh-CN" altLang="en-US" sz="28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年</a:t>
            </a:r>
            <a:r>
              <a:rPr lang="en-US" altLang="zh-CN" sz="28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)</a:t>
            </a:r>
            <a:r>
              <a:rPr lang="zh-CN" altLang="en-US" sz="28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，字</a:t>
            </a:r>
            <a:r>
              <a:rPr lang="zh-CN" altLang="en-US" sz="28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hlinkClick r:id="rId2"/>
              </a:rPr>
              <a:t>太白</a:t>
            </a:r>
            <a:r>
              <a:rPr lang="zh-CN" altLang="en-US" sz="28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，号</a:t>
            </a:r>
            <a:r>
              <a:rPr lang="zh-CN" altLang="en-US" sz="28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hlinkClick r:id="rId3"/>
              </a:rPr>
              <a:t>青莲居士</a:t>
            </a:r>
            <a:r>
              <a:rPr lang="zh-CN" altLang="en-US" sz="28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，祖籍陇西成纪（今甘肃天水）</a:t>
            </a:r>
            <a:r>
              <a:rPr lang="zh-CN" altLang="en-US" sz="28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hlinkClick r:id="rId4"/>
              </a:rPr>
              <a:t>唐代</a:t>
            </a:r>
            <a:r>
              <a:rPr lang="zh-CN" altLang="en-US" sz="28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伟大的</a:t>
            </a:r>
            <a:r>
              <a:rPr lang="zh-CN" altLang="en-US" sz="28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  <a:hlinkClick r:id="rId5"/>
              </a:rPr>
              <a:t>浪漫主义</a:t>
            </a:r>
            <a:r>
              <a:rPr lang="zh-CN" altLang="en-US" sz="2800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诗人（想像、夸张、激情），又称为“诗仙”。</a:t>
            </a:r>
          </a:p>
          <a:p>
            <a:pPr eaLnBrk="1" hangingPunct="1"/>
            <a:r>
              <a:rPr lang="zh-CN" altLang="en-US" sz="2800" b="1" smtClean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翰林，为皇帝储才之地，相当于现在的国务院政策研究处，可成为皇帝的秘书。</a:t>
            </a:r>
          </a:p>
        </p:txBody>
      </p:sp>
      <p:pic>
        <p:nvPicPr>
          <p:cNvPr id="17412" name="Picture 4" descr="0130000016415112482687059616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149725"/>
            <a:ext cx="835183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7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7" decel="100000"/>
                                        <p:tgtEl>
                                          <p:spTgt spid="112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28" accel="100000" fill="hold">
                                          <p:stCondLst>
                                            <p:cond delay="767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7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28" accel="100000" fill="hold">
                                          <p:stCondLst>
                                            <p:cond delay="767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7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28" accel="100000" fill="hold">
                                          <p:stCondLst>
                                            <p:cond delay="767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du"/>
          <p:cNvPicPr>
            <a:picLocks noGrp="1" noRot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333375"/>
            <a:ext cx="2232025" cy="647700"/>
          </a:xfrm>
        </p:spPr>
      </p:pic>
      <p:pic>
        <p:nvPicPr>
          <p:cNvPr id="18435" name="Picture 3" descr="中国李白彩色画像"/>
          <p:cNvPicPr>
            <a:picLocks noGrp="1" noRot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484313"/>
            <a:ext cx="1882775" cy="3744912"/>
          </a:xfrm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700338" y="1114425"/>
            <a:ext cx="58324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400" b="1">
                <a:solidFill>
                  <a:schemeClr val="accent2"/>
                </a:solidFill>
                <a:latin typeface="方正姚体" pitchFamily="2" charset="-122"/>
                <a:ea typeface="方正姚体" pitchFamily="2" charset="-122"/>
              </a:rPr>
              <a:t>      </a:t>
            </a:r>
            <a:r>
              <a:rPr lang="zh-CN" altLang="en-US" sz="20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李白从小就有不凡的抱负，出众的才华，想直取卿相之位，实现济世安邦的理想。曾经被唐玄宗召为翰林学士，但唐玄宗仅仅把他当作文学弄臣，权贵又因不满李白的傲岸的个性，嫉妒他出众的才华，遭到谗毁排挤，</a:t>
            </a:r>
            <a:r>
              <a:rPr lang="zh-CN" altLang="en-US" sz="20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在京仅三年，被迫离开长安，飘零江湖，落魄</a:t>
            </a:r>
            <a:r>
              <a:rPr lang="zh-CN" altLang="en-US" sz="20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失意。</a:t>
            </a:r>
          </a:p>
          <a:p>
            <a:r>
              <a:rPr lang="zh-CN" altLang="en-US" sz="20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诗人无力改变这种状况，只能用消极的办法进行反抗，借酒消愁。写这首诗时，李白已经五十多岁，功业未就而两鬓斑白。</a:t>
            </a:r>
          </a:p>
          <a:p>
            <a:r>
              <a:rPr lang="zh-CN" altLang="en-US" sz="20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en-US" sz="20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安史之乱后，他感愤时艰，参加了永王李璘的幕府。不幸，永王与唐肃宗发生了争夺帝位的斗争，失败之后，李白受牵累，流放夜郎，途中遇赦。晚年漂泊东南一带，不久即病卒。也有文献称其为</a:t>
            </a:r>
            <a:r>
              <a:rPr lang="zh-CN" altLang="en-US" sz="20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  <a:sym typeface="Arial" pitchFamily="34" charset="0"/>
                <a:hlinkClick r:id="rId4" action="ppaction://hlinksldjump"/>
              </a:rPr>
              <a:t>捉月</a:t>
            </a:r>
            <a:r>
              <a:rPr lang="zh-CN" altLang="en-US" sz="20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而亡。</a:t>
            </a:r>
          </a:p>
          <a:p>
            <a:r>
              <a:rPr lang="zh-CN" altLang="en-US" sz="2000" b="1">
                <a:solidFill>
                  <a:srgbClr val="0000FF"/>
                </a:solidFill>
                <a:latin typeface="宋体" pitchFamily="2" charset="-122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549275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CN" smtClean="0"/>
          </a:p>
          <a:p>
            <a:pPr eaLnBrk="1" hangingPunct="1">
              <a:buFont typeface="Wingdings" pitchFamily="2" charset="2"/>
              <a:buNone/>
            </a:pPr>
            <a:endParaRPr lang="en-US" altLang="zh-CN" smtClean="0"/>
          </a:p>
          <a:p>
            <a:pPr eaLnBrk="1" hangingPunct="1">
              <a:buFont typeface="Wingdings" pitchFamily="2" charset="2"/>
              <a:buNone/>
            </a:pPr>
            <a:endParaRPr lang="en-US" altLang="zh-CN" smtClean="0"/>
          </a:p>
          <a:p>
            <a:pPr eaLnBrk="1" hangingPunct="1">
              <a:buFont typeface="Wingdings" pitchFamily="2" charset="2"/>
              <a:buNone/>
            </a:pPr>
            <a:endParaRPr lang="en-US" altLang="zh-CN" smtClean="0"/>
          </a:p>
          <a:p>
            <a:pPr eaLnBrk="1" hangingPunct="1">
              <a:buFont typeface="Wingdings" pitchFamily="2" charset="2"/>
              <a:buNone/>
            </a:pPr>
            <a:endParaRPr lang="en-US" altLang="zh-CN" smtClean="0"/>
          </a:p>
          <a:p>
            <a:pPr eaLnBrk="1" hangingPunct="1">
              <a:buFont typeface="Wingdings" pitchFamily="2" charset="2"/>
              <a:buNone/>
            </a:pPr>
            <a:endParaRPr lang="en-US" altLang="zh-CN" smtClean="0"/>
          </a:p>
          <a:p>
            <a:pPr eaLnBrk="1" hangingPunct="1">
              <a:buFont typeface="Wingdings" pitchFamily="2" charset="2"/>
              <a:buNone/>
            </a:pPr>
            <a:endParaRPr lang="en-US" altLang="zh-CN" smtClean="0"/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07950" y="5084763"/>
            <a:ext cx="1944688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仗剑去国</a:t>
            </a:r>
          </a:p>
          <a:p>
            <a:pPr algn="ctr">
              <a:defRPr/>
            </a:pPr>
            <a:r>
              <a:rPr lang="zh-CN" altLang="en-US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辞亲远游</a:t>
            </a:r>
            <a:r>
              <a:rPr lang="zh-CN" altLang="en-US"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（725）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140200" y="549275"/>
            <a:ext cx="1657350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奉诏入京</a:t>
            </a:r>
          </a:p>
          <a:p>
            <a:pPr algn="ctr">
              <a:defRPr/>
            </a:pPr>
            <a:r>
              <a:rPr lang="zh-CN" altLang="en-US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供奉翰林</a:t>
            </a:r>
          </a:p>
          <a:p>
            <a:pPr algn="ctr">
              <a:defRPr/>
            </a:pPr>
            <a:r>
              <a:rPr lang="zh-CN" altLang="en-US"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（742</a:t>
            </a:r>
            <a:r>
              <a:rPr lang="zh-CN" altLang="en-US" sz="2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隶书" panose="02010509060101010101" pitchFamily="1" charset="-122"/>
              </a:rPr>
              <a:t>）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435600" y="4868863"/>
            <a:ext cx="1800225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奸臣当道</a:t>
            </a:r>
          </a:p>
          <a:p>
            <a:pPr algn="ctr">
              <a:defRPr/>
            </a:pPr>
            <a:r>
              <a:rPr lang="zh-CN" altLang="en-US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赐金返还</a:t>
            </a:r>
          </a:p>
          <a:p>
            <a:pPr algn="ctr">
              <a:defRPr/>
            </a:pPr>
            <a:r>
              <a:rPr lang="zh-CN" altLang="en-US"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（744）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795963" y="3068638"/>
            <a:ext cx="4895850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与友畅饮</a:t>
            </a:r>
          </a:p>
          <a:p>
            <a:pPr algn="ctr">
              <a:defRPr/>
            </a:pPr>
            <a:r>
              <a:rPr lang="zh-CN" altLang="en-US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做</a:t>
            </a:r>
            <a:r>
              <a:rPr lang="en-US" altLang="zh-CN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《</a:t>
            </a:r>
            <a:r>
              <a:rPr lang="zh-CN" altLang="en-US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将进酒</a:t>
            </a:r>
            <a:r>
              <a:rPr lang="en-US" altLang="zh-CN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》</a:t>
            </a:r>
          </a:p>
          <a:p>
            <a:pPr algn="ctr">
              <a:defRPr/>
            </a:pPr>
            <a:r>
              <a:rPr lang="zh-CN" altLang="en-US"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（752）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323850" y="260350"/>
            <a:ext cx="7272338" cy="308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en-US" sz="2800">
              <a:latin typeface="Times New Roman" pitchFamily="18" charset="0"/>
              <a:ea typeface="隶书" pitchFamily="49" charset="-122"/>
            </a:endParaRPr>
          </a:p>
          <a:p>
            <a:pPr algn="ctr">
              <a:spcBef>
                <a:spcPct val="50000"/>
              </a:spcBef>
              <a:defRPr/>
            </a:pPr>
            <a:endParaRPr lang="zh-CN" altLang="en-US" sz="2800">
              <a:latin typeface="Times New Roman" pitchFamily="18" charset="0"/>
              <a:ea typeface="隶书" pitchFamily="49" charset="-122"/>
            </a:endParaRPr>
          </a:p>
          <a:p>
            <a:pPr algn="ctr">
              <a:spcBef>
                <a:spcPct val="50000"/>
              </a:spcBef>
              <a:defRPr/>
            </a:pPr>
            <a:endParaRPr lang="zh-CN" altLang="en-US" sz="2800">
              <a:latin typeface="Times New Roman" pitchFamily="18" charset="0"/>
              <a:ea typeface="隶书" pitchFamily="49" charset="-122"/>
            </a:endParaRPr>
          </a:p>
          <a:p>
            <a:pPr algn="ctr">
              <a:spcBef>
                <a:spcPct val="50000"/>
              </a:spcBef>
              <a:defRPr/>
            </a:pPr>
            <a:endParaRPr lang="zh-CN" altLang="en-US" sz="2800">
              <a:latin typeface="Times New Roman" pitchFamily="18" charset="0"/>
              <a:ea typeface="隶书" pitchFamily="49" charset="-122"/>
            </a:endParaRPr>
          </a:p>
          <a:p>
            <a:pPr algn="ctr">
              <a:spcBef>
                <a:spcPct val="50000"/>
              </a:spcBef>
              <a:defRPr/>
            </a:pPr>
            <a:endParaRPr lang="zh-CN" altLang="en-US" sz="2800"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auto">
          <a:xfrm>
            <a:off x="3635375" y="692150"/>
            <a:ext cx="3384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en-US" sz="2800"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auto">
          <a:xfrm>
            <a:off x="790575" y="692150"/>
            <a:ext cx="81026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9999FF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en-US" sz="2400">
              <a:latin typeface="Times New Roman" pitchFamily="18" charset="0"/>
              <a:ea typeface="隶书" pitchFamily="49" charset="-122"/>
            </a:endParaRPr>
          </a:p>
          <a:p>
            <a:pPr algn="ctr">
              <a:spcBef>
                <a:spcPct val="50000"/>
              </a:spcBef>
              <a:defRPr/>
            </a:pPr>
            <a:endParaRPr lang="zh-CN" altLang="en-US" sz="2400">
              <a:latin typeface="Times New Roman" pitchFamily="18" charset="0"/>
              <a:ea typeface="隶书" pitchFamily="49" charset="-122"/>
            </a:endParaRPr>
          </a:p>
          <a:p>
            <a:pPr algn="ctr">
              <a:spcBef>
                <a:spcPct val="50000"/>
              </a:spcBef>
              <a:defRPr/>
            </a:pPr>
            <a:endParaRPr lang="zh-CN" altLang="en-US" sz="2400">
              <a:latin typeface="Times New Roman" pitchFamily="18" charset="0"/>
              <a:ea typeface="隶书" pitchFamily="49" charset="-122"/>
            </a:endParaRPr>
          </a:p>
          <a:p>
            <a:pPr algn="ctr">
              <a:spcBef>
                <a:spcPct val="50000"/>
              </a:spcBef>
              <a:defRPr/>
            </a:pPr>
            <a:endParaRPr lang="zh-CN" altLang="en-US" sz="2400">
              <a:latin typeface="Times New Roman" pitchFamily="18" charset="0"/>
              <a:ea typeface="隶书" pitchFamily="49" charset="-122"/>
            </a:endParaRPr>
          </a:p>
          <a:p>
            <a:pPr algn="ctr">
              <a:spcBef>
                <a:spcPct val="50000"/>
              </a:spcBef>
              <a:defRPr/>
            </a:pPr>
            <a:endParaRPr lang="zh-CN" altLang="en-US" sz="2400">
              <a:latin typeface="Times New Roman" pitchFamily="18" charset="0"/>
              <a:ea typeface="隶书" pitchFamily="49" charset="-122"/>
            </a:endParaRPr>
          </a:p>
          <a:p>
            <a:pPr algn="ctr">
              <a:spcBef>
                <a:spcPct val="50000"/>
              </a:spcBef>
              <a:defRPr/>
            </a:pPr>
            <a:endParaRPr lang="zh-CN" altLang="en-US" sz="2400">
              <a:latin typeface="Times New Roman" pitchFamily="18" charset="0"/>
              <a:ea typeface="隶书" pitchFamily="49" charset="-122"/>
            </a:endParaRPr>
          </a:p>
          <a:p>
            <a:pPr algn="ctr">
              <a:spcBef>
                <a:spcPct val="50000"/>
              </a:spcBef>
              <a:defRPr/>
            </a:pPr>
            <a:endParaRPr lang="zh-CN" altLang="en-US" sz="2400">
              <a:latin typeface="Times New Roman" pitchFamily="18" charset="0"/>
              <a:ea typeface="隶书" pitchFamily="49" charset="-122"/>
            </a:endParaRPr>
          </a:p>
          <a:p>
            <a:pPr algn="ctr">
              <a:spcBef>
                <a:spcPct val="50000"/>
              </a:spcBef>
              <a:defRPr/>
            </a:pPr>
            <a:endParaRPr lang="zh-CN" altLang="en-US" sz="2400">
              <a:latin typeface="Times New Roman" pitchFamily="18" charset="0"/>
              <a:ea typeface="隶书" pitchFamily="49" charset="-122"/>
            </a:endParaRPr>
          </a:p>
          <a:p>
            <a:pPr algn="ctr">
              <a:spcBef>
                <a:spcPct val="50000"/>
              </a:spcBef>
              <a:defRPr/>
            </a:pPr>
            <a:endParaRPr lang="zh-CN" altLang="en-US" sz="2400">
              <a:latin typeface="Times New Roman" pitchFamily="18" charset="0"/>
              <a:ea typeface="隶书" pitchFamily="49" charset="-122"/>
            </a:endParaRPr>
          </a:p>
          <a:p>
            <a:pPr algn="ctr">
              <a:spcBef>
                <a:spcPct val="50000"/>
              </a:spcBef>
              <a:defRPr/>
            </a:pPr>
            <a:endParaRPr lang="zh-CN" altLang="en-US" sz="2400">
              <a:latin typeface="Times New Roman" pitchFamily="18" charset="0"/>
              <a:ea typeface="隶书" pitchFamily="49" charset="-122"/>
            </a:endParaRPr>
          </a:p>
          <a:p>
            <a:pPr algn="ctr">
              <a:spcBef>
                <a:spcPct val="50000"/>
              </a:spcBef>
              <a:defRPr/>
            </a:pPr>
            <a:endParaRPr lang="zh-CN" altLang="en-US" sz="2400">
              <a:latin typeface="Times New Roman" pitchFamily="18" charset="0"/>
              <a:ea typeface="隶书" pitchFamily="49" charset="-122"/>
            </a:endParaRP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979613" y="3141663"/>
            <a:ext cx="1655762" cy="1311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初入长安</a:t>
            </a:r>
          </a:p>
          <a:p>
            <a:pPr algn="ctr">
              <a:defRPr/>
            </a:pPr>
            <a:r>
              <a:rPr lang="zh-CN" altLang="en-US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无功而返</a:t>
            </a:r>
          </a:p>
          <a:p>
            <a:pPr algn="ctr">
              <a:defRPr/>
            </a:pPr>
            <a:r>
              <a:rPr lang="zh-CN" altLang="en-US" sz="24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（730）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39750" y="404813"/>
            <a:ext cx="3168650" cy="519112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楷体_GB2312" pitchFamily="49" charset="-122"/>
              </a:rPr>
              <a:t>李白的人生经历</a:t>
            </a:r>
          </a:p>
        </p:txBody>
      </p:sp>
      <p:sp>
        <p:nvSpPr>
          <p:cNvPr id="13324" name="Freeform 1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971550" y="1412875"/>
            <a:ext cx="7488238" cy="4826000"/>
          </a:xfrm>
          <a:custGeom>
            <a:avLst/>
            <a:gdLst>
              <a:gd name="T0" fmla="*/ 0 w 4717"/>
              <a:gd name="T1" fmla="*/ 2147483647 h 3040"/>
              <a:gd name="T2" fmla="*/ 2147483647 w 4717"/>
              <a:gd name="T3" fmla="*/ 2147483647 h 3040"/>
              <a:gd name="T4" fmla="*/ 2147483647 w 4717"/>
              <a:gd name="T5" fmla="*/ 2147483647 h 3040"/>
              <a:gd name="T6" fmla="*/ 2147483647 w 4717"/>
              <a:gd name="T7" fmla="*/ 2147483647 h 3040"/>
              <a:gd name="T8" fmla="*/ 0 60000 65536"/>
              <a:gd name="T9" fmla="*/ 0 60000 65536"/>
              <a:gd name="T10" fmla="*/ 0 60000 65536"/>
              <a:gd name="T11" fmla="*/ 0 60000 65536"/>
              <a:gd name="T12" fmla="*/ 0 w 4717"/>
              <a:gd name="T13" fmla="*/ 0 h 3040"/>
              <a:gd name="T14" fmla="*/ 4717 w 4717"/>
              <a:gd name="T15" fmla="*/ 3040 h 30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17" h="3040">
                <a:moveTo>
                  <a:pt x="0" y="2926"/>
                </a:moveTo>
                <a:cubicBezTo>
                  <a:pt x="1013" y="1486"/>
                  <a:pt x="2026" y="46"/>
                  <a:pt x="2586" y="23"/>
                </a:cubicBezTo>
                <a:cubicBezTo>
                  <a:pt x="3146" y="0"/>
                  <a:pt x="3002" y="2540"/>
                  <a:pt x="3357" y="2790"/>
                </a:cubicBezTo>
                <a:cubicBezTo>
                  <a:pt x="3712" y="3040"/>
                  <a:pt x="4214" y="2280"/>
                  <a:pt x="4717" y="1520"/>
                </a:cubicBezTo>
              </a:path>
            </a:pathLst>
          </a:custGeom>
          <a:noFill/>
          <a:ln w="34925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13322" grpId="0"/>
      <p:bldP spid="13323" grpId="0"/>
      <p:bldP spid="133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539750" y="3789363"/>
            <a:ext cx="8329613" cy="26638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zh-CN" altLang="en-US" sz="2800" b="1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    这首诗大约创作于天宝十一年（公元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752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年）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  <a:sym typeface="Arial" pitchFamily="34" charset="0"/>
              </a:rPr>
              <a:t>,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距诗人被唐玄宗“赐金放还”已达八年之久。他当时与友人</a:t>
            </a:r>
            <a:r>
              <a:rPr lang="zh-CN" altLang="en-US" sz="2800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岑勋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到</a:t>
            </a:r>
            <a:r>
              <a:rPr lang="zh-CN" altLang="en-US" sz="2800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元丹丘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家里做客，三人登高饮宴。因感叹时光流逝，自己功业无成，悲愤填膺，在酒酣之时，借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将进酒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，吟出此千古绝唱 。</a:t>
            </a:r>
          </a:p>
          <a:p>
            <a:pPr marL="0" indent="0" algn="ctr">
              <a:buFont typeface="Wingdings" pitchFamily="2" charset="2"/>
              <a:buNone/>
            </a:pPr>
            <a:endParaRPr lang="en-US" altLang="zh-CN" sz="3600" b="1" smtClean="0"/>
          </a:p>
        </p:txBody>
      </p:sp>
      <p:pic>
        <p:nvPicPr>
          <p:cNvPr id="20483" name="Picture 3" descr="200509211239514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7488237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标题 1"/>
          <p:cNvSpPr>
            <a:spLocks noChangeArrowheads="1"/>
          </p:cNvSpPr>
          <p:nvPr/>
        </p:nvSpPr>
        <p:spPr bwMode="auto">
          <a:xfrm>
            <a:off x="468313" y="2708275"/>
            <a:ext cx="3598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4400" b="1">
                <a:solidFill>
                  <a:schemeClr val="tx2"/>
                </a:solidFill>
                <a:latin typeface="华文行楷" pitchFamily="2" charset="-122"/>
                <a:ea typeface="华文行楷" pitchFamily="2" charset="-122"/>
              </a:rPr>
              <a:t>本诗背景</a:t>
            </a:r>
            <a:r>
              <a:rPr lang="zh-CN" altLang="en-US" sz="4400">
                <a:solidFill>
                  <a:schemeClr val="tx2"/>
                </a:solidFill>
                <a:latin typeface="华文行楷" pitchFamily="2" charset="-122"/>
                <a:ea typeface="华文行楷" pitchFamily="2" charset="-122"/>
              </a:rPr>
              <a:t>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84213" y="549275"/>
            <a:ext cx="7920037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君不见黄河之水天上来，奔流到海不复回。</a:t>
            </a:r>
          </a:p>
          <a:p>
            <a:pPr>
              <a:spcBef>
                <a:spcPct val="20000"/>
              </a:spcBef>
            </a:pP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君不见高堂明镜悲白发，朝如青丝暮成雪。</a:t>
            </a:r>
          </a:p>
          <a:p>
            <a:pPr>
              <a:spcBef>
                <a:spcPct val="20000"/>
              </a:spcBef>
            </a:pP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人生得意须尽欢，莫使金樽</a:t>
            </a:r>
            <a:r>
              <a:rPr lang="en-US" altLang="zh-CN" sz="2400">
                <a:solidFill>
                  <a:srgbClr val="FF3300"/>
                </a:solidFill>
                <a:latin typeface="Times New Roman" pitchFamily="18" charset="0"/>
              </a:rPr>
              <a:t>(zūn)</a:t>
            </a: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空对月。</a:t>
            </a:r>
          </a:p>
          <a:p>
            <a:pPr>
              <a:spcBef>
                <a:spcPct val="20000"/>
              </a:spcBef>
            </a:pP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天生我材必有用，千金散尽还复来。</a:t>
            </a:r>
          </a:p>
          <a:p>
            <a:pPr>
              <a:spcBef>
                <a:spcPct val="20000"/>
              </a:spcBef>
            </a:pP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烹</a:t>
            </a:r>
            <a:r>
              <a:rPr lang="en-US" altLang="zh-CN" sz="2400">
                <a:solidFill>
                  <a:srgbClr val="FF3300"/>
                </a:solidFill>
                <a:latin typeface="Times New Roman" pitchFamily="18" charset="0"/>
              </a:rPr>
              <a:t>(pēng)</a:t>
            </a: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羊宰牛且为乐，会须一饮三百杯。</a:t>
            </a:r>
            <a:endParaRPr lang="zh-CN" altLang="en-US" sz="240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 岑夫子，丹丘生，将</a:t>
            </a:r>
            <a:r>
              <a:rPr lang="zh-CN" altLang="en-US" sz="2400">
                <a:solidFill>
                  <a:srgbClr val="FF3300"/>
                </a:solidFill>
                <a:latin typeface="Times New Roman" pitchFamily="18" charset="0"/>
              </a:rPr>
              <a:t>（</a:t>
            </a:r>
            <a:r>
              <a:rPr lang="en-US" altLang="zh-CN" sz="2400">
                <a:solidFill>
                  <a:srgbClr val="FF3300"/>
                </a:solidFill>
                <a:latin typeface="Times New Roman" pitchFamily="18" charset="0"/>
              </a:rPr>
              <a:t>qiāng</a:t>
            </a:r>
            <a:r>
              <a:rPr lang="zh-CN" altLang="en-US" sz="2400">
                <a:solidFill>
                  <a:srgbClr val="FF3300"/>
                </a:solidFill>
                <a:latin typeface="Times New Roman" pitchFamily="18" charset="0"/>
              </a:rPr>
              <a:t>）</a:t>
            </a: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进酒，杯莫停。</a:t>
            </a:r>
          </a:p>
          <a:p>
            <a:pPr>
              <a:spcBef>
                <a:spcPct val="20000"/>
              </a:spcBef>
            </a:pP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与君歌一曲，请君为我倾</a:t>
            </a:r>
            <a:r>
              <a:rPr lang="en-US" altLang="zh-CN" sz="2400">
                <a:latin typeface="Times New Roman" pitchFamily="18" charset="0"/>
                <a:ea typeface="隶书" pitchFamily="49" charset="-122"/>
              </a:rPr>
              <a:t>(</a:t>
            </a: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侧</a:t>
            </a:r>
            <a:r>
              <a:rPr lang="en-US" altLang="zh-CN" sz="2400">
                <a:latin typeface="Times New Roman" pitchFamily="18" charset="0"/>
                <a:ea typeface="隶书" pitchFamily="49" charset="-122"/>
              </a:rPr>
              <a:t>)</a:t>
            </a: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耳听：</a:t>
            </a:r>
          </a:p>
          <a:p>
            <a:pPr>
              <a:spcBef>
                <a:spcPct val="20000"/>
              </a:spcBef>
            </a:pP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钟鼓馔</a:t>
            </a:r>
            <a:r>
              <a:rPr lang="en-US" altLang="zh-CN" sz="2400">
                <a:solidFill>
                  <a:srgbClr val="FF3300"/>
                </a:solidFill>
                <a:latin typeface="Times New Roman" pitchFamily="18" charset="0"/>
              </a:rPr>
              <a:t>(zhuàn)</a:t>
            </a: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玉不足贵，但愿长醉不复醒。</a:t>
            </a:r>
          </a:p>
          <a:p>
            <a:pPr>
              <a:spcBef>
                <a:spcPct val="20000"/>
              </a:spcBef>
            </a:pP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古来圣贤皆寂寞，惟有饮者留其名。</a:t>
            </a:r>
          </a:p>
          <a:p>
            <a:pPr>
              <a:spcBef>
                <a:spcPct val="20000"/>
              </a:spcBef>
            </a:pP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陈王昔时宴平乐</a:t>
            </a:r>
            <a:r>
              <a:rPr lang="en-US" altLang="zh-CN" sz="2400">
                <a:solidFill>
                  <a:srgbClr val="FF3300"/>
                </a:solidFill>
                <a:latin typeface="Times New Roman" pitchFamily="18" charset="0"/>
                <a:ea typeface="隶书" pitchFamily="49" charset="-122"/>
              </a:rPr>
              <a:t>(lè)</a:t>
            </a: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，斗酒十千恣</a:t>
            </a:r>
            <a:r>
              <a:rPr lang="en-US" altLang="zh-CN" sz="2400">
                <a:solidFill>
                  <a:srgbClr val="FF3300"/>
                </a:solidFill>
                <a:latin typeface="Times New Roman" pitchFamily="18" charset="0"/>
              </a:rPr>
              <a:t>(zì)</a:t>
            </a: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欢谑</a:t>
            </a:r>
            <a:r>
              <a:rPr lang="en-US" altLang="zh-CN" sz="2400">
                <a:solidFill>
                  <a:srgbClr val="FF3300"/>
                </a:solidFill>
                <a:latin typeface="Times New Roman" pitchFamily="18" charset="0"/>
                <a:ea typeface="隶书" pitchFamily="49" charset="-122"/>
              </a:rPr>
              <a:t>(xuè)</a:t>
            </a: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。</a:t>
            </a:r>
          </a:p>
          <a:p>
            <a:pPr>
              <a:spcBef>
                <a:spcPct val="20000"/>
              </a:spcBef>
            </a:pP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主人何为言少钱，径须沽</a:t>
            </a:r>
            <a:r>
              <a:rPr lang="en-US" altLang="zh-CN" sz="2400">
                <a:solidFill>
                  <a:srgbClr val="FF3300"/>
                </a:solidFill>
                <a:latin typeface="Times New Roman" pitchFamily="18" charset="0"/>
                <a:ea typeface="隶书" pitchFamily="49" charset="-122"/>
              </a:rPr>
              <a:t>(gū)</a:t>
            </a: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取对君酌。</a:t>
            </a:r>
          </a:p>
          <a:p>
            <a:pPr>
              <a:spcBef>
                <a:spcPct val="20000"/>
              </a:spcBef>
            </a:pP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五花马，千金裘，呼儿将</a:t>
            </a:r>
            <a:r>
              <a:rPr lang="en-US" altLang="zh-CN" sz="2400">
                <a:solidFill>
                  <a:srgbClr val="FF3300"/>
                </a:solidFill>
                <a:latin typeface="Times New Roman" pitchFamily="18" charset="0"/>
              </a:rPr>
              <a:t>(jiāng)</a:t>
            </a: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出换美酒，</a:t>
            </a:r>
          </a:p>
          <a:p>
            <a:pPr>
              <a:spcBef>
                <a:spcPct val="20000"/>
              </a:spcBef>
            </a:pPr>
            <a:r>
              <a:rPr lang="zh-CN" altLang="en-US" sz="2400">
                <a:latin typeface="Times New Roman" pitchFamily="18" charset="0"/>
                <a:ea typeface="隶书" pitchFamily="49" charset="-122"/>
              </a:rPr>
              <a:t>与尔同销万古愁。</a:t>
            </a:r>
            <a:endParaRPr lang="zh-CN" altLang="en-US" sz="240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zh-CN" altLang="en-US" sz="2800" b="1">
              <a:latin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288338" y="1554163"/>
            <a:ext cx="7334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en-US" sz="36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15364" name="朗诵濮存昕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5500688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4712" fill="hold"/>
                                        <p:tgtEl>
                                          <p:spTgt spid="15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4"/>
                </p:tgtEl>
              </p:cMediaNode>
            </p:audio>
          </p:childTnLst>
        </p:cTn>
      </p:par>
    </p:tnLst>
    <p:bldLst>
      <p:bldP spid="153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4213" y="692150"/>
            <a:ext cx="2735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chemeClr val="accent2"/>
                </a:solidFill>
                <a:latin typeface="华文行楷" pitchFamily="2" charset="-122"/>
                <a:ea typeface="华文行楷" pitchFamily="2" charset="-122"/>
              </a:rPr>
              <a:t>翻译字词</a:t>
            </a:r>
            <a:r>
              <a:rPr lang="en-US" altLang="zh-CN" sz="4000" b="1">
                <a:solidFill>
                  <a:schemeClr val="accent2"/>
                </a:solidFill>
                <a:latin typeface="华文行楷" pitchFamily="2" charset="-122"/>
                <a:ea typeface="华文行楷" pitchFamily="2" charset="-122"/>
              </a:rPr>
              <a:t>:</a:t>
            </a:r>
            <a:endParaRPr lang="zh-CN" altLang="en-US" sz="4000" b="1">
              <a:solidFill>
                <a:schemeClr val="accent2"/>
              </a:solidFill>
              <a:latin typeface="华文行楷" pitchFamily="2" charset="-122"/>
              <a:ea typeface="华文行楷" pitchFamily="2" charset="-122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11188" y="1412875"/>
            <a:ext cx="7561262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</a:rPr>
              <a:t>青丝</a:t>
            </a:r>
            <a:r>
              <a:rPr lang="en-US" altLang="zh-CN" sz="2800" b="1">
                <a:solidFill>
                  <a:srgbClr val="0000FF"/>
                </a:solidFill>
              </a:rPr>
              <a:t>:   </a:t>
            </a:r>
            <a:r>
              <a:rPr lang="zh-CN" altLang="en-US" sz="2400" b="1">
                <a:solidFill>
                  <a:schemeClr val="tx2"/>
                </a:solidFill>
              </a:rPr>
              <a:t>黑色的头发</a:t>
            </a:r>
            <a:r>
              <a:rPr lang="zh-CN" altLang="en-US" sz="2800" b="1">
                <a:solidFill>
                  <a:srgbClr val="0000FF"/>
                </a:solidFill>
              </a:rPr>
              <a:t>      金樽：</a:t>
            </a:r>
            <a:r>
              <a:rPr lang="zh-CN" altLang="en-US" sz="2400" b="1">
                <a:solidFill>
                  <a:srgbClr val="008000"/>
                </a:solidFill>
              </a:rPr>
              <a:t>金色的酒杯</a:t>
            </a:r>
            <a:r>
              <a:rPr lang="zh-CN" altLang="en-US" sz="2800" b="1">
                <a:solidFill>
                  <a:srgbClr val="0000FF"/>
                </a:solidFill>
              </a:rPr>
              <a:t>        </a:t>
            </a:r>
            <a:endParaRPr lang="en-US" altLang="zh-CN" sz="2800" b="1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 u="sng">
                <a:solidFill>
                  <a:srgbClr val="0000FF"/>
                </a:solidFill>
              </a:rPr>
              <a:t>且</a:t>
            </a:r>
            <a:r>
              <a:rPr lang="zh-CN" altLang="en-US" sz="2800" b="1">
                <a:solidFill>
                  <a:srgbClr val="003300"/>
                </a:solidFill>
              </a:rPr>
              <a:t>为乐</a:t>
            </a:r>
            <a:r>
              <a:rPr lang="zh-CN" altLang="en-US" sz="2800" b="1">
                <a:solidFill>
                  <a:srgbClr val="0000FF"/>
                </a:solidFill>
              </a:rPr>
              <a:t>：</a:t>
            </a:r>
            <a:r>
              <a:rPr lang="zh-CN" altLang="en-US" sz="2400" b="1">
                <a:solidFill>
                  <a:srgbClr val="008000"/>
                </a:solidFill>
              </a:rPr>
              <a:t>暂且</a:t>
            </a:r>
            <a:endParaRPr lang="zh-CN" altLang="en-US" sz="2400" b="1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</a:rPr>
              <a:t>馔玉：</a:t>
            </a:r>
            <a:r>
              <a:rPr lang="zh-CN" altLang="en-US" sz="2400" b="1">
                <a:solidFill>
                  <a:srgbClr val="008000"/>
                </a:solidFill>
              </a:rPr>
              <a:t>美好饮食</a:t>
            </a:r>
            <a:r>
              <a:rPr lang="zh-CN" altLang="en-US" sz="2800" b="1">
                <a:solidFill>
                  <a:srgbClr val="0000FF"/>
                </a:solidFill>
              </a:rPr>
              <a:t>          会须：</a:t>
            </a:r>
            <a:r>
              <a:rPr lang="zh-CN" altLang="en-US" sz="2400" b="1">
                <a:solidFill>
                  <a:srgbClr val="008000"/>
                </a:solidFill>
              </a:rPr>
              <a:t>应当</a:t>
            </a:r>
            <a:endParaRPr lang="zh-CN" altLang="en-US" sz="2800" b="1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</a:rPr>
              <a:t>恣：</a:t>
            </a:r>
            <a:r>
              <a:rPr lang="zh-CN" altLang="en-US" sz="2400" b="1">
                <a:solidFill>
                  <a:srgbClr val="008000"/>
                </a:solidFill>
              </a:rPr>
              <a:t>放纵、尽情</a:t>
            </a:r>
            <a:r>
              <a:rPr lang="zh-CN" altLang="en-US" b="1">
                <a:solidFill>
                  <a:srgbClr val="008000"/>
                </a:solidFill>
              </a:rPr>
              <a:t>                    </a:t>
            </a:r>
            <a:r>
              <a:rPr lang="zh-CN" altLang="en-US" sz="2800" b="1">
                <a:solidFill>
                  <a:srgbClr val="0000FF"/>
                </a:solidFill>
              </a:rPr>
              <a:t>谑：</a:t>
            </a:r>
            <a:r>
              <a:rPr lang="zh-CN" altLang="en-US" sz="2400" b="1">
                <a:solidFill>
                  <a:srgbClr val="008000"/>
                </a:solidFill>
              </a:rPr>
              <a:t>玩笑</a:t>
            </a:r>
            <a:endParaRPr lang="zh-CN" altLang="en-US" sz="2800" b="1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</a:rPr>
              <a:t>径：</a:t>
            </a:r>
            <a:r>
              <a:rPr lang="zh-CN" altLang="en-US" sz="2400" b="1">
                <a:solidFill>
                  <a:srgbClr val="008000"/>
                </a:solidFill>
              </a:rPr>
              <a:t>就 </a:t>
            </a:r>
            <a:r>
              <a:rPr lang="zh-CN" altLang="en-US" b="1">
                <a:solidFill>
                  <a:srgbClr val="008000"/>
                </a:solidFill>
              </a:rPr>
              <a:t>                                  </a:t>
            </a:r>
            <a:r>
              <a:rPr lang="zh-CN" altLang="en-US" sz="2800" b="1">
                <a:solidFill>
                  <a:srgbClr val="0000FF"/>
                </a:solidFill>
              </a:rPr>
              <a:t>沽取：</a:t>
            </a:r>
            <a:r>
              <a:rPr lang="zh-CN" altLang="en-US" sz="2400" b="1">
                <a:solidFill>
                  <a:srgbClr val="008000"/>
                </a:solidFill>
              </a:rPr>
              <a:t>买回</a:t>
            </a:r>
            <a:endParaRPr lang="zh-CN" altLang="en-US" sz="2800" b="1">
              <a:solidFill>
                <a:srgbClr val="0000FF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00FF"/>
                </a:solidFill>
              </a:rPr>
              <a:t>将出：</a:t>
            </a:r>
            <a:r>
              <a:rPr lang="zh-CN" altLang="en-US" sz="2400" b="1">
                <a:solidFill>
                  <a:srgbClr val="008000"/>
                </a:solidFill>
              </a:rPr>
              <a:t>拿出</a:t>
            </a:r>
            <a:r>
              <a:rPr lang="zh-CN" altLang="en-US" b="1">
                <a:solidFill>
                  <a:srgbClr val="008000"/>
                </a:solidFill>
              </a:rPr>
              <a:t>                        </a:t>
            </a:r>
            <a:r>
              <a:rPr lang="zh-CN" altLang="en-US" sz="2800" b="1">
                <a:solidFill>
                  <a:srgbClr val="0000FF"/>
                </a:solidFill>
              </a:rPr>
              <a:t>尔：</a:t>
            </a:r>
            <a:r>
              <a:rPr lang="zh-CN" altLang="en-US" sz="2400" b="1">
                <a:solidFill>
                  <a:srgbClr val="008000"/>
                </a:solidFill>
              </a:rPr>
              <a:t>你，你们（大家）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李白醉卧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228600" y="1524000"/>
            <a:ext cx="8763000" cy="3416300"/>
          </a:xfrm>
          <a:prstGeom prst="rect">
            <a:avLst/>
          </a:prstGeom>
          <a:solidFill>
            <a:schemeClr val="bg1">
              <a:alpha val="78038"/>
            </a:schemeClr>
          </a:solidFill>
          <a:ln w="349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CN">
                <a:ea typeface="华文隶书" pitchFamily="2" charset="-122"/>
              </a:rPr>
              <a:t>      </a:t>
            </a:r>
            <a:r>
              <a:rPr lang="zh-CN" altLang="en-US" sz="5400" b="1">
                <a:solidFill>
                  <a:srgbClr val="0000CC"/>
                </a:solidFill>
                <a:ea typeface="华文隶书" pitchFamily="2" charset="-122"/>
              </a:rPr>
              <a:t>酒入豪肠，七分酿成了月光，余下的三分啸成剑气，绣口一吐就半个盛唐。</a:t>
            </a:r>
            <a:endParaRPr lang="zh-CN" altLang="en-US" sz="5400" b="1">
              <a:solidFill>
                <a:srgbClr val="0000CC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zh-CN" altLang="en-US" sz="5400" b="1">
                <a:solidFill>
                  <a:srgbClr val="0000CC"/>
                </a:solidFill>
              </a:rPr>
              <a:t>          </a:t>
            </a:r>
            <a:r>
              <a:rPr lang="en-US" altLang="zh-CN" sz="5400" b="1">
                <a:solidFill>
                  <a:srgbClr val="0000CC"/>
                </a:solidFill>
                <a:ea typeface="华文隶书" pitchFamily="2" charset="-122"/>
              </a:rPr>
              <a:t>——</a:t>
            </a:r>
            <a:r>
              <a:rPr lang="zh-CN" altLang="en-US" sz="5400" b="1">
                <a:solidFill>
                  <a:srgbClr val="0000CC"/>
                </a:solidFill>
                <a:latin typeface="华文隶书" pitchFamily="2" charset="-122"/>
                <a:ea typeface="华文隶书" pitchFamily="2" charset="-122"/>
              </a:rPr>
              <a:t>余光中</a:t>
            </a:r>
            <a:r>
              <a:rPr lang="zh-CN" altLang="en-US" sz="5400" b="1">
                <a:latin typeface="华文隶书" pitchFamily="2" charset="-122"/>
                <a:ea typeface="华文隶书" pitchFamily="2" charset="-122"/>
              </a:rPr>
              <a:t> </a:t>
            </a:r>
            <a:r>
              <a:rPr lang="en-US" altLang="zh-CN" sz="5400" b="1">
                <a:solidFill>
                  <a:srgbClr val="0000CC"/>
                </a:solidFill>
                <a:latin typeface="华文隶书" pitchFamily="2" charset="-122"/>
                <a:ea typeface="华文隶书" pitchFamily="2" charset="-122"/>
              </a:rPr>
              <a:t>《</a:t>
            </a:r>
            <a:r>
              <a:rPr lang="zh-CN" altLang="en-US" sz="5400" b="1">
                <a:solidFill>
                  <a:srgbClr val="0000CC"/>
                </a:solidFill>
                <a:latin typeface="华文隶书" pitchFamily="2" charset="-122"/>
                <a:ea typeface="华文隶书" pitchFamily="2" charset="-122"/>
              </a:rPr>
              <a:t>寻李白</a:t>
            </a:r>
            <a:r>
              <a:rPr lang="en-US" altLang="zh-CN" sz="5400" b="1">
                <a:solidFill>
                  <a:srgbClr val="0000CC"/>
                </a:solidFill>
                <a:latin typeface="华文隶书" pitchFamily="2" charset="-122"/>
                <a:ea typeface="华文隶书" pitchFamily="2" charset="-122"/>
              </a:rPr>
              <a:t>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00353" descr="ssh3-4-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55" name="文本框 100354"/>
          <p:cNvSpPr txBox="1">
            <a:spLocks noChangeArrowheads="1"/>
          </p:cNvSpPr>
          <p:nvPr/>
        </p:nvSpPr>
        <p:spPr bwMode="auto">
          <a:xfrm>
            <a:off x="539750" y="692150"/>
            <a:ext cx="80645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FF"/>
                </a:solidFill>
                <a:latin typeface="华文行楷" pitchFamily="2" charset="-122"/>
                <a:ea typeface="华文行楷" pitchFamily="2" charset="-122"/>
              </a:rPr>
              <a:t>自学检查：</a:t>
            </a:r>
          </a:p>
          <a:p>
            <a:pPr>
              <a:spcBef>
                <a:spcPct val="50000"/>
              </a:spcBef>
            </a:pP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、指出下面加线字的读音有错的一项：</a:t>
            </a:r>
          </a:p>
          <a:p>
            <a:pPr>
              <a:spcBef>
                <a:spcPct val="50000"/>
              </a:spcBef>
            </a:pP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000" b="1" u="sng">
                <a:latin typeface="楷体" pitchFamily="49" charset="-122"/>
                <a:ea typeface="楷体" pitchFamily="49" charset="-122"/>
              </a:rPr>
              <a:t>馔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玉（</a:t>
            </a: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zhuàn)   B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000" b="1" u="sng">
                <a:latin typeface="楷体" pitchFamily="49" charset="-122"/>
                <a:ea typeface="楷体" pitchFamily="49" charset="-122"/>
              </a:rPr>
              <a:t>恣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意</a:t>
            </a: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(zì)   C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en-US" sz="2000" b="1" u="sng">
                <a:latin typeface="楷体" pitchFamily="49" charset="-122"/>
                <a:ea typeface="楷体" pitchFamily="49" charset="-122"/>
              </a:rPr>
              <a:t>将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进酒</a:t>
            </a: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(jiāng)  D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、欢</a:t>
            </a:r>
            <a:r>
              <a:rPr lang="zh-CN" altLang="en-US" sz="2000" b="1" u="sng">
                <a:latin typeface="楷体" pitchFamily="49" charset="-122"/>
                <a:ea typeface="楷体" pitchFamily="49" charset="-122"/>
              </a:rPr>
              <a:t>谑</a:t>
            </a: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(xuè)</a:t>
            </a:r>
          </a:p>
          <a:p>
            <a:pPr>
              <a:spcBef>
                <a:spcPct val="50000"/>
              </a:spcBef>
            </a:pP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、下面通假字中有错的一项：</a:t>
            </a:r>
          </a:p>
          <a:p>
            <a:pPr>
              <a:spcBef>
                <a:spcPct val="50000"/>
              </a:spcBef>
            </a:pP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A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、径须沽取（沽：酤）</a:t>
            </a: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B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、所守或匪亲（匪：非）</a:t>
            </a:r>
          </a:p>
          <a:p>
            <a:pPr>
              <a:spcBef>
                <a:spcPct val="50000"/>
              </a:spcBef>
            </a:pP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C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、与尔同消万古愁（尔：你）</a:t>
            </a: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D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、卒廷见相如（廷：庭）</a:t>
            </a:r>
          </a:p>
          <a:p>
            <a:pPr>
              <a:spcBef>
                <a:spcPct val="50000"/>
              </a:spcBef>
            </a:pP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、解释下面“将”的意义：</a:t>
            </a:r>
          </a:p>
          <a:p>
            <a:pPr>
              <a:spcBef>
                <a:spcPct val="50000"/>
              </a:spcBef>
            </a:pP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①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将进酒（  ）</a:t>
            </a: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②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呼儿将出换美酒（    ）</a:t>
            </a: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③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爷娘闻女来，出郭相扶将（   ）</a:t>
            </a: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④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王侯将相宁有种乎（    ）</a:t>
            </a: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⑤ 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彼所将中国人不过十五六万（   ）</a:t>
            </a:r>
            <a:r>
              <a:rPr lang="en-US" altLang="zh-CN" sz="2000" b="1">
                <a:latin typeface="楷体" pitchFamily="49" charset="-122"/>
                <a:ea typeface="楷体" pitchFamily="49" charset="-122"/>
              </a:rPr>
              <a:t>⑥</a:t>
            </a:r>
            <a:r>
              <a:rPr lang="zh-CN" altLang="en-US" sz="2000" b="1">
                <a:latin typeface="楷体" pitchFamily="49" charset="-122"/>
                <a:ea typeface="楷体" pitchFamily="49" charset="-122"/>
              </a:rPr>
              <a:t>一车炭，千余斤，宫使驱将惜不得（    ）</a:t>
            </a:r>
          </a:p>
          <a:p>
            <a:pPr>
              <a:spcBef>
                <a:spcPct val="50000"/>
              </a:spcBef>
            </a:pPr>
            <a:endParaRPr lang="zh-CN" altLang="en-US">
              <a:latin typeface="Times New Roman" pitchFamily="18" charset="0"/>
            </a:endParaRPr>
          </a:p>
        </p:txBody>
      </p:sp>
      <p:sp>
        <p:nvSpPr>
          <p:cNvPr id="100356" name="文本框 100355"/>
          <p:cNvSpPr txBox="1">
            <a:spLocks noChangeArrowheads="1"/>
          </p:cNvSpPr>
          <p:nvPr/>
        </p:nvSpPr>
        <p:spPr bwMode="auto">
          <a:xfrm>
            <a:off x="611188" y="5445125"/>
            <a:ext cx="79422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①</a:t>
            </a:r>
            <a:r>
              <a:rPr lang="zh-CN" altLang="en-US" sz="24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请；</a:t>
            </a:r>
            <a:r>
              <a:rPr lang="en-US" altLang="zh-CN" sz="24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②</a:t>
            </a:r>
            <a:r>
              <a:rPr lang="zh-CN" altLang="en-US" sz="24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拿；</a:t>
            </a:r>
            <a:r>
              <a:rPr lang="en-US" altLang="zh-CN" sz="24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③</a:t>
            </a:r>
            <a:r>
              <a:rPr lang="zh-CN" altLang="en-US" sz="24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扶持；</a:t>
            </a:r>
            <a:r>
              <a:rPr lang="en-US" altLang="zh-CN" sz="24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④</a:t>
            </a:r>
            <a:r>
              <a:rPr lang="zh-CN" altLang="en-US" sz="24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带兵的人；</a:t>
            </a:r>
            <a:r>
              <a:rPr lang="en-US" altLang="zh-CN" sz="24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⑤</a:t>
            </a:r>
            <a:r>
              <a:rPr lang="zh-CN" altLang="en-US" sz="24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带领； </a:t>
            </a:r>
            <a:r>
              <a:rPr lang="en-US" altLang="zh-CN" sz="24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⑥</a:t>
            </a:r>
            <a:r>
              <a:rPr lang="zh-CN" altLang="en-US" sz="24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助，在动词后，没实在意义</a:t>
            </a:r>
          </a:p>
        </p:txBody>
      </p:sp>
      <p:sp>
        <p:nvSpPr>
          <p:cNvPr id="100357" name="文本框 100356"/>
          <p:cNvSpPr txBox="1">
            <a:spLocks noChangeArrowheads="1"/>
          </p:cNvSpPr>
          <p:nvPr/>
        </p:nvSpPr>
        <p:spPr bwMode="auto">
          <a:xfrm>
            <a:off x="5076825" y="1196975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100358" name="文本框 100357"/>
          <p:cNvSpPr txBox="1">
            <a:spLocks noChangeArrowheads="1"/>
          </p:cNvSpPr>
          <p:nvPr/>
        </p:nvSpPr>
        <p:spPr bwMode="auto">
          <a:xfrm>
            <a:off x="4140200" y="2420938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33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23559" name="文本框 100358"/>
          <p:cNvSpPr txBox="1">
            <a:spLocks noChangeArrowheads="1"/>
          </p:cNvSpPr>
          <p:nvPr/>
        </p:nvSpPr>
        <p:spPr bwMode="auto">
          <a:xfrm>
            <a:off x="1563688" y="40671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>
              <a:latin typeface="Times New Roman" pitchFamily="18" charset="0"/>
              <a:ea typeface="黑体" pitchFamily="49" charset="-122"/>
            </a:endParaRPr>
          </a:p>
        </p:txBody>
      </p:sp>
    </p:spTree>
  </p:cSld>
  <p:clrMapOvr>
    <a:masterClrMapping/>
  </p:clrMapOvr>
  <p:transition spd="med" advTm="6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300"/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allAtOnce"/>
      <p:bldP spid="100356" grpId="0" build="allAtOnce"/>
      <p:bldP spid="100357" grpId="0"/>
      <p:bldP spid="1003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将进酒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284538"/>
            <a:ext cx="8567738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24075" y="981075"/>
            <a:ext cx="6840538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7200" b="1" dirty="0">
                <a:effectLst>
                  <a:outerShdw blurRad="38100" dist="38100" dir="2700000" algn="tl">
                    <a:srgbClr val="C0C0C0"/>
                  </a:outerShdw>
                </a:effectLst>
                <a:ea typeface="华文新魏" panose="02010800040101010101" pitchFamily="2" charset="-122"/>
              </a:rPr>
              <a:t>将   进   酒</a:t>
            </a:r>
            <a:r>
              <a:rPr lang="zh-CN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  <a:ea typeface="华文新魏" panose="02010800040101010101" pitchFamily="2" charset="-122"/>
              </a:rPr>
              <a:t>（第二课时）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708400" y="2205038"/>
            <a:ext cx="20891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李   白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124075" y="476250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(qiāng)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921750" y="1704975"/>
            <a:ext cx="390525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anose="02010800040101010101" pitchFamily="2" charset="-122"/>
              </a:rPr>
              <a:t>）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936038" y="1779588"/>
            <a:ext cx="390525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anose="02010800040101010101" pitchFamily="2" charset="-122"/>
              </a:rPr>
              <a:t>）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11188" y="549275"/>
            <a:ext cx="78486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君不见黄河之水天上来，奔流到海不复回。</a:t>
            </a:r>
          </a:p>
          <a:p>
            <a:pPr>
              <a:spcBef>
                <a:spcPct val="20000"/>
              </a:spcBef>
            </a:pP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君不见高堂明镜悲白发，朝如青丝暮成雪。</a:t>
            </a:r>
          </a:p>
          <a:p>
            <a:pPr>
              <a:spcBef>
                <a:spcPct val="20000"/>
              </a:spcBef>
            </a:pP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人生得意须尽欢，莫使金樽</a:t>
            </a:r>
            <a:r>
              <a:rPr lang="en-US" altLang="zh-CN" sz="2400" b="1">
                <a:solidFill>
                  <a:srgbClr val="FF3300"/>
                </a:solidFill>
                <a:latin typeface="Times New Roman" pitchFamily="18" charset="0"/>
              </a:rPr>
              <a:t>(zūn)</a:t>
            </a: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空对月。</a:t>
            </a:r>
          </a:p>
          <a:p>
            <a:pPr>
              <a:spcBef>
                <a:spcPct val="20000"/>
              </a:spcBef>
            </a:pP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天生我材必有用，千金散尽还复来。</a:t>
            </a:r>
          </a:p>
          <a:p>
            <a:pPr>
              <a:spcBef>
                <a:spcPct val="20000"/>
              </a:spcBef>
            </a:pP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烹</a:t>
            </a:r>
            <a:r>
              <a:rPr lang="en-US" altLang="zh-CN" sz="2400" b="1">
                <a:solidFill>
                  <a:srgbClr val="FF3300"/>
                </a:solidFill>
                <a:latin typeface="Times New Roman" pitchFamily="18" charset="0"/>
              </a:rPr>
              <a:t>(pēng)</a:t>
            </a: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羊宰牛且为乐，会须一饮三百杯。</a:t>
            </a:r>
            <a:endParaRPr lang="zh-CN" altLang="en-US" sz="2400" b="1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 岑夫子，丹丘生，将</a:t>
            </a:r>
            <a:r>
              <a:rPr lang="zh-CN" altLang="en-US" sz="2400" b="1">
                <a:solidFill>
                  <a:srgbClr val="FF3300"/>
                </a:solidFill>
                <a:latin typeface="Times New Roman" pitchFamily="18" charset="0"/>
              </a:rPr>
              <a:t>（</a:t>
            </a:r>
            <a:r>
              <a:rPr lang="en-US" altLang="zh-CN" sz="2400" b="1">
                <a:solidFill>
                  <a:srgbClr val="FF3300"/>
                </a:solidFill>
                <a:latin typeface="Times New Roman" pitchFamily="18" charset="0"/>
              </a:rPr>
              <a:t>qiāng</a:t>
            </a:r>
            <a:r>
              <a:rPr lang="zh-CN" altLang="en-US" sz="2400" b="1">
                <a:solidFill>
                  <a:srgbClr val="FF3300"/>
                </a:solidFill>
                <a:latin typeface="Times New Roman" pitchFamily="18" charset="0"/>
              </a:rPr>
              <a:t>）</a:t>
            </a: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进酒，杯莫停。</a:t>
            </a:r>
          </a:p>
          <a:p>
            <a:pPr>
              <a:spcBef>
                <a:spcPct val="20000"/>
              </a:spcBef>
            </a:pP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与君歌一曲，请君为我倾</a:t>
            </a:r>
            <a:r>
              <a:rPr lang="en-US" altLang="zh-CN" sz="2400" b="1">
                <a:latin typeface="Times New Roman" pitchFamily="18" charset="0"/>
                <a:ea typeface="隶书" pitchFamily="49" charset="-122"/>
              </a:rPr>
              <a:t>(</a:t>
            </a: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侧</a:t>
            </a:r>
            <a:r>
              <a:rPr lang="en-US" altLang="zh-CN" sz="2400" b="1">
                <a:latin typeface="Times New Roman" pitchFamily="18" charset="0"/>
                <a:ea typeface="隶书" pitchFamily="49" charset="-122"/>
              </a:rPr>
              <a:t>)</a:t>
            </a: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耳听：</a:t>
            </a:r>
          </a:p>
          <a:p>
            <a:pPr>
              <a:spcBef>
                <a:spcPct val="20000"/>
              </a:spcBef>
            </a:pP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钟鼓馔</a:t>
            </a:r>
            <a:r>
              <a:rPr lang="en-US" altLang="zh-CN" sz="2400" b="1">
                <a:solidFill>
                  <a:srgbClr val="FF3300"/>
                </a:solidFill>
                <a:latin typeface="Times New Roman" pitchFamily="18" charset="0"/>
              </a:rPr>
              <a:t>(zhuàn)</a:t>
            </a: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玉不足贵，但愿长醉不复醒。</a:t>
            </a:r>
          </a:p>
          <a:p>
            <a:pPr>
              <a:spcBef>
                <a:spcPct val="20000"/>
              </a:spcBef>
            </a:pP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古来圣贤皆寂寞，惟有饮者留其名。</a:t>
            </a:r>
          </a:p>
          <a:p>
            <a:pPr>
              <a:spcBef>
                <a:spcPct val="20000"/>
              </a:spcBef>
            </a:pP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陈王昔时宴平乐</a:t>
            </a:r>
            <a:r>
              <a:rPr lang="en-US" altLang="zh-CN" sz="2400" b="1">
                <a:solidFill>
                  <a:srgbClr val="FF3300"/>
                </a:solidFill>
                <a:latin typeface="Times New Roman" pitchFamily="18" charset="0"/>
                <a:ea typeface="隶书" pitchFamily="49" charset="-122"/>
              </a:rPr>
              <a:t>(lè)</a:t>
            </a: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，斗酒十千恣</a:t>
            </a:r>
            <a:r>
              <a:rPr lang="en-US" altLang="zh-CN" sz="2400" b="1">
                <a:solidFill>
                  <a:srgbClr val="FF3300"/>
                </a:solidFill>
                <a:latin typeface="Times New Roman" pitchFamily="18" charset="0"/>
              </a:rPr>
              <a:t>(zì)</a:t>
            </a: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欢谑</a:t>
            </a:r>
            <a:r>
              <a:rPr lang="en-US" altLang="zh-CN" sz="2400" b="1">
                <a:solidFill>
                  <a:srgbClr val="FF3300"/>
                </a:solidFill>
                <a:latin typeface="Times New Roman" pitchFamily="18" charset="0"/>
                <a:ea typeface="隶书" pitchFamily="49" charset="-122"/>
              </a:rPr>
              <a:t>(xuè)</a:t>
            </a: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。</a:t>
            </a:r>
          </a:p>
          <a:p>
            <a:pPr>
              <a:spcBef>
                <a:spcPct val="20000"/>
              </a:spcBef>
            </a:pP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主人何为言少钱，径须沽</a:t>
            </a:r>
            <a:r>
              <a:rPr lang="en-US" altLang="zh-CN" sz="2400" b="1">
                <a:solidFill>
                  <a:srgbClr val="FF3300"/>
                </a:solidFill>
                <a:latin typeface="Times New Roman" pitchFamily="18" charset="0"/>
                <a:ea typeface="隶书" pitchFamily="49" charset="-122"/>
              </a:rPr>
              <a:t>(gū)</a:t>
            </a: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取对君酌。</a:t>
            </a:r>
          </a:p>
          <a:p>
            <a:pPr>
              <a:spcBef>
                <a:spcPct val="20000"/>
              </a:spcBef>
            </a:pP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五花马，千金裘，呼儿将</a:t>
            </a:r>
            <a:r>
              <a:rPr lang="en-US" altLang="zh-CN" sz="2400" b="1">
                <a:solidFill>
                  <a:srgbClr val="FF3300"/>
                </a:solidFill>
                <a:latin typeface="Times New Roman" pitchFamily="18" charset="0"/>
              </a:rPr>
              <a:t>(jiāng)</a:t>
            </a: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出换美酒，</a:t>
            </a:r>
          </a:p>
          <a:p>
            <a:pPr>
              <a:spcBef>
                <a:spcPct val="20000"/>
              </a:spcBef>
            </a:pPr>
            <a:r>
              <a:rPr lang="zh-CN" altLang="en-US" sz="2400" b="1">
                <a:latin typeface="Times New Roman" pitchFamily="18" charset="0"/>
                <a:ea typeface="隶书" pitchFamily="49" charset="-122"/>
              </a:rPr>
              <a:t>与尔同销万古愁。</a:t>
            </a:r>
            <a:endParaRPr lang="zh-CN" altLang="en-US" sz="2400" b="1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zh-CN" altLang="en-US" sz="2800" b="1">
              <a:latin typeface="Times New Roman" pitchFamily="18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8288338" y="1554163"/>
            <a:ext cx="7334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>
              <a:spcBef>
                <a:spcPct val="20000"/>
              </a:spcBef>
            </a:pPr>
            <a:endParaRPr lang="zh-CN" altLang="en-US" sz="36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15364" name="朗诵濮存昕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75" y="5500688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4712" fill="hold"/>
                                        <p:tgtEl>
                                          <p:spTgt spid="153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4"/>
                </p:tgtEl>
              </p:cMediaNode>
            </p:audio>
          </p:childTnLst>
        </p:cTn>
      </p:par>
    </p:tnLst>
    <p:bldLst>
      <p:bldP spid="1536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本占位符 81921"/>
          <p:cNvSpPr>
            <a:spLocks noGrp="1" noChangeArrowheads="1"/>
          </p:cNvSpPr>
          <p:nvPr>
            <p:ph type="body" idx="1"/>
          </p:nvPr>
        </p:nvSpPr>
        <p:spPr>
          <a:xfrm>
            <a:off x="2438400" y="2057400"/>
            <a:ext cx="63246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mtClean="0"/>
              <a:t>    </a:t>
            </a:r>
            <a:r>
              <a:rPr lang="zh-CN" altLang="en-US" b="1" smtClean="0">
                <a:ea typeface="黑体" pitchFamily="49" charset="-122"/>
              </a:rPr>
              <a:t>这首诗，诗人感情的大起大落是一个显著的特点，这就是豪放的表现。诵读时应适应着诗人感情的变化来选择不同的声调，要注意诗中节奏的变化和重音的读法</a:t>
            </a:r>
            <a:r>
              <a:rPr lang="zh-CN" altLang="en-US" smtClean="0"/>
              <a:t>。</a:t>
            </a:r>
          </a:p>
        </p:txBody>
      </p:sp>
      <p:pic>
        <p:nvPicPr>
          <p:cNvPr id="81923" name="图片 81922" descr="{AD2EE81D-403B-4482-9D7D-6653BB7E00F1}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图片 81923" descr="d6f7511b-8392-4ee9-869a-7485fc1724d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6172200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仅仅久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19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2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占位符 136194"/>
          <p:cNvSpPr>
            <a:spLocks noGrp="1" noChangeArrowheads="1"/>
          </p:cNvSpPr>
          <p:nvPr>
            <p:ph type="body" idx="1"/>
          </p:nvPr>
        </p:nvSpPr>
        <p:spPr>
          <a:xfrm>
            <a:off x="611188" y="260350"/>
            <a:ext cx="7777162" cy="597693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1400" b="1" smtClean="0"/>
              <a:t> </a:t>
            </a:r>
            <a:r>
              <a:rPr lang="zh-CN" altLang="en-US" sz="3600" smtClean="0">
                <a:solidFill>
                  <a:srgbClr val="FF0066"/>
                </a:solidFill>
                <a:latin typeface="华文行楷" pitchFamily="2" charset="-122"/>
                <a:ea typeface="华文行楷" pitchFamily="2" charset="-122"/>
              </a:rPr>
              <a:t>译文：</a:t>
            </a:r>
            <a:r>
              <a:rPr lang="zh-CN" altLang="en-US" sz="2400" b="1" smtClean="0">
                <a:ea typeface="黑体" pitchFamily="49" charset="-122"/>
              </a:rPr>
              <a:t/>
            </a:r>
            <a:br>
              <a:rPr lang="zh-CN" altLang="en-US" sz="2400" b="1" smtClean="0">
                <a:ea typeface="黑体" pitchFamily="49" charset="-122"/>
              </a:rPr>
            </a:br>
            <a:r>
              <a:rPr lang="zh-CN" altLang="en-US" sz="2400" b="1" smtClean="0">
                <a:ea typeface="黑体" pitchFamily="49" charset="-122"/>
              </a:rPr>
              <a:t>      </a:t>
            </a:r>
            <a:r>
              <a:rPr lang="zh-CN" altLang="en-US" sz="1800" b="1" smtClean="0">
                <a:latin typeface="楷体" pitchFamily="49" charset="-122"/>
                <a:ea typeface="楷体" pitchFamily="49" charset="-122"/>
              </a:rPr>
              <a:t>看啊！黄河之水汹涌澎湃从天上倾泄而来，一去不回头直奔向烟波浩渺的东海；看啊！头上的青丝转眼间成了雪一样的白发，高堂上对着镜子只能是慨叹、悲哀！</a:t>
            </a:r>
          </a:p>
          <a:p>
            <a:pPr>
              <a:buFont typeface="Wingdings" pitchFamily="2" charset="2"/>
              <a:buNone/>
            </a:pPr>
            <a:r>
              <a:rPr lang="zh-CN" altLang="en-US" sz="1800" b="1" smtClean="0">
                <a:latin typeface="楷体" pitchFamily="49" charset="-122"/>
                <a:ea typeface="楷体" pitchFamily="49" charset="-122"/>
              </a:rPr>
              <a:t>       得意的时候，且自纵情欢乐吧，莫使金杯空流月色，徒唤年华不再重来。胸有雄才大略的人，必定能干出一番事业，失而可得的黄金，抛撒千两又何足惜哉！杀羊呵，宰牛呵！我们要玩它一个痛快，为这相聚，也该一起喝它三百杯！</a:t>
            </a:r>
            <a:br>
              <a:rPr lang="zh-CN" altLang="en-US" sz="1800" b="1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1800" b="1" smtClean="0">
                <a:latin typeface="楷体" pitchFamily="49" charset="-122"/>
                <a:ea typeface="楷体" pitchFamily="49" charset="-122"/>
              </a:rPr>
              <a:t>　　岑夫子，丹丘生，干杯干杯！不要停。嗨，我要唱歌啦，你们仔细听：</a:t>
            </a:r>
            <a:br>
              <a:rPr lang="zh-CN" altLang="en-US" sz="1800" b="1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1800" b="1" smtClean="0">
                <a:latin typeface="楷体" pitchFamily="49" charset="-122"/>
                <a:ea typeface="楷体" pitchFamily="49" charset="-122"/>
              </a:rPr>
              <a:t>　　那些荣华富贵，有什么值得苦苦追求？我但愿自由自在地沉醉，悠悠然不再清醒。自古来，睿智彻悟之人总会感到灵魂的寂寞，唯有那寄情诗酒者，好歹留下个名声。</a:t>
            </a:r>
            <a:br>
              <a:rPr lang="zh-CN" altLang="en-US" sz="1800" b="1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1800" b="1" smtClean="0">
                <a:latin typeface="楷体" pitchFamily="49" charset="-122"/>
                <a:ea typeface="楷体" pitchFamily="49" charset="-122"/>
              </a:rPr>
              <a:t>　　曹植当年，大摆筵席在平乐观中，痛饮名酒，恣意笑闹藉以忘忧；主人说什么，没有这么多的金钱用来花费？快快去买回酒来，让我们喝它个够！</a:t>
            </a:r>
            <a:br>
              <a:rPr lang="zh-CN" altLang="en-US" sz="1800" b="1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1800" b="1" smtClean="0">
                <a:latin typeface="楷体" pitchFamily="49" charset="-122"/>
                <a:ea typeface="楷体" pitchFamily="49" charset="-122"/>
              </a:rPr>
              <a:t>　　噫，这五花的宝马，千金的狐裘，把这些玩意儿拿去，给我换来酒，酒，酒！噢</a:t>
            </a:r>
            <a:r>
              <a:rPr lang="en-US" altLang="zh-CN" sz="1800" b="1" smtClean="0">
                <a:latin typeface="楷体" pitchFamily="49" charset="-122"/>
                <a:ea typeface="楷体" pitchFamily="49" charset="-122"/>
              </a:rPr>
              <a:t>──</a:t>
            </a:r>
            <a:r>
              <a:rPr lang="zh-CN" altLang="en-US" sz="1800" b="1" smtClean="0">
                <a:latin typeface="楷体" pitchFamily="49" charset="-122"/>
                <a:ea typeface="楷体" pitchFamily="49" charset="-122"/>
              </a:rPr>
              <a:t>让我们在这杯中的烈焰里熔化无穷无尽的愤懑与忧愁！</a:t>
            </a:r>
            <a:r>
              <a:rPr lang="zh-CN" altLang="en-US" sz="2400" b="1" smtClean="0">
                <a:ea typeface="黑体" pitchFamily="49" charset="-122"/>
              </a:rPr>
              <a:t/>
            </a:r>
            <a:br>
              <a:rPr lang="zh-CN" altLang="en-US" sz="2400" b="1" smtClean="0">
                <a:ea typeface="黑体" pitchFamily="49" charset="-122"/>
              </a:rPr>
            </a:br>
            <a:endParaRPr lang="zh-CN" altLang="en-US" sz="2400" b="1" smtClean="0">
              <a:ea typeface="黑体" pitchFamily="49" charset="-122"/>
            </a:endParaRPr>
          </a:p>
        </p:txBody>
      </p:sp>
    </p:spTree>
  </p:cSld>
  <p:clrMapOvr>
    <a:masterClrMapping/>
  </p:clrMapOvr>
  <p:transition spd="med" advTm="6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文本框 92161"/>
          <p:cNvSpPr txBox="1">
            <a:spLocks noChangeArrowheads="1"/>
          </p:cNvSpPr>
          <p:nvPr/>
        </p:nvSpPr>
        <p:spPr bwMode="auto">
          <a:xfrm>
            <a:off x="611188" y="228600"/>
            <a:ext cx="7777162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endParaRPr lang="en-US" altLang="zh-CN" sz="4400" b="1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4400" b="1">
                <a:latin typeface="黑体" pitchFamily="49" charset="-122"/>
                <a:ea typeface="黑体" pitchFamily="49" charset="-122"/>
              </a:rPr>
              <a:t>    </a:t>
            </a:r>
            <a:r>
              <a:rPr lang="zh-CN" altLang="en-US" sz="4400" b="1">
                <a:latin typeface="黑体" pitchFamily="49" charset="-122"/>
                <a:ea typeface="黑体" pitchFamily="49" charset="-122"/>
              </a:rPr>
              <a:t>这首诗中，感情发展的脉络是怎样的？诗人感情的基调是什么？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4400" b="1">
                <a:latin typeface="黑体" pitchFamily="49" charset="-122"/>
                <a:ea typeface="黑体" pitchFamily="49" charset="-122"/>
              </a:rPr>
              <a:t>   </a:t>
            </a:r>
          </a:p>
        </p:txBody>
      </p:sp>
    </p:spTree>
  </p:cSld>
  <p:clrMapOvr>
    <a:masterClrMapping/>
  </p:clrMapOvr>
  <p:transition spd="med" advTm="6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9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2000" fill="hold"/>
                                        <p:tgtEl>
                                          <p:spTgt spid="92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build="p"/>
      <p:bldP spid="92162" grpI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文本框 73729"/>
          <p:cNvSpPr txBox="1">
            <a:spLocks noChangeArrowheads="1"/>
          </p:cNvSpPr>
          <p:nvPr/>
        </p:nvSpPr>
        <p:spPr bwMode="auto">
          <a:xfrm>
            <a:off x="539750" y="476250"/>
            <a:ext cx="8208963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000000"/>
                </a:solidFill>
                <a:latin typeface="Tahoma" pitchFamily="34" charset="0"/>
              </a:rPr>
              <a:t>这首诗的基调是</a:t>
            </a:r>
            <a:r>
              <a:rPr lang="zh-CN" altLang="en-US" sz="4000" b="1">
                <a:solidFill>
                  <a:srgbClr val="FF0000"/>
                </a:solidFill>
                <a:latin typeface="Tahoma" pitchFamily="34" charset="0"/>
              </a:rPr>
              <a:t>愤激</a:t>
            </a:r>
            <a:r>
              <a:rPr lang="zh-CN" altLang="en-US" sz="4000" b="1">
                <a:solidFill>
                  <a:srgbClr val="000000"/>
                </a:solidFill>
                <a:latin typeface="Tahoma" pitchFamily="34" charset="0"/>
              </a:rPr>
              <a:t>，诗人感情的发展</a:t>
            </a:r>
            <a:r>
              <a:rPr lang="zh-CN" altLang="en-US" sz="4000" b="1">
                <a:latin typeface="Times New Roman" pitchFamily="18" charset="0"/>
              </a:rPr>
              <a:t>脉络</a:t>
            </a:r>
            <a:endParaRPr lang="zh-CN" altLang="en-US" sz="4000" b="1">
              <a:solidFill>
                <a:srgbClr val="000000"/>
              </a:solidFill>
              <a:latin typeface="Tahoma" pitchFamily="34" charset="0"/>
            </a:endParaRPr>
          </a:p>
          <a:p>
            <a:endParaRPr lang="zh-CN" altLang="en-US" sz="40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3731" name="文本框 73730"/>
          <p:cNvSpPr txBox="1">
            <a:spLocks noChangeArrowheads="1"/>
          </p:cNvSpPr>
          <p:nvPr/>
        </p:nvSpPr>
        <p:spPr bwMode="auto">
          <a:xfrm>
            <a:off x="827088" y="1844675"/>
            <a:ext cx="81375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 b="1">
                <a:latin typeface="Tahoma" pitchFamily="34" charset="0"/>
                <a:ea typeface="隶书" pitchFamily="49" charset="-122"/>
              </a:rPr>
              <a:t>悲</a:t>
            </a:r>
            <a:r>
              <a:rPr lang="en-US" altLang="zh-CN" sz="6000" b="1">
                <a:latin typeface="Tahoma" pitchFamily="34" charset="0"/>
                <a:ea typeface="隶书" pitchFamily="49" charset="-122"/>
              </a:rPr>
              <a:t>----</a:t>
            </a:r>
            <a:r>
              <a:rPr lang="zh-CN" altLang="en-US" sz="6000" b="1">
                <a:solidFill>
                  <a:srgbClr val="FF0000"/>
                </a:solidFill>
                <a:latin typeface="Tahoma" pitchFamily="34" charset="0"/>
                <a:ea typeface="隶书" pitchFamily="49" charset="-122"/>
              </a:rPr>
              <a:t>欢</a:t>
            </a:r>
            <a:r>
              <a:rPr lang="en-US" altLang="zh-CN" sz="6000" b="1">
                <a:latin typeface="Tahoma" pitchFamily="34" charset="0"/>
                <a:ea typeface="隶书" pitchFamily="49" charset="-122"/>
              </a:rPr>
              <a:t>----</a:t>
            </a:r>
            <a:r>
              <a:rPr lang="zh-CN" altLang="en-US" sz="6000" b="1">
                <a:solidFill>
                  <a:srgbClr val="FF6600"/>
                </a:solidFill>
                <a:latin typeface="Tahoma" pitchFamily="34" charset="0"/>
                <a:ea typeface="隶书" pitchFamily="49" charset="-122"/>
              </a:rPr>
              <a:t>愤</a:t>
            </a:r>
            <a:r>
              <a:rPr lang="en-US" altLang="zh-CN" sz="6000" b="1">
                <a:latin typeface="Tahoma" pitchFamily="34" charset="0"/>
                <a:ea typeface="隶书" pitchFamily="49" charset="-122"/>
              </a:rPr>
              <a:t>----</a:t>
            </a:r>
            <a:r>
              <a:rPr lang="zh-CN" altLang="en-US" sz="6000" b="1">
                <a:solidFill>
                  <a:srgbClr val="660033"/>
                </a:solidFill>
                <a:latin typeface="Tahoma" pitchFamily="34" charset="0"/>
                <a:ea typeface="隶书" pitchFamily="49" charset="-122"/>
              </a:rPr>
              <a:t>狂</a:t>
            </a:r>
          </a:p>
          <a:p>
            <a:endParaRPr lang="zh-CN" altLang="en-US" sz="6000" b="1">
              <a:solidFill>
                <a:srgbClr val="660033"/>
              </a:solidFill>
              <a:latin typeface="Tahoma" pitchFamily="34" charset="0"/>
              <a:ea typeface="隶书" pitchFamily="49" charset="-122"/>
            </a:endParaRPr>
          </a:p>
          <a:p>
            <a:endParaRPr lang="zh-CN" altLang="en-US" sz="6000" b="1">
              <a:latin typeface="Tahoma" pitchFamily="34" charset="0"/>
              <a:ea typeface="隶书" pitchFamily="49" charset="-122"/>
            </a:endParaRPr>
          </a:p>
        </p:txBody>
      </p:sp>
      <p:pic>
        <p:nvPicPr>
          <p:cNvPr id="29700" name="图片 73731" descr="0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1663"/>
            <a:ext cx="91440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图片"/>
          <p:cNvPicPr>
            <a:picLocks noChangeAspect="1" noChangeArrowheads="1"/>
          </p:cNvPicPr>
          <p:nvPr/>
        </p:nvPicPr>
        <p:blipFill>
          <a:blip r:embed="rId2" cstate="print"/>
          <a:srcRect l="3461" t="52539" r="11073" b="12357"/>
          <a:stretch>
            <a:fillRect/>
          </a:stretch>
        </p:blipFill>
        <p:spPr bwMode="auto">
          <a:xfrm>
            <a:off x="0" y="4941888"/>
            <a:ext cx="9144000" cy="19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3132138" y="260350"/>
            <a:ext cx="2236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情感脉络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755650" y="1268413"/>
            <a:ext cx="70040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君不见黄河之水天上来，</a:t>
            </a:r>
          </a:p>
          <a:p>
            <a:r>
              <a:rPr lang="zh-CN" altLang="en-US" sz="48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奔流到海不复回。 </a:t>
            </a:r>
            <a:br>
              <a:rPr lang="zh-CN" altLang="en-US" sz="48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</a:br>
            <a:r>
              <a:rPr lang="zh-CN" altLang="en-US" sz="48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君不见高堂明镜</a:t>
            </a:r>
            <a:r>
              <a:rPr lang="zh-CN" altLang="en-US" sz="4800" b="1">
                <a:latin typeface="Times New Roman" pitchFamily="18" charset="0"/>
                <a:ea typeface="隶书" pitchFamily="49" charset="-122"/>
              </a:rPr>
              <a:t>悲</a:t>
            </a:r>
            <a:r>
              <a:rPr lang="zh-CN" altLang="en-US" sz="48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白发，</a:t>
            </a:r>
          </a:p>
          <a:p>
            <a:r>
              <a:rPr lang="zh-CN" altLang="en-US" sz="48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朝如青丝暮成雪。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8139113" y="1700213"/>
            <a:ext cx="10048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660033"/>
                </a:solidFill>
                <a:latin typeface="Times New Roman" pitchFamily="18" charset="0"/>
                <a:ea typeface="楷体_GB2312" pitchFamily="49" charset="-122"/>
              </a:rPr>
              <a:t>悲</a:t>
            </a:r>
          </a:p>
        </p:txBody>
      </p:sp>
      <p:sp>
        <p:nvSpPr>
          <p:cNvPr id="23558" name="Line 7"/>
          <p:cNvSpPr>
            <a:spLocks noChangeShapeType="1"/>
          </p:cNvSpPr>
          <p:nvPr/>
        </p:nvSpPr>
        <p:spPr bwMode="auto">
          <a:xfrm>
            <a:off x="8532813" y="2492375"/>
            <a:ext cx="0" cy="584200"/>
          </a:xfrm>
          <a:prstGeom prst="line">
            <a:avLst/>
          </a:prstGeom>
          <a:noFill/>
          <a:ln w="57150">
            <a:solidFill>
              <a:srgbClr val="FF8E4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8172450" y="3068638"/>
            <a:ext cx="11080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悲</a:t>
            </a:r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>
            <a:off x="381000" y="838200"/>
            <a:ext cx="4343400" cy="0"/>
          </a:xfrm>
          <a:prstGeom prst="line">
            <a:avLst/>
          </a:prstGeom>
          <a:noFill/>
          <a:ln w="38100">
            <a:solidFill>
              <a:srgbClr val="64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29" name="Picture 12" descr="图片bac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" y="387350"/>
            <a:ext cx="3952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 animBg="1"/>
      <p:bldP spid="235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3419475" y="260350"/>
            <a:ext cx="2736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情感脉络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755650" y="1628775"/>
            <a:ext cx="734536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人生得意须尽</a:t>
            </a:r>
            <a:r>
              <a:rPr lang="zh-CN" altLang="en-US" sz="3600" b="1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欢</a:t>
            </a:r>
            <a:r>
              <a:rPr lang="en-US" altLang="zh-CN" sz="3600" b="1">
                <a:solidFill>
                  <a:srgbClr val="FF0000"/>
                </a:solidFill>
                <a:latin typeface="Times New Roman" pitchFamily="18" charset="0"/>
                <a:ea typeface="隶书" pitchFamily="49" charset="-122"/>
              </a:rPr>
              <a:t>,</a:t>
            </a:r>
            <a:r>
              <a:rPr lang="zh-CN" altLang="en-US" sz="36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莫使金樽空对月。</a:t>
            </a:r>
          </a:p>
          <a:p>
            <a:r>
              <a:rPr lang="zh-CN" altLang="en-US" sz="36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天生我材必有用</a:t>
            </a:r>
            <a:r>
              <a:rPr lang="en-US" altLang="zh-CN" sz="36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,</a:t>
            </a:r>
            <a:r>
              <a:rPr lang="zh-CN" altLang="en-US" sz="36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千金散尽还复来。</a:t>
            </a:r>
          </a:p>
          <a:p>
            <a:r>
              <a:rPr lang="zh-CN" altLang="en-US" sz="36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烹羊宰牛且为乐</a:t>
            </a:r>
            <a:r>
              <a:rPr lang="en-US" altLang="zh-CN" sz="36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,</a:t>
            </a:r>
            <a:r>
              <a:rPr lang="zh-CN" altLang="en-US" sz="36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会须一饮三百杯。 </a:t>
            </a:r>
            <a:br>
              <a:rPr lang="zh-CN" altLang="en-US" sz="36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</a:br>
            <a:r>
              <a:rPr lang="zh-CN" altLang="en-US" sz="36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岑夫子</a:t>
            </a:r>
            <a:r>
              <a:rPr lang="en-US" altLang="zh-CN" sz="36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,</a:t>
            </a:r>
            <a:r>
              <a:rPr lang="zh-CN" altLang="en-US" sz="36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丹丘生</a:t>
            </a:r>
            <a:r>
              <a:rPr lang="en-US" altLang="zh-CN" sz="36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,</a:t>
            </a:r>
            <a:r>
              <a:rPr lang="zh-CN" altLang="en-US" sz="36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将进酒</a:t>
            </a:r>
            <a:r>
              <a:rPr lang="en-US" altLang="zh-CN" sz="36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,</a:t>
            </a:r>
            <a:r>
              <a:rPr lang="zh-CN" altLang="en-US" sz="36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杯莫停</a:t>
            </a:r>
            <a:r>
              <a:rPr lang="en-US" altLang="zh-CN" sz="36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,</a:t>
            </a:r>
          </a:p>
          <a:p>
            <a:r>
              <a:rPr lang="zh-CN" altLang="en-US" sz="36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与君歌一曲</a:t>
            </a:r>
            <a:r>
              <a:rPr lang="en-US" altLang="zh-CN" sz="36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, </a:t>
            </a:r>
            <a:r>
              <a:rPr lang="zh-CN" altLang="en-US" sz="36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请君为我倾耳听。</a:t>
            </a:r>
          </a:p>
        </p:txBody>
      </p:sp>
      <p:sp>
        <p:nvSpPr>
          <p:cNvPr id="31748" name="Text Box 5"/>
          <p:cNvSpPr txBox="1">
            <a:spLocks noChangeArrowheads="1"/>
          </p:cNvSpPr>
          <p:nvPr/>
        </p:nvSpPr>
        <p:spPr bwMode="auto">
          <a:xfrm>
            <a:off x="7956550" y="1557338"/>
            <a:ext cx="1187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3333CC"/>
                </a:solidFill>
                <a:latin typeface="Times New Roman" pitchFamily="18" charset="0"/>
                <a:ea typeface="楷体_GB2312" pitchFamily="49" charset="-122"/>
              </a:rPr>
              <a:t>悲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8027988" y="3141663"/>
            <a:ext cx="111601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欢</a:t>
            </a:r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>
            <a:off x="8388350" y="2349500"/>
            <a:ext cx="0" cy="585788"/>
          </a:xfrm>
          <a:prstGeom prst="line">
            <a:avLst/>
          </a:prstGeom>
          <a:noFill/>
          <a:ln w="57150">
            <a:solidFill>
              <a:srgbClr val="FF8E4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8459788" y="4005263"/>
            <a:ext cx="0" cy="585787"/>
          </a:xfrm>
          <a:prstGeom prst="line">
            <a:avLst/>
          </a:prstGeom>
          <a:noFill/>
          <a:ln w="57150">
            <a:solidFill>
              <a:srgbClr val="FF8E4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752" name="Line 9"/>
          <p:cNvSpPr>
            <a:spLocks noChangeShapeType="1"/>
          </p:cNvSpPr>
          <p:nvPr/>
        </p:nvSpPr>
        <p:spPr bwMode="auto">
          <a:xfrm>
            <a:off x="381000" y="838200"/>
            <a:ext cx="4343400" cy="0"/>
          </a:xfrm>
          <a:prstGeom prst="line">
            <a:avLst/>
          </a:prstGeom>
          <a:noFill/>
          <a:ln w="38100">
            <a:solidFill>
              <a:srgbClr val="64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1753" name="Picture 12" descr="图片bac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387350"/>
            <a:ext cx="3952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266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3"/>
          <p:cNvSpPr txBox="1">
            <a:spLocks noChangeArrowheads="1"/>
          </p:cNvSpPr>
          <p:nvPr/>
        </p:nvSpPr>
        <p:spPr bwMode="auto">
          <a:xfrm>
            <a:off x="3132138" y="233363"/>
            <a:ext cx="22367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情感脉络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612775" y="1549400"/>
            <a:ext cx="6840538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钟鼓馔玉不足贵</a:t>
            </a:r>
            <a:r>
              <a:rPr lang="en-US" altLang="zh-CN" sz="44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,</a:t>
            </a:r>
          </a:p>
          <a:p>
            <a:r>
              <a:rPr lang="zh-CN" altLang="en-US" sz="44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但愿长醉不愿醒。 </a:t>
            </a:r>
            <a:br>
              <a:rPr lang="zh-CN" altLang="en-US" sz="44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</a:br>
            <a:r>
              <a:rPr lang="zh-CN" altLang="en-US" sz="44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古来圣贤皆寂寞</a:t>
            </a:r>
            <a:r>
              <a:rPr lang="en-US" altLang="zh-CN" sz="44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,</a:t>
            </a:r>
          </a:p>
          <a:p>
            <a:r>
              <a:rPr lang="zh-CN" altLang="en-US" sz="44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惟有饮者留其名。</a:t>
            </a:r>
          </a:p>
          <a:p>
            <a:r>
              <a:rPr lang="zh-CN" altLang="en-US" sz="44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陈王昔时宴平乐</a:t>
            </a:r>
            <a:r>
              <a:rPr lang="en-US" altLang="zh-CN" sz="44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,</a:t>
            </a:r>
          </a:p>
          <a:p>
            <a:r>
              <a:rPr lang="zh-CN" altLang="en-US" sz="4400" b="1">
                <a:solidFill>
                  <a:srgbClr val="660033"/>
                </a:solidFill>
                <a:latin typeface="Times New Roman" pitchFamily="18" charset="0"/>
                <a:ea typeface="隶书" pitchFamily="49" charset="-122"/>
              </a:rPr>
              <a:t>斗酒十千恣欢谑。</a:t>
            </a:r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7451725" y="1052513"/>
            <a:ext cx="134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悲</a:t>
            </a: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7527925" y="2652713"/>
            <a:ext cx="134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欢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7524750" y="4292600"/>
            <a:ext cx="1444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愤</a:t>
            </a:r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>
            <a:off x="7812088" y="1844675"/>
            <a:ext cx="0" cy="585788"/>
          </a:xfrm>
          <a:prstGeom prst="line">
            <a:avLst/>
          </a:prstGeom>
          <a:noFill/>
          <a:ln w="57150">
            <a:solidFill>
              <a:srgbClr val="FF8E4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2776" name="Line 9"/>
          <p:cNvSpPr>
            <a:spLocks noChangeShapeType="1"/>
          </p:cNvSpPr>
          <p:nvPr/>
        </p:nvSpPr>
        <p:spPr bwMode="auto">
          <a:xfrm>
            <a:off x="7812088" y="3500438"/>
            <a:ext cx="0" cy="585787"/>
          </a:xfrm>
          <a:prstGeom prst="line">
            <a:avLst/>
          </a:prstGeom>
          <a:noFill/>
          <a:ln w="57150">
            <a:solidFill>
              <a:srgbClr val="FF8E4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>
            <a:off x="7905750" y="5176838"/>
            <a:ext cx="0" cy="557212"/>
          </a:xfrm>
          <a:prstGeom prst="line">
            <a:avLst/>
          </a:prstGeom>
          <a:noFill/>
          <a:ln w="57150">
            <a:solidFill>
              <a:srgbClr val="FF8E4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8" name="Line 11"/>
          <p:cNvSpPr>
            <a:spLocks noChangeShapeType="1"/>
          </p:cNvSpPr>
          <p:nvPr/>
        </p:nvSpPr>
        <p:spPr bwMode="auto">
          <a:xfrm>
            <a:off x="541338" y="2924175"/>
            <a:ext cx="45354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6300788" y="2681288"/>
            <a:ext cx="7937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3333CC"/>
                </a:solidFill>
                <a:latin typeface="Times New Roman" pitchFamily="18" charset="0"/>
                <a:ea typeface="隶书" pitchFamily="49" charset="-122"/>
              </a:rPr>
              <a:t>——</a:t>
            </a:r>
            <a:r>
              <a:rPr lang="zh-CN" altLang="en-US" sz="4000" b="1">
                <a:solidFill>
                  <a:srgbClr val="3333CC"/>
                </a:solidFill>
                <a:latin typeface="Times New Roman" pitchFamily="18" charset="0"/>
                <a:ea typeface="隶书" pitchFamily="49" charset="-122"/>
              </a:rPr>
              <a:t>怀才不遇</a:t>
            </a:r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>
            <a:off x="381000" y="838200"/>
            <a:ext cx="4343400" cy="0"/>
          </a:xfrm>
          <a:prstGeom prst="line">
            <a:avLst/>
          </a:prstGeom>
          <a:noFill/>
          <a:ln w="38100">
            <a:solidFill>
              <a:srgbClr val="64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7661" name="WordArt 1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9638" y="152400"/>
            <a:ext cx="1762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2" name="WordArt 15"/>
          <p:cNvSpPr>
            <a:spLocks noChangeArrowheads="1" noChangeShapeType="1" noTextEdit="1"/>
          </p:cNvSpPr>
          <p:nvPr/>
        </p:nvSpPr>
        <p:spPr bwMode="auto">
          <a:xfrm>
            <a:off x="8378825" y="765175"/>
            <a:ext cx="5762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50000">
                      <a:srgbClr val="FF99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8998"/>
                    </a:srgbClr>
                  </a:outerShdw>
                </a:effectLst>
                <a:latin typeface="宋体"/>
                <a:ea typeface="宋体"/>
              </a:rPr>
              <a:t>李白</a:t>
            </a:r>
          </a:p>
        </p:txBody>
      </p:sp>
      <p:pic>
        <p:nvPicPr>
          <p:cNvPr id="32783" name="Picture 16" descr="图片bac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" y="387350"/>
            <a:ext cx="3952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3000" tmFilter="0, 0; .2, .5; .8, .5; 1, 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500" autoRev="1" fill="hold"/>
                                        <p:tgtEl>
                                          <p:spTgt spid="276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/>
      <p:bldP spid="27657" grpId="0" animBg="1"/>
      <p:bldP spid="27658" grpId="0" animBg="1"/>
      <p:bldP spid="276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李白醉卧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90800" y="990600"/>
            <a:ext cx="3657600" cy="1098550"/>
          </a:xfrm>
          <a:prstGeom prst="rect">
            <a:avLst/>
          </a:prstGeom>
          <a:solidFill>
            <a:schemeClr val="bg1">
              <a:alpha val="3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6600" b="1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rPr>
              <a:t>学习目标</a:t>
            </a:r>
            <a:r>
              <a:rPr lang="zh-CN" altLang="en-US" sz="6600" u="sng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隶书" pitchFamily="2" charset="-122"/>
                <a:ea typeface="华文隶书" pitchFamily="2" charset="-122"/>
              </a:rPr>
              <a:t> 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1447800" y="2667000"/>
            <a:ext cx="6096000" cy="2308225"/>
          </a:xfrm>
          <a:prstGeom prst="rect">
            <a:avLst/>
          </a:prstGeom>
          <a:solidFill>
            <a:schemeClr val="bg1">
              <a:alpha val="82001"/>
            </a:schemeClr>
          </a:solidFill>
          <a:ln w="349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altLang="zh-CN" sz="3600" b="1" dirty="0">
                <a:solidFill>
                  <a:schemeClr val="accent5">
                    <a:lumMod val="10000"/>
                  </a:schemeClr>
                </a:solidFill>
                <a:latin typeface="+mn-ea"/>
                <a:ea typeface="+mn-ea"/>
              </a:rPr>
              <a:t>1</a:t>
            </a:r>
            <a:r>
              <a:rPr lang="zh-CN" altLang="en-US" sz="3600" b="1" dirty="0">
                <a:solidFill>
                  <a:schemeClr val="accent5">
                    <a:lumMod val="10000"/>
                  </a:schemeClr>
                </a:solidFill>
                <a:latin typeface="+mn-ea"/>
                <a:ea typeface="+mn-ea"/>
              </a:rPr>
              <a:t>、诵读诗歌，理解诗歌的基</a:t>
            </a:r>
          </a:p>
          <a:p>
            <a:pPr>
              <a:buFont typeface="Wingdings" pitchFamily="2" charset="2"/>
              <a:buNone/>
              <a:defRPr/>
            </a:pPr>
            <a:r>
              <a:rPr lang="zh-CN" altLang="en-US" sz="3600" b="1" dirty="0">
                <a:solidFill>
                  <a:schemeClr val="accent5">
                    <a:lumMod val="10000"/>
                  </a:schemeClr>
                </a:solidFill>
                <a:latin typeface="+mn-ea"/>
                <a:ea typeface="+mn-ea"/>
              </a:rPr>
              <a:t>本内容；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altLang="zh-CN" sz="3600" b="1" dirty="0">
                <a:solidFill>
                  <a:schemeClr val="accent5">
                    <a:lumMod val="10000"/>
                  </a:schemeClr>
                </a:solidFill>
                <a:latin typeface="+mn-ea"/>
                <a:ea typeface="+mn-ea"/>
              </a:rPr>
              <a:t>2</a:t>
            </a:r>
            <a:r>
              <a:rPr lang="zh-CN" altLang="en-US" sz="3600" b="1" dirty="0">
                <a:solidFill>
                  <a:schemeClr val="accent5">
                    <a:lumMod val="10000"/>
                  </a:schemeClr>
                </a:solidFill>
                <a:latin typeface="+mn-ea"/>
                <a:ea typeface="+mn-ea"/>
              </a:rPr>
              <a:t>、理清诗歌中诗人情感变化的线索，背诵全诗。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3059113" y="188913"/>
            <a:ext cx="3035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华文新魏" pitchFamily="2" charset="-122"/>
                <a:ea typeface="华文新魏" pitchFamily="2" charset="-122"/>
              </a:rPr>
              <a:t>情感脉络</a:t>
            </a:r>
          </a:p>
        </p:txBody>
      </p:sp>
      <p:sp>
        <p:nvSpPr>
          <p:cNvPr id="33795" name="Rectangle 4"/>
          <p:cNvSpPr>
            <a:spLocks noChangeArrowheads="1"/>
          </p:cNvSpPr>
          <p:nvPr/>
        </p:nvSpPr>
        <p:spPr bwMode="auto">
          <a:xfrm>
            <a:off x="468313" y="1773238"/>
            <a:ext cx="7920037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3333CC"/>
                </a:solidFill>
                <a:latin typeface="Times New Roman" pitchFamily="18" charset="0"/>
                <a:ea typeface="隶书" pitchFamily="49" charset="-122"/>
              </a:rPr>
              <a:t>主人何为言少钱</a:t>
            </a:r>
            <a:r>
              <a:rPr lang="en-US" altLang="zh-CN" sz="4800" b="1">
                <a:solidFill>
                  <a:srgbClr val="3333CC"/>
                </a:solidFill>
                <a:latin typeface="Times New Roman" pitchFamily="18" charset="0"/>
                <a:ea typeface="隶书" pitchFamily="49" charset="-122"/>
              </a:rPr>
              <a:t>,</a:t>
            </a:r>
          </a:p>
          <a:p>
            <a:r>
              <a:rPr lang="zh-CN" altLang="en-US" sz="4800" b="1">
                <a:solidFill>
                  <a:srgbClr val="3333CC"/>
                </a:solidFill>
                <a:latin typeface="Times New Roman" pitchFamily="18" charset="0"/>
                <a:ea typeface="隶书" pitchFamily="49" charset="-122"/>
              </a:rPr>
              <a:t>径须沽取对君酌。 </a:t>
            </a:r>
            <a:br>
              <a:rPr lang="zh-CN" altLang="en-US" sz="4800" b="1">
                <a:solidFill>
                  <a:srgbClr val="3333CC"/>
                </a:solidFill>
                <a:latin typeface="Times New Roman" pitchFamily="18" charset="0"/>
                <a:ea typeface="隶书" pitchFamily="49" charset="-122"/>
              </a:rPr>
            </a:br>
            <a:r>
              <a:rPr lang="zh-CN" altLang="en-US" sz="4800" b="1">
                <a:solidFill>
                  <a:srgbClr val="3333CC"/>
                </a:solidFill>
                <a:latin typeface="Times New Roman" pitchFamily="18" charset="0"/>
                <a:ea typeface="隶书" pitchFamily="49" charset="-122"/>
              </a:rPr>
              <a:t>五花马</a:t>
            </a:r>
            <a:r>
              <a:rPr lang="en-US" altLang="zh-CN" sz="4800" b="1">
                <a:solidFill>
                  <a:srgbClr val="3333CC"/>
                </a:solidFill>
                <a:latin typeface="Times New Roman" pitchFamily="18" charset="0"/>
                <a:ea typeface="隶书" pitchFamily="49" charset="-122"/>
              </a:rPr>
              <a:t>,</a:t>
            </a:r>
            <a:r>
              <a:rPr lang="zh-CN" altLang="en-US" sz="4800" b="1">
                <a:solidFill>
                  <a:srgbClr val="3333CC"/>
                </a:solidFill>
                <a:latin typeface="Times New Roman" pitchFamily="18" charset="0"/>
                <a:ea typeface="隶书" pitchFamily="49" charset="-122"/>
              </a:rPr>
              <a:t>千金裘</a:t>
            </a:r>
            <a:r>
              <a:rPr lang="en-US" altLang="zh-CN" sz="4800" b="1">
                <a:solidFill>
                  <a:srgbClr val="3333CC"/>
                </a:solidFill>
                <a:latin typeface="Times New Roman" pitchFamily="18" charset="0"/>
                <a:ea typeface="隶书" pitchFamily="49" charset="-122"/>
              </a:rPr>
              <a:t>,</a:t>
            </a:r>
          </a:p>
          <a:p>
            <a:r>
              <a:rPr lang="zh-CN" altLang="en-US" sz="4800" b="1">
                <a:solidFill>
                  <a:srgbClr val="3333CC"/>
                </a:solidFill>
                <a:latin typeface="Times New Roman" pitchFamily="18" charset="0"/>
                <a:ea typeface="隶书" pitchFamily="49" charset="-122"/>
              </a:rPr>
              <a:t>呼儿将出换美酒</a:t>
            </a:r>
            <a:r>
              <a:rPr lang="en-US" altLang="zh-CN" sz="4800" b="1">
                <a:solidFill>
                  <a:srgbClr val="3333CC"/>
                </a:solidFill>
                <a:latin typeface="Times New Roman" pitchFamily="18" charset="0"/>
                <a:ea typeface="隶书" pitchFamily="49" charset="-122"/>
              </a:rPr>
              <a:t>,</a:t>
            </a:r>
          </a:p>
          <a:p>
            <a:r>
              <a:rPr lang="zh-CN" altLang="en-US" sz="4800" b="1">
                <a:solidFill>
                  <a:srgbClr val="3333CC"/>
                </a:solidFill>
                <a:latin typeface="Times New Roman" pitchFamily="18" charset="0"/>
                <a:ea typeface="隶书" pitchFamily="49" charset="-122"/>
              </a:rPr>
              <a:t>与尔同销万古愁。 </a:t>
            </a:r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6804025" y="1052513"/>
            <a:ext cx="936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003300"/>
                </a:solidFill>
                <a:latin typeface="Times New Roman" pitchFamily="18" charset="0"/>
                <a:ea typeface="楷体_GB2312" pitchFamily="49" charset="-122"/>
              </a:rPr>
              <a:t>悲</a:t>
            </a:r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6891338" y="2276475"/>
            <a:ext cx="83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欢</a:t>
            </a:r>
          </a:p>
        </p:txBody>
      </p:sp>
      <p:sp>
        <p:nvSpPr>
          <p:cNvPr id="33798" name="Text Box 7"/>
          <p:cNvSpPr txBox="1">
            <a:spLocks noChangeArrowheads="1"/>
          </p:cNvSpPr>
          <p:nvPr/>
        </p:nvSpPr>
        <p:spPr bwMode="auto">
          <a:xfrm>
            <a:off x="6877050" y="3500438"/>
            <a:ext cx="896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3333CC"/>
                </a:solidFill>
                <a:latin typeface="Times New Roman" pitchFamily="18" charset="0"/>
                <a:ea typeface="楷体_GB2312" pitchFamily="49" charset="-122"/>
              </a:rPr>
              <a:t>愤</a:t>
            </a:r>
          </a:p>
        </p:txBody>
      </p:sp>
      <p:sp>
        <p:nvSpPr>
          <p:cNvPr id="30727" name="Text Box 8"/>
          <p:cNvSpPr txBox="1">
            <a:spLocks noChangeArrowheads="1"/>
          </p:cNvSpPr>
          <p:nvPr/>
        </p:nvSpPr>
        <p:spPr bwMode="auto">
          <a:xfrm>
            <a:off x="6875463" y="4941888"/>
            <a:ext cx="9366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狂</a:t>
            </a:r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>
            <a:off x="7164388" y="1773238"/>
            <a:ext cx="0" cy="585787"/>
          </a:xfrm>
          <a:prstGeom prst="line">
            <a:avLst/>
          </a:prstGeom>
          <a:noFill/>
          <a:ln w="57150">
            <a:solidFill>
              <a:srgbClr val="FF8E4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>
            <a:off x="7215188" y="3036888"/>
            <a:ext cx="0" cy="585787"/>
          </a:xfrm>
          <a:prstGeom prst="line">
            <a:avLst/>
          </a:prstGeom>
          <a:noFill/>
          <a:ln w="57150">
            <a:solidFill>
              <a:srgbClr val="FF8E4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02" name="Line 11"/>
          <p:cNvSpPr>
            <a:spLocks noChangeShapeType="1"/>
          </p:cNvSpPr>
          <p:nvPr/>
        </p:nvSpPr>
        <p:spPr bwMode="auto">
          <a:xfrm>
            <a:off x="7224713" y="4211638"/>
            <a:ext cx="0" cy="557212"/>
          </a:xfrm>
          <a:prstGeom prst="line">
            <a:avLst/>
          </a:prstGeom>
          <a:noFill/>
          <a:ln w="57150">
            <a:solidFill>
              <a:srgbClr val="FF8E4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31" name="Line 12"/>
          <p:cNvSpPr>
            <a:spLocks noChangeShapeType="1"/>
          </p:cNvSpPr>
          <p:nvPr/>
        </p:nvSpPr>
        <p:spPr bwMode="auto">
          <a:xfrm>
            <a:off x="396875" y="5516563"/>
            <a:ext cx="49672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804" name="Line 13"/>
          <p:cNvSpPr>
            <a:spLocks noChangeShapeType="1"/>
          </p:cNvSpPr>
          <p:nvPr/>
        </p:nvSpPr>
        <p:spPr bwMode="auto">
          <a:xfrm>
            <a:off x="381000" y="838200"/>
            <a:ext cx="4343400" cy="0"/>
          </a:xfrm>
          <a:prstGeom prst="line">
            <a:avLst/>
          </a:prstGeom>
          <a:noFill/>
          <a:ln w="38100">
            <a:solidFill>
              <a:srgbClr val="640000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30733" name="WordArt 1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9638" y="152400"/>
            <a:ext cx="17621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6" name="WordArt 15"/>
          <p:cNvSpPr>
            <a:spLocks noChangeArrowheads="1" noChangeShapeType="1" noTextEdit="1"/>
          </p:cNvSpPr>
          <p:nvPr/>
        </p:nvSpPr>
        <p:spPr bwMode="auto">
          <a:xfrm>
            <a:off x="8378825" y="765175"/>
            <a:ext cx="576263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 spc="72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50000">
                      <a:srgbClr val="FF9900"/>
                    </a:gs>
                    <a:gs pos="100000">
                      <a:srgbClr val="FF66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8998"/>
                    </a:srgbClr>
                  </a:outerShdw>
                </a:effectLst>
                <a:latin typeface="宋体"/>
                <a:ea typeface="宋体"/>
              </a:rPr>
              <a:t>李白</a:t>
            </a:r>
          </a:p>
        </p:txBody>
      </p:sp>
      <p:pic>
        <p:nvPicPr>
          <p:cNvPr id="33807" name="Picture 16" descr="图片back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" y="387350"/>
            <a:ext cx="395288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 tmFilter="0, 0; .2, .5; .8, .5; 1, 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1500" autoRev="1" fill="hold"/>
                                        <p:tgtEl>
                                          <p:spTgt spid="307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3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标题 83969"/>
          <p:cNvSpPr>
            <a:spLocks noGrp="1"/>
          </p:cNvSpPr>
          <p:nvPr>
            <p:ph type="title"/>
          </p:nvPr>
        </p:nvSpPr>
        <p:spPr>
          <a:xfrm>
            <a:off x="0" y="762000"/>
            <a:ext cx="5410200" cy="1143000"/>
          </a:xfrm>
        </p:spPr>
        <p:txBody>
          <a:bodyPr/>
          <a:lstStyle/>
          <a:p>
            <a:pPr>
              <a:defRPr/>
            </a:pPr>
            <a:r>
              <a:rPr lang="zh-CN" altLang="en-US" sz="6000" b="1" noProof="1">
                <a:effectLst>
                  <a:outerShdw blurRad="38100" dist="38100" dir="2700000">
                    <a:srgbClr val="C0C0C0"/>
                  </a:outerShdw>
                </a:effectLst>
              </a:rPr>
              <a:t>品味情感</a:t>
            </a:r>
            <a:r>
              <a:rPr lang="zh-CN" altLang="en-US" sz="6000" b="1" dirty="0">
                <a:effectLst>
                  <a:outerShdw blurRad="38100" dist="38100" dir="2700000">
                    <a:srgbClr val="C0C0C0"/>
                  </a:outerShdw>
                </a:effectLst>
              </a:rPr>
              <a:t/>
            </a:r>
            <a:br>
              <a:rPr lang="zh-CN" altLang="en-US" sz="6000" b="1" dirty="0">
                <a:effectLst>
                  <a:outerShdw blurRad="38100" dist="38100" dir="2700000">
                    <a:srgbClr val="C0C0C0"/>
                  </a:outerShdw>
                </a:effectLst>
              </a:rPr>
            </a:br>
            <a:endParaRPr lang="zh-CN" altLang="en-US" sz="6000" b="1" noProof="1">
              <a:effectLst>
                <a:outerShdw blurRad="38100" dist="38100" dir="2700000">
                  <a:srgbClr val="C0C0C0"/>
                </a:outerShdw>
              </a:effectLst>
            </a:endParaRPr>
          </a:p>
        </p:txBody>
      </p:sp>
      <p:sp>
        <p:nvSpPr>
          <p:cNvPr id="83971" name="文本占位符 83970"/>
          <p:cNvSpPr>
            <a:spLocks noGrp="1"/>
          </p:cNvSpPr>
          <p:nvPr>
            <p:ph type="body" idx="1"/>
          </p:nvPr>
        </p:nvSpPr>
        <p:spPr>
          <a:xfrm>
            <a:off x="684213" y="1412875"/>
            <a:ext cx="8459787" cy="450215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en-US" altLang="zh-CN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悲</a:t>
            </a:r>
            <a:r>
              <a:rPr lang="zh-CN" altLang="en-US" sz="2800" dirty="0" smtClean="0"/>
              <a:t>￫</a:t>
            </a:r>
            <a:r>
              <a:rPr lang="zh-CN" altLang="en-US" sz="2800" b="1" dirty="0" smtClean="0">
                <a:latin typeface="宋体" pitchFamily="2" charset="-122"/>
              </a:rPr>
              <a:t>悲叹人生短促</a:t>
            </a:r>
            <a:endParaRPr lang="zh-CN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欢</a:t>
            </a:r>
            <a:r>
              <a:rPr lang="zh-CN" altLang="en-US" sz="2800" dirty="0" smtClean="0"/>
              <a:t> ￫</a:t>
            </a:r>
            <a:r>
              <a:rPr lang="zh-CN" altLang="en-US" sz="2800" b="1" dirty="0" smtClean="0">
                <a:latin typeface="Arial Narrow" pitchFamily="34" charset="0"/>
              </a:rPr>
              <a:t>朋友间的聚会也同样是人生中的快事 </a:t>
            </a:r>
            <a:endParaRPr lang="zh-CN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愤激</a:t>
            </a:r>
            <a:r>
              <a:rPr lang="zh-CN" altLang="en-US" sz="2800" dirty="0" smtClean="0"/>
              <a:t>￫</a:t>
            </a:r>
            <a:r>
              <a:rPr lang="zh-CN" altLang="en-US" sz="2800" b="1" dirty="0" smtClean="0">
                <a:latin typeface="Arial Black" pitchFamily="34" charset="0"/>
              </a:rPr>
              <a:t>怀才不遇抱恨终生而叹惋，兼以自况 </a:t>
            </a:r>
            <a:endParaRPr lang="zh-CN" alt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ea typeface="黑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zh-CN" alt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49" charset="-122"/>
              </a:rPr>
              <a:t>狂放</a:t>
            </a:r>
            <a:r>
              <a:rPr lang="zh-CN" altLang="en-US" sz="2800" dirty="0" smtClean="0"/>
              <a:t>￫</a:t>
            </a:r>
            <a:r>
              <a:rPr lang="zh-CN" altLang="en-US" sz="2800" b="1" dirty="0" smtClean="0"/>
              <a:t>诗人的悲之重、欢之浓和愤激之深的集中表现 </a:t>
            </a:r>
          </a:p>
        </p:txBody>
      </p:sp>
      <p:pic>
        <p:nvPicPr>
          <p:cNvPr id="34820" name="图片 83971" descr="d6f7511b-8392-4ee9-869a-7485fc1724d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248400"/>
            <a:ext cx="546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6000">
    <p:blinds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内容占位符 2"/>
          <p:cNvSpPr>
            <a:spLocks noGrp="1" noRot="1" noChangeArrowheads="1"/>
          </p:cNvSpPr>
          <p:nvPr>
            <p:ph idx="4294967295"/>
          </p:nvPr>
        </p:nvSpPr>
        <p:spPr>
          <a:xfrm>
            <a:off x="395288" y="1052513"/>
            <a:ext cx="8540750" cy="29527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smtClean="0">
                <a:latin typeface="楷体" pitchFamily="49" charset="-122"/>
                <a:ea typeface="楷体" pitchFamily="49" charset="-122"/>
              </a:rPr>
              <a:t>1.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将进酒</a:t>
            </a: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中提到的“主人”是谁？主角又是谁？（预习一）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b="1" smtClean="0">
                <a:solidFill>
                  <a:srgbClr val="660033"/>
                </a:solidFill>
                <a:latin typeface="楷体" pitchFamily="49" charset="-122"/>
                <a:ea typeface="楷体" pitchFamily="49" charset="-122"/>
              </a:rPr>
              <a:t>   ——</a:t>
            </a:r>
            <a:r>
              <a:rPr lang="zh-CN" altLang="en-US" sz="2800" b="1" smtClean="0">
                <a:solidFill>
                  <a:srgbClr val="660033"/>
                </a:solidFill>
                <a:latin typeface="楷体" pitchFamily="49" charset="-122"/>
                <a:ea typeface="楷体" pitchFamily="49" charset="-122"/>
              </a:rPr>
              <a:t>主人是：元丹丘，主角却是李白。</a:t>
            </a:r>
            <a:endParaRPr lang="zh-CN" altLang="en-US" sz="2800" b="1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b="1" smtClean="0">
                <a:latin typeface="楷体" pitchFamily="49" charset="-122"/>
                <a:ea typeface="楷体" pitchFamily="49" charset="-122"/>
              </a:rPr>
              <a:t>2.</a:t>
            </a: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本诗说明了作者饮酒的目的是？（文中找）</a:t>
            </a:r>
            <a:endParaRPr lang="en-US" altLang="zh-CN" sz="2800" b="1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800" b="1" smtClean="0">
                <a:latin typeface="楷体" pitchFamily="49" charset="-122"/>
                <a:ea typeface="楷体" pitchFamily="49" charset="-122"/>
              </a:rPr>
              <a:t>（预习二）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b="1" smtClean="0">
                <a:solidFill>
                  <a:srgbClr val="660033"/>
                </a:solidFill>
                <a:latin typeface="楷体" pitchFamily="49" charset="-122"/>
                <a:ea typeface="楷体" pitchFamily="49" charset="-122"/>
              </a:rPr>
              <a:t>  ——“</a:t>
            </a:r>
            <a:r>
              <a:rPr lang="zh-CN" altLang="en-US" sz="2800" b="1" smtClean="0">
                <a:solidFill>
                  <a:srgbClr val="660033"/>
                </a:solidFill>
                <a:latin typeface="楷体" pitchFamily="49" charset="-122"/>
                <a:ea typeface="楷体" pitchFamily="49" charset="-122"/>
              </a:rPr>
              <a:t>与尔同销万古愁。”</a:t>
            </a:r>
          </a:p>
        </p:txBody>
      </p:sp>
      <p:sp>
        <p:nvSpPr>
          <p:cNvPr id="17411" name="标题 1"/>
          <p:cNvSpPr>
            <a:spLocks noGrp="1" noChangeArrowheads="1"/>
          </p:cNvSpPr>
          <p:nvPr/>
        </p:nvSpPr>
        <p:spPr bwMode="auto">
          <a:xfrm>
            <a:off x="468313" y="3860800"/>
            <a:ext cx="8280400" cy="124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eaLnBrk="0" hangingPunct="0"/>
            <a:r>
              <a:rPr lang="en-US" altLang="zh-CN" sz="2800" b="1">
                <a:latin typeface="楷体" pitchFamily="49" charset="-122"/>
                <a:ea typeface="楷体" pitchFamily="49" charset="-122"/>
                <a:sym typeface="Arial" pitchFamily="34" charset="0"/>
              </a:rPr>
              <a:t>3.</a:t>
            </a:r>
            <a:r>
              <a:rPr lang="zh-CN" altLang="en-US" sz="2800" b="1">
                <a:latin typeface="楷体" pitchFamily="49" charset="-122"/>
                <a:ea typeface="楷体" pitchFamily="49" charset="-122"/>
                <a:sym typeface="Arial" pitchFamily="34" charset="0"/>
              </a:rPr>
              <a:t>诗中表现主旨的是哪一句话？深层次思想内涵</a:t>
            </a:r>
            <a:endParaRPr lang="en-US" altLang="zh-CN" sz="2800" b="1">
              <a:latin typeface="楷体" pitchFamily="49" charset="-122"/>
              <a:ea typeface="楷体" pitchFamily="49" charset="-122"/>
              <a:sym typeface="Arial" pitchFamily="34" charset="0"/>
            </a:endParaRPr>
          </a:p>
          <a:p>
            <a:pPr marL="342900" indent="-342900" eaLnBrk="0" hangingPunct="0"/>
            <a:r>
              <a:rPr lang="zh-CN" altLang="en-US" sz="2800" b="1">
                <a:latin typeface="楷体" pitchFamily="49" charset="-122"/>
                <a:ea typeface="楷体" pitchFamily="49" charset="-122"/>
                <a:sym typeface="Arial" pitchFamily="34" charset="0"/>
              </a:rPr>
              <a:t>（预习三）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96875" y="5013325"/>
            <a:ext cx="9864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zh-CN" altLang="en-US" sz="2800" b="1">
                <a:solidFill>
                  <a:srgbClr val="660033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  ——钟鼓馔玉不足贵</a:t>
            </a:r>
            <a:r>
              <a:rPr lang="en-US" altLang="zh-CN" sz="2800" b="1">
                <a:solidFill>
                  <a:srgbClr val="660033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,</a:t>
            </a:r>
            <a:r>
              <a:rPr lang="zh-CN" altLang="en-US" sz="2800" b="1">
                <a:solidFill>
                  <a:srgbClr val="660033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但愿长醉不愿醒。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95288" y="5518150"/>
            <a:ext cx="7038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zh-CN" altLang="en-US" sz="2800" b="1">
                <a:solidFill>
                  <a:srgbClr val="660033"/>
                </a:solidFill>
                <a:latin typeface="楷体" pitchFamily="49" charset="-122"/>
                <a:ea typeface="楷体" pitchFamily="49" charset="-122"/>
                <a:sym typeface="Arial" pitchFamily="34" charset="0"/>
              </a:rPr>
              <a:t>  表现了诗人对权贵的鄙弃和蔑视的态度。</a:t>
            </a:r>
          </a:p>
        </p:txBody>
      </p:sp>
      <p:sp>
        <p:nvSpPr>
          <p:cNvPr id="35846" name="标题 1"/>
          <p:cNvSpPr>
            <a:spLocks noGrp="1" noChangeArrowheads="1"/>
          </p:cNvSpPr>
          <p:nvPr/>
        </p:nvSpPr>
        <p:spPr bwMode="auto">
          <a:xfrm>
            <a:off x="684213" y="0"/>
            <a:ext cx="403225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zh-CN" altLang="en-US" sz="4400" b="1">
                <a:solidFill>
                  <a:schemeClr val="tx2"/>
                </a:solidFill>
                <a:latin typeface="华文行楷" pitchFamily="2" charset="-122"/>
                <a:ea typeface="华文行楷" pitchFamily="2" charset="-122"/>
              </a:rPr>
              <a:t>预习一二三</a:t>
            </a:r>
            <a:r>
              <a:rPr lang="zh-CN" altLang="en-US" sz="4400">
                <a:solidFill>
                  <a:schemeClr val="tx2"/>
                </a:solidFill>
                <a:latin typeface="华文行楷" pitchFamily="2" charset="-122"/>
                <a:ea typeface="华文行楷" pitchFamily="2" charset="-122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95288" y="2971800"/>
            <a:ext cx="475297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>
                <a:solidFill>
                  <a:srgbClr val="003300"/>
                </a:solidFill>
                <a:latin typeface="Arial Unicode MS" pitchFamily="2" charset="-122"/>
                <a:ea typeface="黑体" pitchFamily="49" charset="-122"/>
              </a:rPr>
              <a:t>你没看见吗？黄河之水是由天上而来。波涛滚滚奔向东海，永不回头。你没看见吗？可悲的是高堂明镜照见了白发，早晨如青丝般乌黑，傍晚白得如雪。</a:t>
            </a:r>
            <a:endParaRPr lang="zh-CN" altLang="en-US" sz="3200">
              <a:solidFill>
                <a:srgbClr val="003300"/>
              </a:solidFill>
              <a:latin typeface="Times New Roman" pitchFamily="18" charset="0"/>
            </a:endParaRPr>
          </a:p>
        </p:txBody>
      </p:sp>
      <p:pic>
        <p:nvPicPr>
          <p:cNvPr id="18435" name="Picture 3" descr="20034151074939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0"/>
            <a:ext cx="39957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0" y="476250"/>
            <a:ext cx="4716463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>
                <a:latin typeface="Times New Roman" pitchFamily="18" charset="0"/>
                <a:ea typeface="隶书" pitchFamily="49" charset="-122"/>
              </a:rPr>
              <a:t>君不见黄河之水天上来，</a:t>
            </a:r>
          </a:p>
          <a:p>
            <a:pPr>
              <a:spcBef>
                <a:spcPct val="20000"/>
              </a:spcBef>
            </a:pPr>
            <a:r>
              <a:rPr lang="zh-CN" altLang="en-US" sz="3200">
                <a:latin typeface="Times New Roman" pitchFamily="18" charset="0"/>
                <a:ea typeface="隶书" pitchFamily="49" charset="-122"/>
              </a:rPr>
              <a:t>奔流到海不复回。</a:t>
            </a:r>
          </a:p>
          <a:p>
            <a:pPr>
              <a:spcBef>
                <a:spcPct val="20000"/>
              </a:spcBef>
            </a:pPr>
            <a:r>
              <a:rPr lang="zh-CN" altLang="en-US" sz="3200">
                <a:latin typeface="Times New Roman" pitchFamily="18" charset="0"/>
                <a:ea typeface="隶书" pitchFamily="49" charset="-122"/>
              </a:rPr>
              <a:t>君不见高堂明镜悲白发，</a:t>
            </a:r>
          </a:p>
          <a:p>
            <a:pPr>
              <a:spcBef>
                <a:spcPct val="20000"/>
              </a:spcBef>
            </a:pPr>
            <a:r>
              <a:rPr lang="zh-CN" altLang="en-US" sz="3200">
                <a:latin typeface="Times New Roman" pitchFamily="18" charset="0"/>
                <a:ea typeface="隶书" pitchFamily="49" charset="-122"/>
              </a:rPr>
              <a:t>朝如青丝暮成雪。</a:t>
            </a:r>
          </a:p>
          <a:p>
            <a:pPr>
              <a:spcBef>
                <a:spcPct val="20000"/>
              </a:spcBef>
            </a:pPr>
            <a:endParaRPr lang="zh-CN" altLang="en-US" sz="3200">
              <a:solidFill>
                <a:srgbClr val="FFFF00"/>
              </a:solidFill>
              <a:latin typeface="Times New Roman" pitchFamily="18" charset="0"/>
              <a:ea typeface="隶书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16737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15240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zh-CN" altLang="en-US" sz="3200" b="1" smtClean="0">
                <a:solidFill>
                  <a:srgbClr val="CC0000"/>
                </a:solidFill>
                <a:ea typeface="华文隶书" pitchFamily="2" charset="-122"/>
              </a:rPr>
              <a:t>君不见黄河之水天上来，奔流到海不复回。</a:t>
            </a:r>
            <a:br>
              <a:rPr lang="zh-CN" altLang="en-US" sz="3200" b="1" smtClean="0">
                <a:solidFill>
                  <a:srgbClr val="CC0000"/>
                </a:solidFill>
                <a:ea typeface="华文隶书" pitchFamily="2" charset="-122"/>
              </a:rPr>
            </a:br>
            <a:r>
              <a:rPr lang="zh-CN" altLang="en-US" sz="3200" b="1" smtClean="0">
                <a:solidFill>
                  <a:srgbClr val="CC0000"/>
                </a:solidFill>
                <a:ea typeface="华文隶书" pitchFamily="2" charset="-122"/>
              </a:rPr>
              <a:t>君不见高堂明镜悲白发，朝如青丝暮成雪。</a:t>
            </a:r>
          </a:p>
        </p:txBody>
      </p:sp>
      <p:sp>
        <p:nvSpPr>
          <p:cNvPr id="37891" name="文本占位符 116738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4114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sz="2800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起兴</a:t>
            </a:r>
            <a:r>
              <a:rPr lang="en-US" altLang="zh-CN" sz="2800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800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李白和朋友开怀畅饮的颍阳离黄河不远      以黄河一去不复返比喻青春难在</a:t>
            </a:r>
          </a:p>
          <a:p>
            <a:pPr>
              <a:lnSpc>
                <a:spcPct val="130000"/>
              </a:lnSpc>
            </a:pPr>
            <a:r>
              <a:rPr lang="zh-CN" altLang="en-US" sz="2800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比喻</a:t>
            </a:r>
            <a:r>
              <a:rPr lang="en-US" altLang="zh-CN" sz="2800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800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以黄河一去不复返比喻青春难在</a:t>
            </a:r>
          </a:p>
          <a:p>
            <a:pPr>
              <a:lnSpc>
                <a:spcPct val="130000"/>
              </a:lnSpc>
            </a:pPr>
            <a:r>
              <a:rPr lang="zh-CN" altLang="en-US" sz="2800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反衬</a:t>
            </a:r>
            <a:r>
              <a:rPr lang="en-US" altLang="zh-CN" sz="2800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800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以黄河的伟大永恒衬托生命的渺小脆弱</a:t>
            </a:r>
          </a:p>
          <a:p>
            <a:pPr>
              <a:lnSpc>
                <a:spcPct val="130000"/>
              </a:lnSpc>
            </a:pPr>
            <a:r>
              <a:rPr lang="zh-CN" altLang="en-US" sz="2800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夸张</a:t>
            </a:r>
            <a:r>
              <a:rPr lang="en-US" altLang="zh-CN" sz="2800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800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从空间和时间两方面</a:t>
            </a:r>
          </a:p>
          <a:p>
            <a:pPr>
              <a:lnSpc>
                <a:spcPct val="130000"/>
              </a:lnSpc>
            </a:pPr>
            <a:r>
              <a:rPr lang="zh-CN" altLang="en-US" sz="2800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巨人式的</a:t>
            </a:r>
            <a:r>
              <a:rPr lang="zh-CN" altLang="en-US" sz="2800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感伤</a:t>
            </a:r>
            <a:r>
              <a:rPr lang="zh-CN" altLang="en-US" sz="2800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，具有惊心动魄的艺术力量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908050"/>
            <a:ext cx="6950075" cy="52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95288" y="1673225"/>
            <a:ext cx="4752975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>
                <a:solidFill>
                  <a:srgbClr val="003300"/>
                </a:solidFill>
                <a:latin typeface="Arial Unicode MS" pitchFamily="2" charset="-122"/>
                <a:ea typeface="黑体" pitchFamily="49" charset="-122"/>
              </a:rPr>
              <a:t>    人生得意时，要尽情地寻欢作乐，别让金杯玉露，空对天上明月。</a:t>
            </a:r>
          </a:p>
          <a:p>
            <a:pPr>
              <a:spcBef>
                <a:spcPct val="20000"/>
              </a:spcBef>
            </a:pPr>
            <a:r>
              <a:rPr lang="zh-CN" altLang="en-US" sz="2800">
                <a:solidFill>
                  <a:srgbClr val="003300"/>
                </a:solidFill>
                <a:latin typeface="Arial Unicode MS" pitchFamily="2" charset="-122"/>
                <a:ea typeface="黑体" pitchFamily="49" charset="-122"/>
              </a:rPr>
              <a:t>    天地造就我的才干，必有它的用处，即使千金耗尽，还会重新再来。</a:t>
            </a:r>
          </a:p>
          <a:p>
            <a:pPr>
              <a:spcBef>
                <a:spcPct val="20000"/>
              </a:spcBef>
            </a:pPr>
            <a:r>
              <a:rPr lang="zh-CN" altLang="en-US" sz="2800">
                <a:solidFill>
                  <a:srgbClr val="003300"/>
                </a:solidFill>
                <a:latin typeface="Arial Unicode MS" pitchFamily="2" charset="-122"/>
                <a:ea typeface="黑体" pitchFamily="49" charset="-122"/>
              </a:rPr>
              <a:t>    烹羊宰牛，且图眼前欢乐，应该痛痛快快一口气喝它三百杯。</a:t>
            </a:r>
            <a:endParaRPr lang="zh-CN" altLang="en-US" sz="2800">
              <a:solidFill>
                <a:srgbClr val="003300"/>
              </a:solidFill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zh-CN" altLang="en-US" sz="2800">
              <a:solidFill>
                <a:srgbClr val="003300"/>
              </a:solidFill>
              <a:latin typeface="Times New Roman" pitchFamily="18" charset="0"/>
            </a:endParaRPr>
          </a:p>
        </p:txBody>
      </p:sp>
      <p:pic>
        <p:nvPicPr>
          <p:cNvPr id="19459" name="Picture 3" descr="200332017856131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676400"/>
            <a:ext cx="3995737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8313" y="304800"/>
            <a:ext cx="849630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 b="1">
                <a:latin typeface="Times New Roman" pitchFamily="18" charset="0"/>
                <a:ea typeface="隶书" pitchFamily="49" charset="-122"/>
              </a:rPr>
              <a:t>人生得意须尽欢，莫使金樽空对月。天生我材必有用，</a:t>
            </a:r>
          </a:p>
          <a:p>
            <a:pPr>
              <a:spcBef>
                <a:spcPct val="20000"/>
              </a:spcBef>
            </a:pPr>
            <a:r>
              <a:rPr lang="zh-CN" altLang="en-US" sz="2800" b="1">
                <a:latin typeface="Times New Roman" pitchFamily="18" charset="0"/>
                <a:ea typeface="隶书" pitchFamily="49" charset="-122"/>
              </a:rPr>
              <a:t>千金散尽还复来。烹羊宰牛且为乐，会须一饮三百杯。</a:t>
            </a:r>
            <a:endParaRPr lang="zh-CN" altLang="en-US" sz="2800" b="1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endParaRPr lang="zh-CN" altLang="en-US" sz="28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23850" y="3068638"/>
            <a:ext cx="59039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400">
                <a:solidFill>
                  <a:srgbClr val="003300"/>
                </a:solidFill>
                <a:latin typeface="Arial Unicode MS" pitchFamily="2" charset="-122"/>
                <a:ea typeface="黑体" pitchFamily="49" charset="-122"/>
              </a:rPr>
              <a:t>岑勋先生呵，丹丘先生呵，快快进酒吧，杯儿不要停！让我为你们唱一曲，请你们侧耳仔细听：钟鸣鼓响饮食如玉，何足珍贵？我只愿长醉享乐，不愿醒来受罪！古来圣贤，生活恐怕都寂寞，世上唯有酒徒，他们却芳名永驻。古时陈王曹植曾在平乐观宴饮寻欢，斗酒十千不嫌贵，任性地享乐一番。</a:t>
            </a:r>
          </a:p>
        </p:txBody>
      </p:sp>
      <p:pic>
        <p:nvPicPr>
          <p:cNvPr id="20483" name="Picture 3" descr="2002911026429784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0"/>
            <a:ext cx="2916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5616575" cy="362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>
                <a:latin typeface="Times New Roman" pitchFamily="18" charset="0"/>
                <a:ea typeface="隶书" pitchFamily="49" charset="-122"/>
              </a:rPr>
              <a:t>岑夫子，丹丘生，将进酒，杯莫停。</a:t>
            </a:r>
          </a:p>
          <a:p>
            <a:pPr>
              <a:spcBef>
                <a:spcPct val="20000"/>
              </a:spcBef>
            </a:pPr>
            <a:r>
              <a:rPr lang="zh-CN" altLang="en-US" sz="2800">
                <a:latin typeface="Times New Roman" pitchFamily="18" charset="0"/>
                <a:ea typeface="隶书" pitchFamily="49" charset="-122"/>
              </a:rPr>
              <a:t>与君歌一曲，请君为我倾耳听：</a:t>
            </a:r>
          </a:p>
          <a:p>
            <a:pPr>
              <a:spcBef>
                <a:spcPct val="20000"/>
              </a:spcBef>
            </a:pPr>
            <a:r>
              <a:rPr lang="zh-CN" altLang="en-US" sz="2800">
                <a:latin typeface="Times New Roman" pitchFamily="18" charset="0"/>
                <a:ea typeface="隶书" pitchFamily="49" charset="-122"/>
              </a:rPr>
              <a:t>钟鼓馔玉不足贵，但愿长醉不复醒。</a:t>
            </a:r>
          </a:p>
          <a:p>
            <a:pPr>
              <a:spcBef>
                <a:spcPct val="20000"/>
              </a:spcBef>
            </a:pPr>
            <a:r>
              <a:rPr lang="zh-CN" altLang="en-US" sz="2800">
                <a:latin typeface="Times New Roman" pitchFamily="18" charset="0"/>
                <a:ea typeface="隶书" pitchFamily="49" charset="-122"/>
              </a:rPr>
              <a:t>古来圣贤皆寂寞，惟有饮者留其名。</a:t>
            </a:r>
          </a:p>
          <a:p>
            <a:pPr>
              <a:spcBef>
                <a:spcPct val="20000"/>
              </a:spcBef>
            </a:pPr>
            <a:r>
              <a:rPr lang="zh-CN" altLang="en-US" sz="2800">
                <a:latin typeface="Times New Roman" pitchFamily="18" charset="0"/>
                <a:ea typeface="隶书" pitchFamily="49" charset="-122"/>
              </a:rPr>
              <a:t>陈王昔时宴平乐，斗酒十千恣欢谑。 </a:t>
            </a:r>
          </a:p>
          <a:p>
            <a:pPr>
              <a:spcBef>
                <a:spcPct val="20000"/>
              </a:spcBef>
            </a:pPr>
            <a:endParaRPr lang="zh-CN" altLang="en-US" sz="280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en-US" altLang="zh-CN" sz="2800">
                <a:latin typeface="Times New Roman" pitchFamily="18" charset="0"/>
              </a:rPr>
              <a:t>  </a:t>
            </a:r>
            <a:endParaRPr lang="zh-CN" altLang="en-US" sz="28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biankuang"/>
          <p:cNvPicPr>
            <a:picLocks noGrp="1" noRot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836613"/>
            <a:ext cx="3240087" cy="5429250"/>
          </a:xfrm>
        </p:spPr>
      </p:pic>
      <p:pic>
        <p:nvPicPr>
          <p:cNvPr id="41987" name="Picture 3" descr="1071744994">
            <a:hlinkClick r:id="rId3" action="ppaction://hlinkfile"/>
          </p:cNvPr>
          <p:cNvPicPr>
            <a:picLocks noGrp="1" noRot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316913" y="5805488"/>
            <a:ext cx="280987" cy="358775"/>
          </a:xfrm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651500" y="1303338"/>
            <a:ext cx="2895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孔子、孟子、屈原、贾谊等人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898525" y="17367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华文行楷" pitchFamily="2" charset="-122"/>
            </a:endParaRP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81000" y="990600"/>
            <a:ext cx="58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200" b="1">
                <a:solidFill>
                  <a:srgbClr val="990033"/>
                </a:solidFill>
                <a:latin typeface="华文行楷" pitchFamily="2" charset="-122"/>
                <a:ea typeface="华文行楷" pitchFamily="2" charset="-122"/>
              </a:rPr>
              <a:t>    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5435600" y="3068638"/>
            <a:ext cx="331311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ea typeface="华文行楷" pitchFamily="2" charset="-122"/>
              </a:rPr>
              <a:t>生平得不到重用</a:t>
            </a:r>
            <a:r>
              <a:rPr lang="en-US" altLang="zh-CN" sz="3200" b="1">
                <a:ea typeface="华文行楷" pitchFamily="2" charset="-122"/>
              </a:rPr>
              <a:t>,</a:t>
            </a:r>
            <a:r>
              <a:rPr lang="zh-CN" altLang="en-US" sz="3200" b="1">
                <a:ea typeface="华文行楷" pitchFamily="2" charset="-122"/>
              </a:rPr>
              <a:t>怀才不遇。</a:t>
            </a:r>
          </a:p>
          <a:p>
            <a:r>
              <a:rPr lang="zh-CN" altLang="en-US" sz="3200" b="1">
                <a:ea typeface="华文行楷" pitchFamily="2" charset="-122"/>
              </a:rPr>
              <a:t>与己相似，自况</a:t>
            </a:r>
          </a:p>
          <a:p>
            <a:endParaRPr lang="zh-CN" altLang="en-US" sz="3200" b="1">
              <a:ea typeface="华文行楷" pitchFamily="2" charset="-122"/>
            </a:endParaRPr>
          </a:p>
          <a:p>
            <a:endParaRPr lang="zh-CN" altLang="en-US" sz="3200" b="1">
              <a:ea typeface="华文行楷" pitchFamily="2" charset="-122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685800" y="3581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华文行楷" pitchFamily="2" charset="-122"/>
            </a:endParaRP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1127125" y="5175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>
              <a:ea typeface="华文行楷" pitchFamily="2" charset="-122"/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468313" y="620713"/>
            <a:ext cx="4876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钟鼓馔玉不足贵，但愿长醉不复醒。古来</a:t>
            </a:r>
            <a:r>
              <a:rPr lang="zh-CN" altLang="en-US" sz="2800" b="1">
                <a:solidFill>
                  <a:srgbClr val="FF3300"/>
                </a:solidFill>
                <a:latin typeface="黑体" pitchFamily="49" charset="-122"/>
                <a:ea typeface="黑体" pitchFamily="49" charset="-122"/>
              </a:rPr>
              <a:t>圣贤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皆寂寞，惟有饮者留其名。陈王昔时宴平乐，斗酒十千恣欢谑。</a:t>
            </a:r>
          </a:p>
        </p:txBody>
      </p:sp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971550" y="2743200"/>
            <a:ext cx="4343400" cy="4114800"/>
          </a:xfrm>
          <a:prstGeom prst="cloudCallout">
            <a:avLst>
              <a:gd name="adj1" fmla="val -31616"/>
              <a:gd name="adj2" fmla="val -48264"/>
            </a:avLst>
          </a:prstGeom>
          <a:solidFill>
            <a:schemeClr val="accent1"/>
          </a:solidFill>
          <a:ln w="9525">
            <a:solidFill>
              <a:srgbClr val="996600"/>
            </a:solidFill>
            <a:round/>
            <a:headEnd/>
            <a:tailEnd/>
          </a:ln>
        </p:spPr>
        <p:txBody>
          <a:bodyPr/>
          <a:lstStyle/>
          <a:p>
            <a:r>
              <a:rPr lang="zh-CN" altLang="en-US" sz="3600" b="1">
                <a:solidFill>
                  <a:srgbClr val="FF3300"/>
                </a:solidFill>
                <a:latin typeface="华文细黑" pitchFamily="2" charset="-122"/>
              </a:rPr>
              <a:t>圣贤所指何人？他们寂寞的含义是什么？为何单举曹植？</a:t>
            </a:r>
            <a:endParaRPr lang="zh-CN" altLang="en-US" sz="3600" b="1">
              <a:solidFill>
                <a:srgbClr val="FF3300"/>
              </a:solidFill>
              <a:latin typeface="宋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79" grpId="0"/>
      <p:bldP spid="28682" grpId="0"/>
      <p:bldP spid="2868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288" y="1989138"/>
            <a:ext cx="8064500" cy="2663825"/>
          </a:xfrm>
        </p:spPr>
        <p:txBody>
          <a:bodyPr/>
          <a:lstStyle/>
          <a:p>
            <a:pPr>
              <a:lnSpc>
                <a:spcPct val="130000"/>
              </a:lnSpc>
              <a:buFont typeface="Wingdings" pitchFamily="2" charset="2"/>
              <a:buNone/>
            </a:pPr>
            <a:r>
              <a:rPr lang="zh-CN" altLang="en-US" b="1" smtClean="0">
                <a:solidFill>
                  <a:srgbClr val="0000FF"/>
                </a:solidFill>
                <a:ea typeface="华文中宋" pitchFamily="2" charset="-122"/>
              </a:rPr>
              <a:t>           </a:t>
            </a:r>
            <a:r>
              <a:rPr lang="zh-CN" altLang="en-US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诗人由</a:t>
            </a:r>
            <a:r>
              <a:rPr lang="zh-CN" altLang="en-US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自身遭遇，联想古今</a:t>
            </a:r>
            <a:r>
              <a:rPr lang="zh-CN" altLang="en-US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，对社会愤怒嘲讽。曹植举行宴会畅饮，为的是</a:t>
            </a:r>
            <a:r>
              <a:rPr lang="zh-CN" altLang="en-US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空有超群才华，却遭兄、侄猜忌，不得用，借酒浇愁</a:t>
            </a:r>
            <a:r>
              <a:rPr lang="zh-CN" altLang="en-US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。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55650" y="4797425"/>
            <a:ext cx="78486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    诗人用以自比，一样的才思敏捷， 一样的遭人妒忌排挤。</a:t>
            </a: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8093075" cy="120015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Times New Roman" pitchFamily="18" charset="0"/>
                <a:ea typeface="黑体" pitchFamily="49" charset="-122"/>
              </a:rPr>
              <a:t>“</a:t>
            </a:r>
            <a:r>
              <a:rPr lang="zh-CN" altLang="en-US" sz="3600" b="1" i="1" u="sng">
                <a:latin typeface="楷体_GB2312" pitchFamily="49" charset="-122"/>
                <a:ea typeface="楷体_GB2312" pitchFamily="49" charset="-122"/>
              </a:rPr>
              <a:t>陈王昔时宴平乐，斗酒十千恣欢谑 </a:t>
            </a:r>
            <a:r>
              <a:rPr lang="zh-CN" altLang="en-US" sz="3600" b="1">
                <a:latin typeface="Times New Roman" pitchFamily="18" charset="0"/>
                <a:ea typeface="黑体" pitchFamily="49" charset="-122"/>
              </a:rPr>
              <a:t>”</a:t>
            </a:r>
            <a:r>
              <a:rPr lang="zh-CN" altLang="en-US" sz="3600" b="1">
                <a:latin typeface="Verdana" pitchFamily="34" charset="0"/>
                <a:ea typeface="黑体" pitchFamily="49" charset="-122"/>
              </a:rPr>
              <a:t>诗人列举</a:t>
            </a:r>
            <a:r>
              <a:rPr lang="zh-CN" altLang="en-US" sz="3600" b="1">
                <a:solidFill>
                  <a:srgbClr val="FF0000"/>
                </a:solidFill>
                <a:latin typeface="Verdana" pitchFamily="34" charset="0"/>
                <a:ea typeface="黑体" pitchFamily="49" charset="-122"/>
              </a:rPr>
              <a:t>陈王曹植</a:t>
            </a:r>
            <a:r>
              <a:rPr lang="zh-CN" altLang="en-US" sz="3600" b="1">
                <a:latin typeface="Verdana" pitchFamily="34" charset="0"/>
                <a:ea typeface="黑体" pitchFamily="49" charset="-122"/>
              </a:rPr>
              <a:t>的事例，</a:t>
            </a:r>
            <a:r>
              <a:rPr lang="zh-CN" altLang="en-US" sz="3600" b="1">
                <a:solidFill>
                  <a:srgbClr val="FF0000"/>
                </a:solidFill>
                <a:latin typeface="Verdana" pitchFamily="34" charset="0"/>
                <a:ea typeface="黑体" pitchFamily="49" charset="-122"/>
              </a:rPr>
              <a:t>有何用意</a:t>
            </a:r>
            <a:r>
              <a:rPr lang="zh-CN" altLang="en-US" sz="3600" b="1">
                <a:latin typeface="Verdana" pitchFamily="34" charset="0"/>
                <a:ea typeface="黑体" pitchFamily="49" charset="-122"/>
              </a:rPr>
              <a:t>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将进酒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3284538"/>
            <a:ext cx="8567738" cy="349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124075" y="981075"/>
            <a:ext cx="6840538" cy="1189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7200" b="1">
                <a:effectLst>
                  <a:outerShdw blurRad="38100" dist="38100" dir="2700000" algn="tl">
                    <a:srgbClr val="C0C0C0"/>
                  </a:outerShdw>
                </a:effectLst>
                <a:ea typeface="华文新魏" panose="02010800040101010101" pitchFamily="2" charset="-122"/>
              </a:rPr>
              <a:t>将   进   酒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3708400" y="2205038"/>
            <a:ext cx="20891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隶书" panose="02010509060101010101" pitchFamily="1" charset="-122"/>
                <a:ea typeface="隶书" panose="02010509060101010101" pitchFamily="1" charset="-122"/>
              </a:rPr>
              <a:t>李   白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124075" y="476250"/>
            <a:ext cx="1182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(qiāng)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95288" y="1628775"/>
            <a:ext cx="8497887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800">
                <a:solidFill>
                  <a:srgbClr val="003300"/>
                </a:solidFill>
                <a:latin typeface="Arial Unicode MS" pitchFamily="2" charset="-122"/>
                <a:ea typeface="黑体" pitchFamily="49" charset="-122"/>
              </a:rPr>
              <a:t>主人呵，为何说我少银钱？直接沽取醇酒，咱对饮个醉意绵绵，这一匹名贵的五花马，这一件价值千金的皮裘，叫孩儿们拿去换美酒吧，我与你喝个大醉，同销万古长愁。</a:t>
            </a:r>
            <a:r>
              <a:rPr lang="zh-CN" altLang="en-US" sz="2800">
                <a:solidFill>
                  <a:srgbClr val="003300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zh-CN" altLang="en-US" sz="2800">
              <a:solidFill>
                <a:srgbClr val="003300"/>
              </a:solidFill>
              <a:latin typeface="Times New Roman" pitchFamily="18" charset="0"/>
            </a:endParaRPr>
          </a:p>
        </p:txBody>
      </p:sp>
      <p:pic>
        <p:nvPicPr>
          <p:cNvPr id="21507" name="Picture 3" descr="20033311056412545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91440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8208963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>
                <a:latin typeface="Times New Roman" pitchFamily="18" charset="0"/>
                <a:ea typeface="隶书" pitchFamily="49" charset="-122"/>
              </a:rPr>
              <a:t>主人何为言少钱，径须沽取对君酌。五花马，千金裘，呼儿将出换美酒，与尔同销万古愁。</a:t>
            </a:r>
            <a:r>
              <a:rPr lang="zh-CN" altLang="en-US" sz="3200">
                <a:latin typeface="Times New Roman" pitchFamily="18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zh-CN" altLang="en-US" sz="32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609600"/>
            <a:ext cx="8305800" cy="1905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sz="3600" b="1" smtClean="0">
                <a:solidFill>
                  <a:srgbClr val="CC0000"/>
                </a:solidFill>
                <a:ea typeface="华文隶书" pitchFamily="2" charset="-122"/>
              </a:rPr>
              <a:t>主人何为言少钱，径须沽取对君酌。</a:t>
            </a:r>
            <a:br>
              <a:rPr lang="zh-CN" altLang="en-US" sz="3600" b="1" smtClean="0">
                <a:solidFill>
                  <a:srgbClr val="CC0000"/>
                </a:solidFill>
                <a:ea typeface="华文隶书" pitchFamily="2" charset="-122"/>
              </a:rPr>
            </a:br>
            <a:r>
              <a:rPr lang="zh-CN" altLang="en-US" sz="3600" b="1" smtClean="0">
                <a:solidFill>
                  <a:srgbClr val="CC0000"/>
                </a:solidFill>
                <a:ea typeface="华文隶书" pitchFamily="2" charset="-122"/>
              </a:rPr>
              <a:t>五花马，千金裘，</a:t>
            </a:r>
            <a:br>
              <a:rPr lang="zh-CN" altLang="en-US" sz="3600" b="1" smtClean="0">
                <a:solidFill>
                  <a:srgbClr val="CC0000"/>
                </a:solidFill>
                <a:ea typeface="华文隶书" pitchFamily="2" charset="-122"/>
              </a:rPr>
            </a:br>
            <a:r>
              <a:rPr lang="zh-CN" altLang="en-US" sz="3600" b="1" smtClean="0">
                <a:solidFill>
                  <a:srgbClr val="CC0000"/>
                </a:solidFill>
                <a:ea typeface="华文隶书" pitchFamily="2" charset="-122"/>
              </a:rPr>
              <a:t>呼儿将出换美酒，与尔同销万古愁。 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57200" y="2743200"/>
            <a:ext cx="8229600" cy="36576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反客为主</a:t>
            </a:r>
            <a:r>
              <a:rPr lang="zh-CN" altLang="en-US" sz="2800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，诗人要将一切昂贵的东西都拿来“换美</a:t>
            </a:r>
            <a:endParaRPr lang="en-US" altLang="zh-CN" sz="2800" b="1" smtClean="0">
              <a:solidFill>
                <a:srgbClr val="0000FF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800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酒”</a:t>
            </a:r>
            <a:r>
              <a:rPr lang="en-US" altLang="zh-CN" sz="2800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——</a:t>
            </a:r>
            <a:r>
              <a:rPr lang="zh-CN" altLang="en-US" sz="2800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狂放</a:t>
            </a:r>
            <a:r>
              <a:rPr lang="en-US" altLang="zh-CN" sz="2800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!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800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这种</a:t>
            </a:r>
            <a:r>
              <a:rPr lang="zh-CN" altLang="en-US" sz="2800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狂放</a:t>
            </a:r>
            <a:r>
              <a:rPr lang="zh-CN" altLang="en-US" sz="2800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，是诗人的</a:t>
            </a:r>
            <a:r>
              <a:rPr lang="zh-CN" altLang="en-US" sz="2800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悲之重、欢之浓和愤激之深的</a:t>
            </a:r>
            <a:endParaRPr lang="en-US" altLang="zh-CN" sz="2800" b="1" smtClean="0">
              <a:solidFill>
                <a:srgbClr val="FF0000"/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zh-CN" altLang="en-US" sz="2800" b="1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集中表现</a:t>
            </a:r>
            <a:r>
              <a:rPr lang="zh-CN" altLang="en-US" sz="2800" b="1" smtClean="0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C:\My Documents\My Pictures\BMP\CH008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52400"/>
            <a:ext cx="281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116013" y="549275"/>
            <a:ext cx="47291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800" b="1">
                <a:latin typeface="华文行楷" pitchFamily="2" charset="-122"/>
                <a:ea typeface="华文行楷" pitchFamily="2" charset="-122"/>
              </a:rPr>
              <a:t>全詩主旨：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827088" y="1852613"/>
            <a:ext cx="770572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C00000"/>
                </a:solidFill>
                <a:latin typeface="宋体" pitchFamily="2" charset="-122"/>
                <a:ea typeface="DFKai-SB" pitchFamily="65" charset="-120"/>
              </a:rPr>
              <a:t>    李白在诗中通过时光易逝、生命渺小的概叹，以及与朋友痛饮共醉的描写，表达诗人对自己仕途失意、怀才不遇的强烈愤慨和郁郁不得志。</a:t>
            </a:r>
            <a:endParaRPr lang="zh-TW" altLang="en-US" sz="4000" b="1">
              <a:solidFill>
                <a:srgbClr val="C00000"/>
              </a:solidFill>
              <a:latin typeface="宋体" pitchFamily="2" charset="-122"/>
              <a:ea typeface="DFKai-SB" pitchFamily="65" charset="-120"/>
            </a:endParaRPr>
          </a:p>
          <a:p>
            <a:endParaRPr lang="en-US" altLang="zh-CN" sz="4800" b="1">
              <a:solidFill>
                <a:srgbClr val="FF6600"/>
              </a:solidFill>
              <a:ea typeface="DFKai-SB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755650" y="1341438"/>
            <a:ext cx="5184775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48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天生我材必有用</a:t>
            </a:r>
            <a:endParaRPr lang="zh-CN" alt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877050" y="2205038"/>
            <a:ext cx="792163" cy="1555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4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anose="02010800040101010101" pitchFamily="2" charset="-122"/>
              </a:rPr>
              <a:t>矛</a:t>
            </a:r>
          </a:p>
          <a:p>
            <a:pPr>
              <a:defRPr/>
            </a:pPr>
            <a:r>
              <a:rPr lang="zh-CN" altLang="en-US" sz="48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anose="02010800040101010101" pitchFamily="2" charset="-122"/>
              </a:rPr>
              <a:t>盾</a:t>
            </a:r>
          </a:p>
        </p:txBody>
      </p:sp>
      <p:sp>
        <p:nvSpPr>
          <p:cNvPr id="34820" name="Text Box 4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2484438" y="2349500"/>
            <a:ext cx="1008062" cy="1189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72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行楷" panose="02010800040101010101" pitchFamily="2" charset="-122"/>
              </a:rPr>
              <a:t>酒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6588125" y="1557338"/>
            <a:ext cx="1800225" cy="5222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豪放自信</a:t>
            </a:r>
            <a:endParaRPr lang="zh-CN" altLang="en-US" sz="2800" dirty="0">
              <a:solidFill>
                <a:srgbClr val="002060"/>
              </a:solidFill>
            </a:endParaRP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659563" y="4005263"/>
            <a:ext cx="180022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zh-CN" altLang="en-US" sz="28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怀才不遇</a:t>
            </a:r>
            <a:endParaRPr lang="zh-CN" altLang="en-US" sz="2800">
              <a:solidFill>
                <a:srgbClr val="002060"/>
              </a:solidFill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827088" y="3860800"/>
            <a:ext cx="5040312" cy="8239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但愿长醉不复醒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5724525" y="18446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>
            <a:off x="5795963" y="43656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Text Box 4"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395288" y="188913"/>
            <a:ext cx="1296987" cy="12001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72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行楷" panose="02010800040101010101" pitchFamily="2" charset="-122"/>
              </a:rPr>
              <a:t>酒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  <p:bldP spid="34820" grpId="0"/>
      <p:bldP spid="34821" grpId="0"/>
      <p:bldP spid="34822" grpId="0"/>
      <p:bldP spid="34823" grpId="0"/>
      <p:bldP spid="34824" grpId="0" animBg="1"/>
      <p:bldP spid="34825" grpId="0" animBg="1"/>
      <p:bldP spid="1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916113"/>
            <a:ext cx="4248150" cy="304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1979613" y="476250"/>
            <a:ext cx="5197475" cy="100647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60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</a:rPr>
              <a:t>追求精神自由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203575" y="2565400"/>
            <a:ext cx="2362200" cy="1098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66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碰  撞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124075" y="5300663"/>
            <a:ext cx="4968875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华文行楷" panose="02010800040101010101" pitchFamily="2" charset="-122"/>
              </a:rPr>
              <a:t>建立丰功伟业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  <p:bldP spid="3584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www.cbe21.com/xueke/yuwen/jyyd/kjzz/image/syt/0014.jpg"/>
          <p:cNvPicPr>
            <a:picLocks noChangeAspect="1" noChangeArrowheads="1"/>
          </p:cNvPicPr>
          <p:nvPr/>
        </p:nvPicPr>
        <p:blipFill>
          <a:blip r:embed="rId3" r:link="rId4" cstate="print">
            <a:lum bright="40000" contrast="-52000"/>
          </a:blip>
          <a:srcRect l="9166" t="13333" r="13333" b="11111"/>
          <a:stretch>
            <a:fillRect/>
          </a:stretch>
        </p:blipFill>
        <p:spPr bwMode="auto">
          <a:xfrm>
            <a:off x="381000" y="0"/>
            <a:ext cx="739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2286000" y="609600"/>
            <a:ext cx="4038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高堂明镜悲白发</a:t>
            </a:r>
          </a:p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朝如青丝暮成雪</a:t>
            </a:r>
          </a:p>
        </p:txBody>
      </p:sp>
      <p:sp>
        <p:nvSpPr>
          <p:cNvPr id="36868" name="AutoShape 4"/>
          <p:cNvSpPr>
            <a:spLocks/>
          </p:cNvSpPr>
          <p:nvPr/>
        </p:nvSpPr>
        <p:spPr bwMode="auto">
          <a:xfrm>
            <a:off x="6324600" y="762000"/>
            <a:ext cx="152400" cy="1219200"/>
          </a:xfrm>
          <a:prstGeom prst="rightBrace">
            <a:avLst>
              <a:gd name="adj1" fmla="val 66593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24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6629400" y="685800"/>
            <a:ext cx="4038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itchFamily="18" charset="0"/>
              </a:rPr>
              <a:t>人生易老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itchFamily="18" charset="0"/>
              </a:rPr>
              <a:t>青春不再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6629400" y="2438400"/>
            <a:ext cx="3962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itchFamily="18" charset="0"/>
              </a:rPr>
              <a:t>壮志未酬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itchFamily="18" charset="0"/>
              </a:rPr>
              <a:t>怀才不遇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2286000" y="2362200"/>
            <a:ext cx="36576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天生我材必有用</a:t>
            </a:r>
          </a:p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千金散尽还复来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2286000" y="4297363"/>
            <a:ext cx="3429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古来圣贤皆寂寞</a:t>
            </a:r>
          </a:p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惟有饮者留其名</a:t>
            </a:r>
            <a:endParaRPr lang="zh-CN" altLang="en-US" sz="2400">
              <a:solidFill>
                <a:srgbClr val="0000FF"/>
              </a:solidFill>
              <a:latin typeface="Times New Roman" pitchFamily="18" charset="0"/>
              <a:ea typeface="华文新魏" pitchFamily="2" charset="-122"/>
            </a:endParaRPr>
          </a:p>
        </p:txBody>
      </p:sp>
      <p:sp>
        <p:nvSpPr>
          <p:cNvPr id="36873" name="AutoShape 9"/>
          <p:cNvSpPr>
            <a:spLocks/>
          </p:cNvSpPr>
          <p:nvPr/>
        </p:nvSpPr>
        <p:spPr bwMode="auto">
          <a:xfrm>
            <a:off x="6324600" y="4495800"/>
            <a:ext cx="152400" cy="1219200"/>
          </a:xfrm>
          <a:prstGeom prst="rightBrace">
            <a:avLst>
              <a:gd name="adj1" fmla="val 66593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24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6874" name="AutoShape 10"/>
          <p:cNvSpPr>
            <a:spLocks/>
          </p:cNvSpPr>
          <p:nvPr/>
        </p:nvSpPr>
        <p:spPr bwMode="auto">
          <a:xfrm>
            <a:off x="6248400" y="2514600"/>
            <a:ext cx="228600" cy="1219200"/>
          </a:xfrm>
          <a:prstGeom prst="rightBrace">
            <a:avLst>
              <a:gd name="adj1" fmla="val 44395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sz="24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6705600" y="4419600"/>
            <a:ext cx="1981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itchFamily="18" charset="0"/>
              </a:rPr>
              <a:t>圣贤寂寞</a:t>
            </a:r>
          </a:p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3300"/>
                </a:solidFill>
                <a:latin typeface="Times New Roman" pitchFamily="18" charset="0"/>
              </a:rPr>
              <a:t>陈王失意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0" y="0"/>
            <a:ext cx="7937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1">
                <a:solidFill>
                  <a:srgbClr val="CC0000"/>
                </a:solidFill>
                <a:latin typeface="Times New Roman" pitchFamily="18" charset="0"/>
                <a:ea typeface="华文新魏" pitchFamily="2" charset="-122"/>
              </a:rPr>
              <a:t>为何而愁</a:t>
            </a:r>
          </a:p>
        </p:txBody>
      </p:sp>
      <p:sp>
        <p:nvSpPr>
          <p:cNvPr id="36877" name="AutoShape 13"/>
          <p:cNvSpPr>
            <a:spLocks/>
          </p:cNvSpPr>
          <p:nvPr/>
        </p:nvSpPr>
        <p:spPr bwMode="auto">
          <a:xfrm>
            <a:off x="838200" y="914400"/>
            <a:ext cx="434975" cy="4724400"/>
          </a:xfrm>
          <a:prstGeom prst="leftBrace">
            <a:avLst>
              <a:gd name="adj1" fmla="val 90410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1131888" y="981075"/>
            <a:ext cx="150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990099"/>
                </a:solidFill>
                <a:latin typeface="Times New Roman" pitchFamily="18" charset="0"/>
                <a:ea typeface="华文新魏" pitchFamily="2" charset="-122"/>
              </a:rPr>
              <a:t>一愁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1219200" y="2743200"/>
            <a:ext cx="1641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990099"/>
                </a:solidFill>
                <a:latin typeface="Times New Roman" pitchFamily="18" charset="0"/>
                <a:ea typeface="华文行楷" pitchFamily="2" charset="-122"/>
              </a:rPr>
              <a:t>二愁</a:t>
            </a:r>
          </a:p>
        </p:txBody>
      </p:sp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1131888" y="4724400"/>
            <a:ext cx="1357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990099"/>
                </a:solidFill>
                <a:latin typeface="Times New Roman" pitchFamily="18" charset="0"/>
                <a:ea typeface="华文行楷" pitchFamily="2" charset="-122"/>
              </a:rPr>
              <a:t>三愁</a:t>
            </a:r>
          </a:p>
        </p:txBody>
      </p:sp>
      <p:sp>
        <p:nvSpPr>
          <p:cNvPr id="49169" name="矩形 16"/>
          <p:cNvSpPr>
            <a:spLocks noChangeArrowheads="1"/>
          </p:cNvSpPr>
          <p:nvPr/>
        </p:nvSpPr>
        <p:spPr bwMode="auto">
          <a:xfrm>
            <a:off x="0" y="0"/>
            <a:ext cx="1079500" cy="1016000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6000" b="1">
                <a:solidFill>
                  <a:srgbClr val="CC0000"/>
                </a:solidFill>
                <a:latin typeface="Times New Roman" pitchFamily="18" charset="0"/>
                <a:ea typeface="华文新魏" pitchFamily="2" charset="-122"/>
              </a:rPr>
              <a:t>愁</a:t>
            </a:r>
            <a:endParaRPr lang="zh-CN" altLang="en-US" sz="6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  <p:bldP spid="36868" grpId="0" animBg="1"/>
      <p:bldP spid="36869" grpId="0"/>
      <p:bldP spid="36870" grpId="0"/>
      <p:bldP spid="36871" grpId="0"/>
      <p:bldP spid="36872" grpId="0"/>
      <p:bldP spid="36873" grpId="0" animBg="1"/>
      <p:bldP spid="36874" grpId="0" animBg="1"/>
      <p:bldP spid="36875" grpId="0"/>
      <p:bldP spid="36876" grpId="0"/>
      <p:bldP spid="36877" grpId="0" animBg="1"/>
      <p:bldP spid="36878" grpId="0"/>
      <p:bldP spid="36879" grpId="0"/>
      <p:bldP spid="3688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39750" y="1412875"/>
            <a:ext cx="825023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Verdana" pitchFamily="34" charset="0"/>
                <a:ea typeface="黑体" pitchFamily="49" charset="-122"/>
              </a:rPr>
              <a:t>     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全诗围绕一个“酒”字，感情跌宕起伏：</a:t>
            </a:r>
            <a:r>
              <a:rPr lang="zh-CN" altLang="en-US" sz="3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悲伤</a:t>
            </a:r>
            <a:r>
              <a:rPr lang="en-US" altLang="zh-CN" sz="3200" b="1"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3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欢乐</a:t>
            </a:r>
            <a:r>
              <a:rPr lang="en-US" altLang="zh-CN" sz="3200" b="1"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3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愤激</a:t>
            </a:r>
            <a:r>
              <a:rPr lang="en-US" altLang="zh-CN" sz="3200" b="1">
                <a:latin typeface="楷体" pitchFamily="49" charset="-122"/>
                <a:ea typeface="楷体" pitchFamily="49" charset="-122"/>
              </a:rPr>
              <a:t>—</a:t>
            </a:r>
            <a:r>
              <a:rPr lang="zh-CN" altLang="en-US" sz="3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狂放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，而这所有的情感又都是基于一个“</a:t>
            </a:r>
            <a:r>
              <a:rPr lang="zh-CN" altLang="en-US" sz="3200" b="1">
                <a:solidFill>
                  <a:srgbClr val="D60093"/>
                </a:solidFill>
                <a:latin typeface="楷体" pitchFamily="49" charset="-122"/>
                <a:ea typeface="楷体" pitchFamily="49" charset="-122"/>
              </a:rPr>
              <a:t>愁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”字，作者因愁而悲叹时光易逝，因愁而纵酒作乐，因愁而慷慨愤激，也因愁而狂放失态，表现了一种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怀才不遇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又</a:t>
            </a:r>
            <a:r>
              <a:rPr lang="zh-CN" altLang="en-US" sz="3200" b="1">
                <a:solidFill>
                  <a:srgbClr val="0000FF"/>
                </a:solidFill>
                <a:latin typeface="楷体" pitchFamily="49" charset="-122"/>
                <a:ea typeface="楷体" pitchFamily="49" charset="-122"/>
              </a:rPr>
              <a:t>渴望用世</a:t>
            </a:r>
            <a:r>
              <a:rPr lang="zh-CN" altLang="en-US" sz="3200" b="1">
                <a:latin typeface="楷体" pitchFamily="49" charset="-122"/>
                <a:ea typeface="楷体" pitchFamily="49" charset="-122"/>
              </a:rPr>
              <a:t>的矛盾复杂的情感。</a:t>
            </a:r>
            <a:r>
              <a:rPr lang="zh-CN" altLang="en-US" sz="3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　</a:t>
            </a:r>
          </a:p>
          <a:p>
            <a:r>
              <a:rPr lang="zh-CN" altLang="en-US" sz="32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    豪放是它的外壳，愤激才是它的内核。</a:t>
            </a:r>
          </a:p>
        </p:txBody>
      </p:sp>
      <p:sp>
        <p:nvSpPr>
          <p:cNvPr id="50179" name="WordArt 3"/>
          <p:cNvSpPr>
            <a:spLocks noChangeArrowheads="1" noChangeShapeType="1" noTextEdit="1"/>
          </p:cNvSpPr>
          <p:nvPr/>
        </p:nvSpPr>
        <p:spPr bwMode="auto">
          <a:xfrm>
            <a:off x="3276600" y="457200"/>
            <a:ext cx="1752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60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华文行楷"/>
                <a:ea typeface="华文行楷"/>
              </a:rPr>
              <a:t>总结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810000" y="990600"/>
            <a:ext cx="49101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>
                <a:latin typeface="Times New Roman" pitchFamily="18" charset="0"/>
                <a:ea typeface="隶书" pitchFamily="49" charset="-122"/>
              </a:rPr>
              <a:t>人生短短几个秋，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>
                <a:latin typeface="Times New Roman" pitchFamily="18" charset="0"/>
                <a:ea typeface="隶书" pitchFamily="49" charset="-122"/>
              </a:rPr>
              <a:t>不醉不罢休，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>
                <a:latin typeface="Times New Roman" pitchFamily="18" charset="0"/>
                <a:ea typeface="隶书" pitchFamily="49" charset="-122"/>
              </a:rPr>
              <a:t>东边我的美人，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>
                <a:latin typeface="Times New Roman" pitchFamily="18" charset="0"/>
                <a:ea typeface="隶书" pitchFamily="49" charset="-122"/>
              </a:rPr>
              <a:t>西边黄河流，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>
                <a:latin typeface="Times New Roman" pitchFamily="18" charset="0"/>
                <a:ea typeface="隶书" pitchFamily="49" charset="-122"/>
              </a:rPr>
              <a:t>来呀来个酒呀，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>
                <a:latin typeface="Times New Roman" pitchFamily="18" charset="0"/>
                <a:ea typeface="隶书" pitchFamily="49" charset="-122"/>
              </a:rPr>
              <a:t>不醉不罢休，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3600">
                <a:latin typeface="Times New Roman" pitchFamily="18" charset="0"/>
                <a:ea typeface="隶书" pitchFamily="49" charset="-122"/>
              </a:rPr>
              <a:t>愁情烦事别放心头。</a:t>
            </a:r>
            <a:r>
              <a:rPr lang="zh-CN" altLang="en-US" sz="3600">
                <a:solidFill>
                  <a:srgbClr val="D5D6FF"/>
                </a:solidFill>
                <a:latin typeface="Times New Roman" pitchFamily="18" charset="0"/>
                <a:ea typeface="隶书" pitchFamily="49" charset="-122"/>
              </a:rPr>
              <a:t> 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35448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联机映像占位符 105473" descr="F:/将进酒/http:/www.cbe21.com/xueke/yuwen/jyyd/kjzz/image/syt/0014.jpg">
            <a:hlinkClick r:id="rId2"/>
          </p:cNvPr>
          <p:cNvPicPr>
            <a:picLocks noChangeAspect="1" noChangeArrowheads="1"/>
          </p:cNvPicPr>
          <p:nvPr>
            <p:ph type="dgm" sz="half" idx="2"/>
          </p:nvPr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5475" name="文本框 105474"/>
          <p:cNvSpPr txBox="1">
            <a:spLocks noChangeArrowheads="1"/>
          </p:cNvSpPr>
          <p:nvPr/>
        </p:nvSpPr>
        <p:spPr bwMode="auto">
          <a:xfrm>
            <a:off x="1066800" y="5302250"/>
            <a:ext cx="43434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9600">
                <a:solidFill>
                  <a:schemeClr val="accent1"/>
                </a:solidFill>
                <a:latin typeface="Times New Roman" pitchFamily="18" charset="0"/>
                <a:ea typeface="华文行楷" pitchFamily="2" charset="-122"/>
              </a:rPr>
              <a:t>再见</a:t>
            </a:r>
          </a:p>
        </p:txBody>
      </p:sp>
    </p:spTree>
  </p:cSld>
  <p:clrMapOvr>
    <a:masterClrMapping/>
  </p:clrMapOvr>
  <p:transition spd="med" advTm="6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00113" y="620713"/>
            <a:ext cx="56165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>
                <a:solidFill>
                  <a:srgbClr val="FF0066"/>
                </a:solidFill>
                <a:latin typeface="Times New Roman" pitchFamily="18" charset="0"/>
              </a:rPr>
              <a:t>题解：</a:t>
            </a:r>
          </a:p>
          <a:p>
            <a:r>
              <a:rPr lang="zh-CN" altLang="en-US" sz="2400">
                <a:latin typeface="Times New Roman" pitchFamily="18" charset="0"/>
              </a:rPr>
              <a:t>        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547813" y="2133600"/>
            <a:ext cx="43195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 sz="2400">
                <a:latin typeface="Times New Roman" pitchFamily="18" charset="0"/>
              </a:rPr>
              <a:t>        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将</a:t>
            </a:r>
            <a:r>
              <a:rPr lang="en-US" altLang="zh-CN" sz="32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(qiāng)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请、劝）进酒</a:t>
            </a:r>
            <a:r>
              <a:rPr lang="en-US" altLang="zh-CN" sz="3200" b="1">
                <a:latin typeface="黑体" pitchFamily="49" charset="-122"/>
                <a:ea typeface="黑体" pitchFamily="49" charset="-122"/>
              </a:rPr>
              <a:t>》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意即</a:t>
            </a:r>
            <a:r>
              <a:rPr lang="zh-CN" altLang="en-US" sz="3200" b="1">
                <a:latin typeface="Times New Roman" pitchFamily="18" charset="0"/>
                <a:ea typeface="黑体" pitchFamily="49" charset="-122"/>
              </a:rPr>
              <a:t>“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劝酒歌</a:t>
            </a:r>
            <a:r>
              <a:rPr lang="zh-CN" altLang="en-US" sz="3200" b="1">
                <a:latin typeface="Times New Roman" pitchFamily="18" charset="0"/>
                <a:ea typeface="黑体" pitchFamily="49" charset="-122"/>
              </a:rPr>
              <a:t>”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。</a:t>
            </a:r>
          </a:p>
        </p:txBody>
      </p:sp>
      <p:pic>
        <p:nvPicPr>
          <p:cNvPr id="8196" name="Picture 4" descr="shuxiubax1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6335713" y="0"/>
            <a:ext cx="2808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58369"/>
          <p:cNvSpPr txBox="1">
            <a:spLocks noChangeArrowheads="1"/>
          </p:cNvSpPr>
          <p:nvPr/>
        </p:nvSpPr>
        <p:spPr bwMode="auto">
          <a:xfrm>
            <a:off x="0" y="3733800"/>
            <a:ext cx="1006475" cy="266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1">
                <a:latin typeface="Times New Roman" pitchFamily="18" charset="0"/>
              </a:rPr>
              <a:t>导　言</a:t>
            </a:r>
          </a:p>
        </p:txBody>
      </p:sp>
      <p:sp>
        <p:nvSpPr>
          <p:cNvPr id="9219" name="文本框 58370"/>
          <p:cNvSpPr txBox="1">
            <a:spLocks noChangeArrowheads="1"/>
          </p:cNvSpPr>
          <p:nvPr/>
        </p:nvSpPr>
        <p:spPr bwMode="auto">
          <a:xfrm>
            <a:off x="971550" y="1700213"/>
            <a:ext cx="7848600" cy="4386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latin typeface="Times New Roman" pitchFamily="18" charset="0"/>
              </a:rPr>
              <a:t>             </a:t>
            </a:r>
            <a:r>
              <a:rPr lang="zh-CN" altLang="en-US" sz="2800" b="1">
                <a:latin typeface="楷体" pitchFamily="49" charset="-122"/>
                <a:ea typeface="楷体" pitchFamily="49" charset="-122"/>
              </a:rPr>
              <a:t>掀起中国文坛的红盖头，酒香随清风徐来。在中国文学史上，诗与酒相从相随，几乎有一种天生的缘分。中国诗人大多爱喝酒。多少诗人因酒忘却人世的痛苦忧愁，因酒在自由的时空中尽情翱翔，因酒而丢掉面具口吐真言，因酒而成就传世佳作。唐代的天才诗人李白尤为突出。他是“诗仙”，又自称是“酒中仙”，时人也号之曰“酒圣”。古时酒店都爱挂上“太白遗风”、“太白世家”的招牌。直至现在，还有沿用的。</a:t>
            </a:r>
          </a:p>
          <a:p>
            <a:pPr>
              <a:spcBef>
                <a:spcPct val="50000"/>
              </a:spcBef>
            </a:pPr>
            <a:endParaRPr lang="zh-CN" altLang="en-US" b="1">
              <a:latin typeface="Times New Roman" pitchFamily="18" charset="0"/>
            </a:endParaRPr>
          </a:p>
        </p:txBody>
      </p:sp>
      <p:pic>
        <p:nvPicPr>
          <p:cNvPr id="9220" name="图片 58371" descr="李白（右）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55700" cy="168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图片 58372" descr="李白（左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动作按钮: 开始 58373"/>
          <p:cNvSpPr>
            <a:spLocks noChangeArrowheads="1"/>
          </p:cNvSpPr>
          <p:nvPr/>
        </p:nvSpPr>
        <p:spPr bwMode="auto">
          <a:xfrm>
            <a:off x="8101013" y="6553200"/>
            <a:ext cx="1042987" cy="304800"/>
          </a:xfrm>
          <a:prstGeom prst="actionButtonBeginning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9223" name="图片 58374" descr="将进酒课题图片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260350"/>
            <a:ext cx="6264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文本框 58375"/>
          <p:cNvSpPr txBox="1">
            <a:spLocks noChangeArrowheads="1"/>
          </p:cNvSpPr>
          <p:nvPr/>
        </p:nvSpPr>
        <p:spPr bwMode="auto">
          <a:xfrm>
            <a:off x="2971800" y="188913"/>
            <a:ext cx="3810000" cy="166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>
                <a:solidFill>
                  <a:srgbClr val="FF6600"/>
                </a:solidFill>
                <a:latin typeface="Times New Roman" pitchFamily="18" charset="0"/>
                <a:ea typeface="华文新魏" pitchFamily="2" charset="-122"/>
              </a:rPr>
              <a:t>将　进　酒</a:t>
            </a:r>
          </a:p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6600"/>
                </a:solidFill>
                <a:latin typeface="Times New Roman" pitchFamily="18" charset="0"/>
                <a:ea typeface="华文新魏" pitchFamily="2" charset="-122"/>
              </a:rPr>
              <a:t>　　　李　白</a:t>
            </a:r>
          </a:p>
        </p:txBody>
      </p:sp>
    </p:spTree>
  </p:cSld>
  <p:clrMapOvr>
    <a:masterClrMapping/>
  </p:clrMapOvr>
  <p:transition spd="med" advTm="6000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34145"/>
          <p:cNvSpPr>
            <a:spLocks noGrp="1" noChangeArrowheads="1"/>
          </p:cNvSpPr>
          <p:nvPr>
            <p:ph type="title"/>
          </p:nvPr>
        </p:nvSpPr>
        <p:spPr>
          <a:xfrm>
            <a:off x="1358900" y="260350"/>
            <a:ext cx="7173913" cy="647700"/>
          </a:xfrm>
        </p:spPr>
        <p:txBody>
          <a:bodyPr/>
          <a:lstStyle/>
          <a:p>
            <a:pPr algn="l"/>
            <a:r>
              <a:rPr lang="zh-CN" altLang="en-US" sz="36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宋体" pitchFamily="2" charset="-122"/>
              </a:rPr>
              <a:t>诗与</a:t>
            </a:r>
            <a:r>
              <a:rPr lang="zh-CN" altLang="en-US" sz="3600" b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酒的名言名句</a:t>
            </a:r>
          </a:p>
        </p:txBody>
      </p:sp>
      <p:sp>
        <p:nvSpPr>
          <p:cNvPr id="10243" name="文本占位符 134146"/>
          <p:cNvSpPr>
            <a:spLocks noGrp="1" noChangeArrowheads="1"/>
          </p:cNvSpPr>
          <p:nvPr>
            <p:ph type="body" idx="1"/>
          </p:nvPr>
        </p:nvSpPr>
        <p:spPr>
          <a:xfrm>
            <a:off x="179388" y="692150"/>
            <a:ext cx="8569325" cy="56165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800" b="1" smtClean="0"/>
              <a:t> </a:t>
            </a:r>
            <a:br>
              <a:rPr lang="en-US" altLang="zh-CN" sz="2800" b="1" smtClean="0"/>
            </a:b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月下独酌</a:t>
            </a: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：花间一壶酒，独酌无相亲。举杯邀明月，对    </a:t>
            </a:r>
            <a:endParaRPr lang="en-US" altLang="zh-CN" sz="2400" b="1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                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影成三人。 </a:t>
            </a:r>
            <a:br>
              <a:rPr lang="zh-CN" altLang="en-US" sz="2400" b="1" smtClean="0">
                <a:latin typeface="楷体" pitchFamily="49" charset="-122"/>
                <a:ea typeface="楷体" pitchFamily="49" charset="-122"/>
              </a:rPr>
            </a:b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水调歌头</a:t>
            </a: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：明月几时有，把酒问青天。 </a:t>
            </a:r>
            <a:br>
              <a:rPr lang="zh-CN" altLang="en-US" sz="2400" b="1" smtClean="0">
                <a:latin typeface="楷体" pitchFamily="49" charset="-122"/>
                <a:ea typeface="楷体" pitchFamily="49" charset="-122"/>
              </a:rPr>
            </a:b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过故人庄</a:t>
            </a: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：绿树村边合，青山郭外斜。开轩面场圃，把 </a:t>
            </a:r>
            <a:endParaRPr lang="en-US" altLang="zh-CN" sz="2400" b="1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                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酒话桑麻。 </a:t>
            </a:r>
            <a:br>
              <a:rPr lang="zh-CN" altLang="en-US" sz="2400" b="1" smtClean="0">
                <a:latin typeface="楷体" pitchFamily="49" charset="-122"/>
                <a:ea typeface="楷体" pitchFamily="49" charset="-122"/>
              </a:rPr>
            </a:b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醉花阴</a:t>
            </a: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：东篱把酒黄昏后，有暗香盈袖，莫道不消魂，</a:t>
            </a:r>
            <a:endParaRPr lang="en-US" altLang="zh-CN" sz="2400" b="1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              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帘卷西风， 人比黄花瘦。 </a:t>
            </a:r>
            <a:br>
              <a:rPr lang="zh-CN" altLang="en-US" sz="2400" b="1" smtClean="0">
                <a:latin typeface="楷体" pitchFamily="49" charset="-122"/>
                <a:ea typeface="楷体" pitchFamily="49" charset="-122"/>
              </a:rPr>
            </a:b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行路难</a:t>
            </a: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：金樽清酒斗十千，玉盘珍馐直万钱。 </a:t>
            </a:r>
            <a:br>
              <a:rPr lang="zh-CN" altLang="en-US" sz="2400" b="1" smtClean="0">
                <a:latin typeface="楷体" pitchFamily="49" charset="-122"/>
                <a:ea typeface="楷体" pitchFamily="49" charset="-122"/>
              </a:rPr>
            </a:b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浣溪沙</a:t>
            </a: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：一曲新词酒一杯，去年天气旧亭台。  </a:t>
            </a:r>
            <a:br>
              <a:rPr lang="zh-CN" altLang="en-US" sz="2400" b="1" smtClean="0">
                <a:latin typeface="楷体" pitchFamily="49" charset="-122"/>
                <a:ea typeface="楷体" pitchFamily="49" charset="-122"/>
              </a:rPr>
            </a:b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 杜甫</a:t>
            </a: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  《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不见</a:t>
            </a: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》: 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敏捷诗千首，飘零酒一杯。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  《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赠李白</a:t>
            </a: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》: 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痛饮狂歌空度日，飞扬拔扈为谁雄</a:t>
            </a: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  《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饮中八仙歌</a:t>
            </a: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》: 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李白一斗诗百篇，长安市上酒家眠。天子</a:t>
            </a:r>
            <a:endParaRPr lang="en-US" altLang="zh-CN" sz="2400" b="1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400" b="1" smtClean="0">
                <a:latin typeface="楷体" pitchFamily="49" charset="-122"/>
                <a:ea typeface="楷体" pitchFamily="49" charset="-122"/>
              </a:rPr>
              <a:t>                 </a:t>
            </a:r>
            <a:r>
              <a:rPr lang="zh-CN" altLang="en-US" sz="2400" b="1" smtClean="0">
                <a:latin typeface="楷体" pitchFamily="49" charset="-122"/>
                <a:ea typeface="楷体" pitchFamily="49" charset="-122"/>
              </a:rPr>
              <a:t>呼来不上船，自称臣是酒中仙。</a:t>
            </a:r>
          </a:p>
        </p:txBody>
      </p:sp>
    </p:spTree>
  </p:cSld>
  <p:clrMapOvr>
    <a:masterClrMapping/>
  </p:clrMapOvr>
  <p:transition spd="med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11617" descr="20071018174159574_2"/>
          <p:cNvPicPr>
            <a:picLocks noChangeAspect="1" noChangeArrowheads="1"/>
          </p:cNvPicPr>
          <p:nvPr/>
        </p:nvPicPr>
        <p:blipFill>
          <a:blip r:embed="rId2" cstate="print"/>
          <a:srcRect b="6119"/>
          <a:stretch>
            <a:fillRect/>
          </a:stretch>
        </p:blipFill>
        <p:spPr bwMode="auto">
          <a:xfrm>
            <a:off x="539750" y="549275"/>
            <a:ext cx="80645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文本占位符 111618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260350"/>
            <a:ext cx="8208963" cy="5113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3600" b="1" smtClean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对酒当歌，人生几何。</a:t>
            </a:r>
          </a:p>
          <a:p>
            <a:pPr>
              <a:lnSpc>
                <a:spcPct val="150000"/>
              </a:lnSpc>
            </a:pPr>
            <a:r>
              <a:rPr lang="zh-CN" altLang="en-US" sz="3600" b="1" smtClean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劝君更尽一杯酒，西出阳关无故人。 </a:t>
            </a:r>
          </a:p>
          <a:p>
            <a:pPr>
              <a:lnSpc>
                <a:spcPct val="150000"/>
              </a:lnSpc>
            </a:pPr>
            <a:r>
              <a:rPr lang="zh-CN" altLang="en-US" sz="3600" b="1" smtClean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葡萄美酒夜光杯，欲饮琵琶马上催。</a:t>
            </a:r>
          </a:p>
          <a:p>
            <a:pPr>
              <a:lnSpc>
                <a:spcPct val="150000"/>
              </a:lnSpc>
            </a:pPr>
            <a:r>
              <a:rPr lang="zh-CN" altLang="en-US" sz="3600" b="1" smtClean="0">
                <a:solidFill>
                  <a:srgbClr val="FFFFFF"/>
                </a:solidFill>
                <a:latin typeface="华文新魏" pitchFamily="2" charset="-122"/>
                <a:ea typeface="华文新魏" pitchFamily="2" charset="-122"/>
              </a:rPr>
              <a:t>酒入愁肠，化作相思泪。</a:t>
            </a:r>
          </a:p>
          <a:p>
            <a:pPr>
              <a:lnSpc>
                <a:spcPct val="150000"/>
              </a:lnSpc>
            </a:pPr>
            <a:r>
              <a:rPr lang="zh-CN" altLang="en-US" sz="3600" b="1" smtClean="0">
                <a:solidFill>
                  <a:schemeClr val="bg1"/>
                </a:solidFill>
                <a:ea typeface="华文新魏" pitchFamily="2" charset="-122"/>
              </a:rPr>
              <a:t>抽刀断水水更流，举杯销愁愁更愁。</a:t>
            </a:r>
          </a:p>
          <a:p>
            <a:pPr>
              <a:lnSpc>
                <a:spcPct val="150000"/>
              </a:lnSpc>
            </a:pPr>
            <a:r>
              <a:rPr lang="zh-CN" altLang="en-US" sz="3600" b="1" smtClean="0">
                <a:solidFill>
                  <a:schemeClr val="bg1"/>
                </a:solidFill>
                <a:ea typeface="华文新魏" pitchFamily="2" charset="-122"/>
              </a:rPr>
              <a:t>黄金白璧买歌笑，一醉累月轻王侯。</a:t>
            </a:r>
          </a:p>
          <a:p>
            <a:pPr>
              <a:lnSpc>
                <a:spcPct val="150000"/>
              </a:lnSpc>
            </a:pPr>
            <a:endParaRPr lang="zh-CN" altLang="en-US" sz="3600" b="1" smtClean="0">
              <a:solidFill>
                <a:schemeClr val="bg1"/>
              </a:solidFill>
              <a:ea typeface="华文新魏" pitchFamily="2" charset="-122"/>
            </a:endParaRPr>
          </a:p>
        </p:txBody>
      </p:sp>
      <p:sp>
        <p:nvSpPr>
          <p:cNvPr id="111620" name="矩形 111619"/>
          <p:cNvSpPr>
            <a:spLocks noChangeArrowheads="1"/>
          </p:cNvSpPr>
          <p:nvPr/>
        </p:nvSpPr>
        <p:spPr bwMode="auto">
          <a:xfrm>
            <a:off x="2895600" y="5764213"/>
            <a:ext cx="32416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zh-CN" sz="4800" b="1">
                <a:solidFill>
                  <a:srgbClr val="FFFF00"/>
                </a:solidFill>
                <a:ea typeface="黑体" pitchFamily="49" charset="-122"/>
              </a:rPr>
              <a:t>——</a:t>
            </a:r>
            <a:r>
              <a:rPr lang="en-US" altLang="zh-CN" sz="48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 “</a:t>
            </a:r>
            <a:r>
              <a:rPr lang="zh-CN" altLang="en-US" sz="4800" b="1">
                <a:solidFill>
                  <a:srgbClr val="FFFF00"/>
                </a:solidFill>
                <a:latin typeface="黑体" pitchFamily="49" charset="-122"/>
                <a:ea typeface="黑体" pitchFamily="49" charset="-122"/>
              </a:rPr>
              <a:t>酒” </a:t>
            </a:r>
          </a:p>
        </p:txBody>
      </p:sp>
    </p:spTree>
  </p:cSld>
  <p:clrMapOvr>
    <a:masterClrMapping/>
  </p:clrMapOvr>
  <p:transition spd="med" advTm="6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  <p:bldP spid="1116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33375"/>
            <a:ext cx="3886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9750" y="1484313"/>
            <a:ext cx="5402263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800" b="1">
                <a:ea typeface="隶书" pitchFamily="49" charset="-122"/>
              </a:rPr>
              <a:t>     饮中八仙诗</a:t>
            </a:r>
            <a:r>
              <a:rPr lang="en-US" altLang="zh-CN" sz="2800" b="1">
                <a:ea typeface="隶书" pitchFamily="49" charset="-122"/>
              </a:rPr>
              <a:t>(</a:t>
            </a:r>
            <a:r>
              <a:rPr lang="zh-CN" altLang="en-US" sz="2800" b="1">
                <a:ea typeface="隶书" pitchFamily="49" charset="-122"/>
              </a:rPr>
              <a:t>节选</a:t>
            </a:r>
            <a:r>
              <a:rPr lang="en-US" altLang="zh-CN" sz="2800" b="1">
                <a:ea typeface="隶书" pitchFamily="49" charset="-122"/>
              </a:rPr>
              <a:t>) </a:t>
            </a:r>
          </a:p>
          <a:p>
            <a:r>
              <a:rPr lang="en-US" altLang="zh-CN" sz="2400" b="1">
                <a:ea typeface="隶书" pitchFamily="49" charset="-122"/>
              </a:rPr>
              <a:t>          </a:t>
            </a:r>
            <a:r>
              <a:rPr lang="zh-CN" altLang="en-US" sz="2400" b="1">
                <a:ea typeface="隶书" pitchFamily="49" charset="-122"/>
              </a:rPr>
              <a:t>唐    杜甫</a:t>
            </a:r>
          </a:p>
          <a:p>
            <a:endParaRPr lang="zh-CN" altLang="en-US" sz="2400" b="1">
              <a:ea typeface="隶书" pitchFamily="49" charset="-122"/>
            </a:endParaRPr>
          </a:p>
          <a:p>
            <a:r>
              <a:rPr lang="zh-CN" altLang="en-US" b="1"/>
              <a:t>  </a:t>
            </a:r>
            <a:r>
              <a:rPr lang="zh-CN" altLang="en-US" sz="3600" b="1">
                <a:ea typeface="隶书" pitchFamily="49" charset="-122"/>
              </a:rPr>
              <a:t>李白斗酒诗百篇，</a:t>
            </a:r>
          </a:p>
          <a:p>
            <a:r>
              <a:rPr lang="zh-CN" altLang="en-US" sz="3600" b="1">
                <a:ea typeface="隶书" pitchFamily="49" charset="-122"/>
              </a:rPr>
              <a:t> 长安市上酒家眠。</a:t>
            </a:r>
          </a:p>
          <a:p>
            <a:r>
              <a:rPr lang="zh-CN" altLang="en-US" sz="3600" b="1">
                <a:ea typeface="隶书" pitchFamily="49" charset="-122"/>
              </a:rPr>
              <a:t> 天子呼来不上船，</a:t>
            </a:r>
          </a:p>
          <a:p>
            <a:r>
              <a:rPr lang="zh-CN" altLang="en-US" sz="3600" b="1">
                <a:ea typeface="隶书" pitchFamily="49" charset="-122"/>
              </a:rPr>
              <a:t> 自称臣是酒中仙。</a:t>
            </a:r>
          </a:p>
          <a:p>
            <a:r>
              <a:rPr lang="zh-CN" altLang="en-US" b="1"/>
              <a:t>  </a:t>
            </a:r>
          </a:p>
          <a:p>
            <a:r>
              <a:rPr lang="zh-CN" altLang="en-US" b="1"/>
              <a:t>    </a:t>
            </a:r>
            <a:r>
              <a:rPr lang="zh-CN" altLang="en-US" sz="2400" b="1"/>
              <a:t>                                                           </a:t>
            </a:r>
          </a:p>
        </p:txBody>
      </p:sp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900113" y="620713"/>
            <a:ext cx="3124200" cy="61753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8998"/>
                    </a:srgbClr>
                  </a:outerShdw>
                </a:effectLst>
                <a:latin typeface="宋体"/>
                <a:ea typeface="宋体"/>
              </a:rPr>
              <a:t>酒与李白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04800" y="28003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zh-CN" altLang="en-US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古瓶荷花">
  <a:themeElements>
    <a:clrScheme name="古瓶荷花 1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E"/>
      </a:accent4>
      <a:accent5>
        <a:srgbClr val="E2F4FF"/>
      </a:accent5>
      <a:accent6>
        <a:srgbClr val="2D8AE7"/>
      </a:accent6>
      <a:hlink>
        <a:srgbClr val="CC0066"/>
      </a:hlink>
      <a:folHlink>
        <a:srgbClr val="7D7DA9"/>
      </a:folHlink>
    </a:clrScheme>
    <a:fontScheme name="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古瓶荷花">
  <a:themeElements>
    <a:clrScheme name="1_古瓶荷花 1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E"/>
      </a:accent4>
      <a:accent5>
        <a:srgbClr val="E2F4FF"/>
      </a:accent5>
      <a:accent6>
        <a:srgbClr val="2D8AE7"/>
      </a:accent6>
      <a:hlink>
        <a:srgbClr val="CC0066"/>
      </a:hlink>
      <a:folHlink>
        <a:srgbClr val="7D7DA9"/>
      </a:folHlink>
    </a:clrScheme>
    <a:fontScheme name="1_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CDESIGNK</Template>
  <TotalTime>57</TotalTime>
  <Pages>0</Pages>
  <Words>3457</Words>
  <Characters>0</Characters>
  <Application>Microsoft Office PowerPoint</Application>
  <PresentationFormat>全屏显示(4:3)</PresentationFormat>
  <Lines>0</Lines>
  <Paragraphs>315</Paragraphs>
  <Slides>48</Slides>
  <Notes>0</Notes>
  <HiddenSlides>1</HiddenSlides>
  <MMClips>3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48</vt:i4>
      </vt:variant>
    </vt:vector>
  </HeadingPairs>
  <TitlesOfParts>
    <vt:vector size="70" baseType="lpstr">
      <vt:lpstr>Arial</vt:lpstr>
      <vt:lpstr>宋体</vt:lpstr>
      <vt:lpstr>Wingdings</vt:lpstr>
      <vt:lpstr>Tahoma</vt:lpstr>
      <vt:lpstr>隶书</vt:lpstr>
      <vt:lpstr>华文隶书</vt:lpstr>
      <vt:lpstr>华文新魏</vt:lpstr>
      <vt:lpstr>Times New Roman</vt:lpstr>
      <vt:lpstr>黑体</vt:lpstr>
      <vt:lpstr>楷体</vt:lpstr>
      <vt:lpstr>华文行楷</vt:lpstr>
      <vt:lpstr>方正姚体</vt:lpstr>
      <vt:lpstr>楷体_GB2312</vt:lpstr>
      <vt:lpstr>Arial Narrow</vt:lpstr>
      <vt:lpstr>Arial Black</vt:lpstr>
      <vt:lpstr>Arial Unicode MS</vt:lpstr>
      <vt:lpstr>华文细黑</vt:lpstr>
      <vt:lpstr>华文中宋</vt:lpstr>
      <vt:lpstr>Verdana</vt:lpstr>
      <vt:lpstr>DFKai-SB</vt:lpstr>
      <vt:lpstr>古瓶荷花</vt:lpstr>
      <vt:lpstr>1_古瓶荷花</vt:lpstr>
      <vt:lpstr>将进酒</vt:lpstr>
      <vt:lpstr>幻灯片 2</vt:lpstr>
      <vt:lpstr>幻灯片 3</vt:lpstr>
      <vt:lpstr>幻灯片 4</vt:lpstr>
      <vt:lpstr>幻灯片 5</vt:lpstr>
      <vt:lpstr>幻灯片 6</vt:lpstr>
      <vt:lpstr>诗与酒的名言名句</vt:lpstr>
      <vt:lpstr>幻灯片 8</vt:lpstr>
      <vt:lpstr>幻灯片 9</vt:lpstr>
      <vt:lpstr>幻灯片 10</vt:lpstr>
      <vt:lpstr>幻灯片 11</vt:lpstr>
      <vt:lpstr>幻灯片 12</vt:lpstr>
      <vt:lpstr>李白诗歌名篇</vt:lpstr>
      <vt:lpstr>李白生平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品味情感 </vt:lpstr>
      <vt:lpstr>幻灯片 32</vt:lpstr>
      <vt:lpstr>幻灯片 33</vt:lpstr>
      <vt:lpstr>君不见黄河之水天上来，奔流到海不复回。 君不见高堂明镜悲白发，朝如青丝暮成雪。</vt:lpstr>
      <vt:lpstr>幻灯片 35</vt:lpstr>
      <vt:lpstr>幻灯片 36</vt:lpstr>
      <vt:lpstr>幻灯片 37</vt:lpstr>
      <vt:lpstr>幻灯片 38</vt:lpstr>
      <vt:lpstr>幻灯片 39</vt:lpstr>
      <vt:lpstr>幻灯片 40</vt:lpstr>
      <vt:lpstr>主人何为言少钱，径须沽取对君酌。 五花马，千金裘， 呼儿将出换美酒，与尔同销万古愁。 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</vt:vector>
  </TitlesOfParts>
  <Company>erz</Company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外国诗四首</dc:title>
  <dc:creator>tjz</dc:creator>
  <cp:lastModifiedBy>Administrator</cp:lastModifiedBy>
  <cp:revision>212</cp:revision>
  <dcterms:created xsi:type="dcterms:W3CDTF">2002-09-13T06:51:01Z</dcterms:created>
  <dcterms:modified xsi:type="dcterms:W3CDTF">2020-05-04T21:00:36Z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3</vt:r8>
  </property>
  <property fmtid="{D5CDD505-2E9C-101B-9397-08002B2CF9AE}" pid="3" name="KSOProductBuildVer">
    <vt:lpwstr>2052-10.1.0.6930</vt:lpwstr>
  </property>
</Properties>
</file>