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332" r:id="rId4"/>
    <p:sldId id="331" r:id="rId5"/>
    <p:sldId id="333" r:id="rId6"/>
    <p:sldId id="294" r:id="rId7"/>
    <p:sldId id="292" r:id="rId8"/>
    <p:sldId id="298" r:id="rId9"/>
    <p:sldId id="309" r:id="rId10"/>
    <p:sldId id="308" r:id="rId11"/>
    <p:sldId id="329" r:id="rId12"/>
    <p:sldId id="310" r:id="rId13"/>
    <p:sldId id="328" r:id="rId14"/>
    <p:sldId id="312" r:id="rId15"/>
    <p:sldId id="307" r:id="rId16"/>
    <p:sldId id="306" r:id="rId17"/>
    <p:sldId id="305" r:id="rId18"/>
    <p:sldId id="327" r:id="rId19"/>
    <p:sldId id="304" r:id="rId20"/>
    <p:sldId id="303" r:id="rId21"/>
    <p:sldId id="302" r:id="rId22"/>
    <p:sldId id="301" r:id="rId23"/>
    <p:sldId id="299" r:id="rId24"/>
    <p:sldId id="324" r:id="rId25"/>
    <p:sldId id="325" r:id="rId26"/>
    <p:sldId id="313" r:id="rId27"/>
    <p:sldId id="314" r:id="rId28"/>
    <p:sldId id="330" r:id="rId29"/>
    <p:sldId id="326" r:id="rId30"/>
    <p:sldId id="322" r:id="rId31"/>
    <p:sldId id="320" r:id="rId32"/>
    <p:sldId id="334" r:id="rId33"/>
    <p:sldId id="25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00FF"/>
    <a:srgbClr val="1C1C1C"/>
    <a:srgbClr val="88BA09"/>
    <a:srgbClr val="5D8800"/>
    <a:srgbClr val="6FA60B"/>
    <a:srgbClr val="628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47B6-F137-43F9-BE6C-5AD267D00B3A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C78C-A79D-4696-87AB-AC6BD0EB92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04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7C78C-A79D-4696-87AB-AC6BD0EB92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43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6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6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49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6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82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4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49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7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9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6CF1-8842-40E7-AD68-AA3671932C7D}" type="datetimeFigureOut">
              <a:rPr lang="zh-CN" altLang="en-US" smtClean="0"/>
              <a:t>2018/3/27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E781-682F-4A30-A02E-46530F99E3C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sp>
        <p:nvSpPr>
          <p:cNvPr id="22" name="任意多边形 21"/>
          <p:cNvSpPr/>
          <p:nvPr/>
        </p:nvSpPr>
        <p:spPr>
          <a:xfrm>
            <a:off x="4846285" y="3993199"/>
            <a:ext cx="423689" cy="2555839"/>
          </a:xfrm>
          <a:custGeom>
            <a:avLst/>
            <a:gdLst>
              <a:gd name="connsiteX0" fmla="*/ 85929 w 564918"/>
              <a:gd name="connsiteY0" fmla="*/ 0 h 3407785"/>
              <a:gd name="connsiteX1" fmla="*/ 564900 w 564918"/>
              <a:gd name="connsiteY1" fmla="*/ 1175657 h 3407785"/>
              <a:gd name="connsiteX2" fmla="*/ 71414 w 564918"/>
              <a:gd name="connsiteY2" fmla="*/ 3178629 h 3407785"/>
              <a:gd name="connsiteX3" fmla="*/ 13357 w 564918"/>
              <a:gd name="connsiteY3" fmla="*/ 3280229 h 340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918" h="3407785">
                <a:moveTo>
                  <a:pt x="85929" y="0"/>
                </a:moveTo>
                <a:cubicBezTo>
                  <a:pt x="326624" y="322943"/>
                  <a:pt x="567319" y="645886"/>
                  <a:pt x="564900" y="1175657"/>
                </a:cubicBezTo>
                <a:cubicBezTo>
                  <a:pt x="562481" y="1705428"/>
                  <a:pt x="163338" y="2827867"/>
                  <a:pt x="71414" y="3178629"/>
                </a:cubicBezTo>
                <a:cubicBezTo>
                  <a:pt x="-20510" y="3529391"/>
                  <a:pt x="-3577" y="3404810"/>
                  <a:pt x="13357" y="3280229"/>
                </a:cubicBezTo>
              </a:path>
            </a:pathLst>
          </a:custGeom>
          <a:noFill/>
          <a:ln w="10795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10" name="组合 9"/>
          <p:cNvGrpSpPr/>
          <p:nvPr/>
        </p:nvGrpSpPr>
        <p:grpSpPr>
          <a:xfrm>
            <a:off x="2698017" y="1629445"/>
            <a:ext cx="3301204" cy="3135777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6" name="任意多边形 5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任意多边形 6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任意多边形 7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任意多边形 8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2" name="椭圆 11"/>
          <p:cNvSpPr/>
          <p:nvPr/>
        </p:nvSpPr>
        <p:spPr>
          <a:xfrm>
            <a:off x="3095714" y="1894419"/>
            <a:ext cx="2558143" cy="2558143"/>
          </a:xfrm>
          <a:prstGeom prst="ellipse">
            <a:avLst/>
          </a:pr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文本框 18"/>
          <p:cNvSpPr txBox="1"/>
          <p:nvPr/>
        </p:nvSpPr>
        <p:spPr>
          <a:xfrm>
            <a:off x="3315845" y="250329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Microsoft JhengHei Light" panose="020B0304030504040204" pitchFamily="34" charset="-122"/>
              </a:rPr>
              <a:t>演讲</a:t>
            </a:r>
          </a:p>
        </p:txBody>
      </p:sp>
    </p:spTree>
    <p:extLst>
      <p:ext uri="{BB962C8B-B14F-4D97-AF65-F5344CB8AC3E}">
        <p14:creationId xmlns:p14="http://schemas.microsoft.com/office/powerpoint/2010/main" val="8651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262451" y="2086411"/>
            <a:ext cx="6735138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FF00"/>
                </a:solidFill>
                <a:latin typeface="+mn-ea"/>
              </a:rPr>
              <a:t>(二)明确目标  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 </a:t>
            </a:r>
            <a:endParaRPr lang="en-US" altLang="zh-CN" sz="21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+mn-ea"/>
              </a:rPr>
              <a:t>  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1.总体目标</a:t>
            </a:r>
            <a:endParaRPr lang="en-US" altLang="zh-CN" sz="20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）告知 （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）说服 （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）娱乐 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  </a:t>
            </a:r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2.具体目标</a:t>
            </a:r>
            <a:endParaRPr lang="en-US" altLang="zh-CN" sz="20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这个目标是否符合听众的需求;这个目标在有限的演讲时间内是否能够达成;这个目标和话题之间是否有必然联系。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例如话题:瑜伽  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总体目标:告知  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具体目标:瑜伽可以缓解我们的压力,改进我们的健康状况,甚至能帮助我们取得好成绩。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 </a:t>
            </a:r>
          </a:p>
        </p:txBody>
      </p:sp>
    </p:spTree>
    <p:extLst>
      <p:ext uri="{BB962C8B-B14F-4D97-AF65-F5344CB8AC3E}">
        <p14:creationId xmlns:p14="http://schemas.microsoft.com/office/powerpoint/2010/main" val="133410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412543" y="2318865"/>
            <a:ext cx="66669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+mn-ea"/>
              </a:rPr>
              <a:t> 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3.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展示主题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对于大多数演讲者来说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他们会困惑于要讲的东西太多而时间太少。而从听众聆听的角度看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却往往是听的很多而记住的很少。因此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主题在演讲过程中表现得越集中明确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越便于听众理解和记忆。</a:t>
            </a:r>
          </a:p>
        </p:txBody>
      </p:sp>
    </p:spTree>
    <p:extLst>
      <p:ext uri="{BB962C8B-B14F-4D97-AF65-F5344CB8AC3E}">
        <p14:creationId xmlns:p14="http://schemas.microsoft.com/office/powerpoint/2010/main" val="369242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394782" y="2175230"/>
            <a:ext cx="645609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 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(三)安排结构  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如同任何的故事都有一个序幕、经过和结果一样,演讲也有一个开场、主体和结束。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endParaRPr lang="en-US" altLang="zh-CN" sz="2100" b="1" dirty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        </a:t>
            </a:r>
            <a:endParaRPr lang="zh-CN" altLang="en-US" sz="21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444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856589" y="1994289"/>
            <a:ext cx="415282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</a:rPr>
              <a:t> </a:t>
            </a:r>
            <a:endParaRPr lang="en-US" altLang="zh-CN" sz="1500" b="1" dirty="0">
              <a:solidFill>
                <a:schemeClr val="bg1"/>
              </a:solidFill>
            </a:endParaRPr>
          </a:p>
          <a:p>
            <a:pPr algn="just"/>
            <a:r>
              <a:rPr lang="en-US" altLang="zh-CN" b="1" dirty="0">
                <a:solidFill>
                  <a:schemeClr val="bg1"/>
                </a:solidFill>
                <a:latin typeface="+mn-ea"/>
              </a:rPr>
              <a:t>   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丘吉尔被誉为“世界的演说家”,而他先前却有许多先天不足,身高不足1.65米,没有堂堂的仪表、翩翩的风度，说话结结巴巴、口齿不清,且又没有受过大学教育。他依靠自己坚忍不拔的毅力和勤奋设好学、刻苦钻研的精神,最终成为举世闻名的雄辩的演说家,成功地登上了总统宝座。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b="1" dirty="0">
                <a:solidFill>
                  <a:srgbClr val="FFFF00"/>
                </a:solidFill>
                <a:latin typeface="+mn-ea"/>
              </a:rPr>
              <a:t>面对他的成功,他的儿子一语中的:“我的父亲他把一生中最宝贵的年华,都花在写演讲稿和背诵演讲稿上了。”</a:t>
            </a:r>
            <a:r>
              <a:rPr lang="zh-CN" altLang="en-US" b="1" dirty="0">
                <a:latin typeface="+mn-ea"/>
              </a:rPr>
              <a:t> 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05" y="2505217"/>
            <a:ext cx="3248509" cy="25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2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21976" y="2474509"/>
            <a:ext cx="58446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1.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设计开场白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prstClr val="white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prstClr val="white"/>
                </a:solidFill>
                <a:latin typeface="+mn-ea"/>
              </a:rPr>
              <a:t>1</a:t>
            </a:r>
            <a:r>
              <a:rPr lang="zh-CN" altLang="en-US" sz="2400" b="1" dirty="0">
                <a:solidFill>
                  <a:prstClr val="white"/>
                </a:solidFill>
                <a:latin typeface="+mn-ea"/>
              </a:rPr>
              <a:t>）与听众建立起信任关系。 </a:t>
            </a:r>
            <a:endParaRPr lang="en-US" altLang="zh-CN" sz="2400" b="1" dirty="0">
              <a:solidFill>
                <a:prstClr val="white"/>
              </a:solidFill>
              <a:latin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prstClr val="white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prstClr val="white"/>
                </a:solidFill>
                <a:latin typeface="+mn-ea"/>
              </a:rPr>
              <a:t>2</a:t>
            </a:r>
            <a:r>
              <a:rPr lang="zh-CN" altLang="en-US" sz="2400" b="1" dirty="0">
                <a:solidFill>
                  <a:prstClr val="white"/>
                </a:solidFill>
                <a:latin typeface="+mn-ea"/>
              </a:rPr>
              <a:t>）吸引听众的注意力。</a:t>
            </a:r>
            <a:endParaRPr lang="en-US" altLang="zh-CN" sz="2400" b="1" dirty="0">
              <a:solidFill>
                <a:prstClr val="white"/>
              </a:solidFill>
              <a:latin typeface="+mn-ea"/>
            </a:endParaRPr>
          </a:p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prstClr val="white"/>
                </a:solidFill>
                <a:latin typeface="+mn-ea"/>
              </a:rPr>
              <a:t>（</a:t>
            </a:r>
            <a:r>
              <a:rPr lang="en-US" altLang="zh-CN" sz="2400" b="1" dirty="0">
                <a:solidFill>
                  <a:prstClr val="white"/>
                </a:solidFill>
                <a:latin typeface="+mn-ea"/>
              </a:rPr>
              <a:t>3</a:t>
            </a:r>
            <a:r>
              <a:rPr lang="zh-CN" altLang="en-US" sz="2400" b="1" dirty="0">
                <a:solidFill>
                  <a:prstClr val="white"/>
                </a:solidFill>
                <a:latin typeface="+mn-ea"/>
              </a:rPr>
              <a:t>）给演讲主题设置路标。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91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576317" y="2251755"/>
            <a:ext cx="6213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 </a:t>
            </a:r>
            <a:r>
              <a:rPr lang="zh-CN" altLang="en-US" sz="2100" b="1" dirty="0">
                <a:solidFill>
                  <a:srgbClr val="FFFF00"/>
                </a:solidFill>
                <a:latin typeface="+mn-ea"/>
              </a:rPr>
              <a:t>2.安排主体节奏</a:t>
            </a:r>
            <a:endParaRPr lang="en-US" altLang="zh-CN" sz="2100" b="1" dirty="0">
              <a:solidFill>
                <a:srgbClr val="FFFF00"/>
              </a:solidFill>
              <a:latin typeface="+mn-ea"/>
            </a:endParaRPr>
          </a:p>
          <a:p>
            <a:pPr algn="just"/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一般演讲的时间不超过15分钟,甚至有的演讲只有三五分钟,要点如果太多,结果使听众难以理解和记忆,所以大部分演讲不要超过四个要点。如果你要陈述的内容很多,就需要进行梳理、归类。</a:t>
            </a:r>
            <a:endParaRPr lang="en-US" altLang="zh-CN" sz="2100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   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 要点安排的顺序常用的有时间顺序、空间顺序、逻辑顺序几种。演讲中的逻辑最常见的是“问题一求解”顺序或者主次顺序。</a:t>
            </a:r>
          </a:p>
        </p:txBody>
      </p:sp>
    </p:spTree>
    <p:extLst>
      <p:ext uri="{BB962C8B-B14F-4D97-AF65-F5344CB8AC3E}">
        <p14:creationId xmlns:p14="http://schemas.microsoft.com/office/powerpoint/2010/main" val="383100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72733" y="1465546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04449" y="1480545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024103" y="1781458"/>
            <a:ext cx="7152597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1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3.清晰地结束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首先要让听众明白你的演讲即将结束,不能突然结尾,让听众茫然失措。结尾常用这些话来表示:“最后,让我重申”,“总而言之,我们的目标是”,“结束的时候,我要说"。为了让演讲产生首尾统一的效果,结尾需要回应开场白。 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    结尾还要强化听众对主题的理解。和开场一样,也可以用引语或故事结尾,也小结要点。结尾的语势可以渐强,也可以渐弱。</a:t>
            </a:r>
          </a:p>
        </p:txBody>
      </p:sp>
    </p:spTree>
    <p:extLst>
      <p:ext uri="{BB962C8B-B14F-4D97-AF65-F5344CB8AC3E}">
        <p14:creationId xmlns:p14="http://schemas.microsoft.com/office/powerpoint/2010/main" val="52942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687938" y="151491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106705" y="2272302"/>
            <a:ext cx="71629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</a:rPr>
              <a:t> 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（四）强化效果  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rgbClr val="FFFF00"/>
                </a:solidFill>
                <a:latin typeface="+mn-ea"/>
              </a:rPr>
              <a:t>1.增强戏剧性效果</a:t>
            </a:r>
            <a:endParaRPr lang="en-US" altLang="zh-CN" sz="20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    演讲应当尽量使自己的内容具体而且丰富,用幽默风趣的话语展现五彩缤纷的细节,使自己的意念富于画面感地展现于听众面前,这是增强表达效果的重要手段 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    演讲过程中也要善于利用嗓音、语调等来增强表现力。语速快慢、音量高低、停顿连接等方式,都能增加语言表达的戏剧性色彩。</a:t>
            </a:r>
          </a:p>
        </p:txBody>
      </p:sp>
    </p:spTree>
    <p:extLst>
      <p:ext uri="{BB962C8B-B14F-4D97-AF65-F5344CB8AC3E}">
        <p14:creationId xmlns:p14="http://schemas.microsoft.com/office/powerpoint/2010/main" val="175912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214715" y="2153409"/>
            <a:ext cx="686084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b="1" dirty="0">
                <a:solidFill>
                  <a:srgbClr val="FF0000"/>
                </a:solidFill>
              </a:rPr>
              <a:t> 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2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.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注意非语言交流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 很多时候,演讲需要肢体语言来强化表达效果。如果需要板书,在写的时候一定要停止演讲,避免背对着听众说话。自始至终的脱稿,保证眼神和听众的真切交流;用动作来模拟情景、表情达意,这些都非常重要。演讲不同于普通的交谈,手势的幅度要比平常略大,才能让人觉得自然。</a:t>
            </a:r>
          </a:p>
        </p:txBody>
      </p:sp>
    </p:spTree>
    <p:extLst>
      <p:ext uri="{BB962C8B-B14F-4D97-AF65-F5344CB8AC3E}">
        <p14:creationId xmlns:p14="http://schemas.microsoft.com/office/powerpoint/2010/main" val="268695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50375" y="1453356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762406" y="2073118"/>
            <a:ext cx="3641815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 </a:t>
            </a:r>
            <a:r>
              <a:rPr lang="zh-CN" altLang="en-US" sz="2100" b="1" dirty="0">
                <a:solidFill>
                  <a:srgbClr val="FFFF00"/>
                </a:solidFill>
                <a:latin typeface="+mn-ea"/>
              </a:rPr>
              <a:t>3.利用视觉辅助</a:t>
            </a:r>
            <a:endParaRPr lang="en-US" altLang="zh-CN" sz="2100" b="1" dirty="0">
              <a:solidFill>
                <a:srgbClr val="FFFF00"/>
              </a:solidFill>
              <a:latin typeface="+mn-ea"/>
            </a:endParaRPr>
          </a:p>
          <a:p>
            <a:pPr algn="just"/>
            <a:r>
              <a:rPr lang="zh-CN" altLang="en-US" b="1" dirty="0">
                <a:solidFill>
                  <a:schemeClr val="bg1"/>
                </a:solidFill>
                <a:latin typeface="+mn-ea"/>
              </a:rPr>
              <a:t>    视觉辅助可以是</a:t>
            </a:r>
            <a:r>
              <a:rPr lang="zh-CN" altLang="en-US" b="1" dirty="0">
                <a:solidFill>
                  <a:srgbClr val="FFFF00"/>
                </a:solidFill>
                <a:latin typeface="+mn-ea"/>
              </a:rPr>
              <a:t>实物、模型、照片、图表、幻灯、录像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等。准备视觉辅助的时候需要注意视觉辅助本身要简单、好用,</a:t>
            </a:r>
            <a:r>
              <a:rPr lang="zh-CN" altLang="en-US" b="1" dirty="0">
                <a:solidFill>
                  <a:srgbClr val="FFFF00"/>
                </a:solidFill>
                <a:latin typeface="+mn-ea"/>
              </a:rPr>
              <a:t>停留的时间要保持在30秒以上。为了让所有的都能看清楚,视觉辅助要足够大,并且要注意颜色的可分辨性。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最重要的是,要注意演讲文字与视觉辅助的配合,不能让听众分心,介绍要清晰简洁。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03" y="2340929"/>
            <a:ext cx="3817046" cy="29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2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672733" y="2062357"/>
            <a:ext cx="2571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课前思考：</a:t>
            </a:r>
            <a:endParaRPr lang="en-US" altLang="zh-CN" sz="40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演讲是什么？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r>
              <a:rPr lang="zh-CN" altLang="en-US" sz="2400" b="1" dirty="0">
                <a:solidFill>
                  <a:schemeClr val="bg1"/>
                </a:solidFill>
              </a:rPr>
              <a:t>演讲有什么诀窍？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15" y="2259482"/>
            <a:ext cx="5413438" cy="33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演讲的技巧  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四</a:t>
            </a:r>
          </a:p>
        </p:txBody>
      </p:sp>
      <p:sp>
        <p:nvSpPr>
          <p:cNvPr id="3" name="矩形 2"/>
          <p:cNvSpPr/>
          <p:nvPr/>
        </p:nvSpPr>
        <p:spPr>
          <a:xfrm>
            <a:off x="1084489" y="2044006"/>
            <a:ext cx="69096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(一)讲话技巧  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1.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掌握速度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从内容上来说,表现深思、失望、哀痛的内容要用慢速;交代情节、插叙故事、引证诗词等处,要用中速;抒发激情、鼓舞志气、号召行动、抨击、责问等处,要用快速。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就句式来说,陈述句、被动句,可讲得慢一些;反问句、感叹句可讲得快一些。</a:t>
            </a:r>
          </a:p>
        </p:txBody>
      </p:sp>
    </p:spTree>
    <p:extLst>
      <p:ext uri="{BB962C8B-B14F-4D97-AF65-F5344CB8AC3E}">
        <p14:creationId xmlns:p14="http://schemas.microsoft.com/office/powerpoint/2010/main" val="120468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演讲的技巧 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四</a:t>
            </a:r>
          </a:p>
        </p:txBody>
      </p:sp>
      <p:sp>
        <p:nvSpPr>
          <p:cNvPr id="3" name="矩形 2"/>
          <p:cNvSpPr/>
          <p:nvPr/>
        </p:nvSpPr>
        <p:spPr>
          <a:xfrm>
            <a:off x="1791268" y="2519244"/>
            <a:ext cx="5783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2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.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把握重音和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停顿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重音有语法重音和强调重音。演讲中为了表情达意,必须适当运用重音和停顿的技巧。</a:t>
            </a:r>
          </a:p>
        </p:txBody>
      </p:sp>
    </p:spTree>
    <p:extLst>
      <p:ext uri="{BB962C8B-B14F-4D97-AF65-F5344CB8AC3E}">
        <p14:creationId xmlns:p14="http://schemas.microsoft.com/office/powerpoint/2010/main" val="4192771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演讲的技巧</a:t>
            </a:r>
            <a:r>
              <a:rPr lang="zh-CN" altLang="en-US" sz="2700" b="1" dirty="0">
                <a:solidFill>
                  <a:prstClr val="white"/>
                </a:solidFill>
                <a:latin typeface="宋体" panose="02010600030101010101" pitchFamily="2" charset="-122"/>
              </a:rPr>
              <a:t> </a:t>
            </a:r>
            <a:endParaRPr lang="zh-CN" altLang="en-US" sz="135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四</a:t>
            </a:r>
          </a:p>
        </p:txBody>
      </p:sp>
      <p:sp>
        <p:nvSpPr>
          <p:cNvPr id="3" name="矩形 2"/>
          <p:cNvSpPr/>
          <p:nvPr/>
        </p:nvSpPr>
        <p:spPr>
          <a:xfrm>
            <a:off x="1536380" y="2192994"/>
            <a:ext cx="6334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500" b="1" dirty="0">
                <a:solidFill>
                  <a:schemeClr val="bg1"/>
                </a:solidFill>
              </a:rPr>
              <a:t> 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3.灵活运用多种句式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演讲是一种独白式的口头表达形式,采用的句式比较灵活以短句为主,句式比较整齐,句型多样。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latin typeface="+mn-ea"/>
              </a:rPr>
              <a:t> 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4.避免口头禅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004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300000"/>
              </a:lnSpc>
            </a:pPr>
            <a:r>
              <a:rPr lang="en-US" altLang="zh-CN" sz="2100" b="1" dirty="0">
                <a:solidFill>
                  <a:schemeClr val="tx1"/>
                </a:solidFill>
                <a:latin typeface="+mn-ea"/>
              </a:rPr>
              <a:t>   </a:t>
            </a:r>
            <a:endParaRPr lang="zh-CN" altLang="en-US" b="1" dirty="0">
              <a:latin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演讲的技巧</a:t>
            </a:r>
            <a:r>
              <a:rPr lang="zh-CN" altLang="en-US" sz="2700" b="1" dirty="0">
                <a:solidFill>
                  <a:prstClr val="white"/>
                </a:solidFill>
                <a:latin typeface="宋体" panose="02010600030101010101" pitchFamily="2" charset="-122"/>
              </a:rPr>
              <a:t> </a:t>
            </a:r>
            <a:endParaRPr lang="zh-CN" altLang="en-US" sz="135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四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24724" y="1553245"/>
            <a:ext cx="67660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(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二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)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体态语技巧 </a:t>
            </a:r>
            <a:r>
              <a:rPr lang="zh-CN" altLang="en-US" sz="2400" b="1" dirty="0">
                <a:latin typeface="+mn-ea"/>
              </a:rPr>
              <a:t> </a:t>
            </a:r>
            <a:endParaRPr lang="en-US" altLang="zh-CN" sz="2400" b="1" dirty="0">
              <a:latin typeface="+mn-ea"/>
            </a:endParaRPr>
          </a:p>
          <a:p>
            <a:pPr algn="just"/>
            <a:r>
              <a:rPr lang="en-US" altLang="zh-CN" sz="2100" b="1" dirty="0">
                <a:latin typeface="+mn-ea"/>
              </a:rPr>
              <a:t>    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仪表着装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    2.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表情和眼神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    3.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手势和动作。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在演讲中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手势运用要简洁、自然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不能频繁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更不能做作。在演讲时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整体动作必须自然协调舒展、大方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要时时注意与演讲内容有机地结合起来。动作不可过多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,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不可过于夸张。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981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350" b="1" dirty="0">
                <a:latin typeface="+mn-ea"/>
              </a:rPr>
              <a:t> </a:t>
            </a:r>
            <a:r>
              <a:rPr lang="zh-CN" altLang="en-US" sz="2800" b="1" dirty="0">
                <a:latin typeface="+mn-ea"/>
              </a:rPr>
              <a:t> 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(-)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兴趣调控 </a:t>
            </a:r>
            <a:r>
              <a:rPr lang="zh-CN" altLang="en-US" sz="2100" b="1" dirty="0">
                <a:solidFill>
                  <a:schemeClr val="tx1"/>
                </a:solidFill>
                <a:latin typeface="+mn-ea"/>
              </a:rPr>
              <a:t> </a:t>
            </a:r>
            <a:endParaRPr lang="en-US" altLang="zh-CN" sz="2100" b="1" dirty="0">
              <a:solidFill>
                <a:schemeClr val="tx1"/>
              </a:solidFill>
              <a:latin typeface="+mn-ea"/>
            </a:endParaRPr>
          </a:p>
          <a:p>
            <a:pPr algn="just"/>
            <a:r>
              <a:rPr lang="zh-CN" altLang="en-US" sz="2100" b="1" dirty="0">
                <a:latin typeface="+mn-ea"/>
              </a:rPr>
              <a:t>     </a:t>
            </a:r>
            <a:r>
              <a:rPr lang="zh-CN" altLang="en-US" sz="2000" b="1" dirty="0">
                <a:latin typeface="+mn-ea"/>
              </a:rPr>
              <a:t>我们常说“兴趣是最好的老师</a:t>
            </a:r>
            <a:r>
              <a:rPr lang="en-US" altLang="zh-CN" sz="2000" b="1" dirty="0">
                <a:latin typeface="+mn-ea"/>
              </a:rPr>
              <a:t>”</a:t>
            </a:r>
            <a:r>
              <a:rPr lang="zh-CN" altLang="en-US" sz="2000" b="1" dirty="0">
                <a:latin typeface="+mn-ea"/>
              </a:rPr>
              <a:t>。演讲的内容、动机与目的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演讲的形式都必须与听众的认知、需求、审美相吻合。听众的兴趣是演讲活动中具有选择性的积极态度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是种具有优势的情感倾向。要引发听众的兴趣</a:t>
            </a:r>
            <a:r>
              <a:rPr lang="en-US" altLang="zh-CN" sz="2000" b="1" dirty="0">
                <a:latin typeface="+mn-ea"/>
              </a:rPr>
              <a:t>:</a:t>
            </a:r>
            <a:r>
              <a:rPr lang="zh-CN" altLang="en-US" sz="2000" b="1" dirty="0">
                <a:latin typeface="+mn-ea"/>
              </a:rPr>
              <a:t>在内容上不能平庸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不能低级</a:t>
            </a:r>
            <a:r>
              <a:rPr lang="en-US" altLang="zh-CN" sz="2000" b="1" dirty="0">
                <a:latin typeface="+mn-ea"/>
              </a:rPr>
              <a:t>;</a:t>
            </a:r>
            <a:r>
              <a:rPr lang="zh-CN" altLang="en-US" sz="2000" b="1" dirty="0">
                <a:latin typeface="+mn-ea"/>
              </a:rPr>
              <a:t>表达形式更多地用一些手段和技巧。演讲者可运用提问、停顿等手法。用设问、对比、制造悬念、适当的幽默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等来调动听众的参与感。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+mn-ea"/>
              </a:rPr>
              <a:t>演讲者的控场艺术  </a:t>
            </a:r>
            <a:endParaRPr lang="en-US" altLang="zh-CN" sz="3200" b="1" dirty="0"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五</a:t>
            </a:r>
          </a:p>
        </p:txBody>
      </p:sp>
    </p:spTree>
    <p:extLst>
      <p:ext uri="{BB962C8B-B14F-4D97-AF65-F5344CB8AC3E}">
        <p14:creationId xmlns:p14="http://schemas.microsoft.com/office/powerpoint/2010/main" val="149931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1350" b="1" dirty="0">
                <a:latin typeface="+mn-ea"/>
              </a:rPr>
              <a:t> </a:t>
            </a:r>
            <a:r>
              <a:rPr lang="zh-CN" altLang="en-US" sz="1500" b="1" dirty="0">
                <a:latin typeface="+mn-ea"/>
              </a:rPr>
              <a:t> </a:t>
            </a:r>
            <a:endParaRPr lang="en-US" altLang="zh-CN" sz="1500" b="1" dirty="0">
              <a:latin typeface="+mn-ea"/>
            </a:endParaRPr>
          </a:p>
          <a:p>
            <a:pPr algn="just"/>
            <a:r>
              <a:rPr lang="zh-CN" altLang="en-US" sz="1500" b="1" dirty="0">
                <a:latin typeface="+mn-ea"/>
              </a:rPr>
              <a:t>     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700" b="1" dirty="0">
                <a:latin typeface="+mn-ea"/>
              </a:rPr>
              <a:t> </a:t>
            </a:r>
            <a:r>
              <a:rPr lang="zh-CN" altLang="en-US" sz="3200" b="1" dirty="0">
                <a:latin typeface="+mn-ea"/>
              </a:rPr>
              <a:t> 演讲者的控场艺术</a:t>
            </a:r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 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88171" y="2237742"/>
            <a:ext cx="266182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100" b="1" dirty="0">
                <a:solidFill>
                  <a:srgbClr val="FFFF00"/>
                </a:solidFill>
                <a:latin typeface="+mn-ea"/>
              </a:rPr>
              <a:t>（二）激发情感 </a:t>
            </a:r>
            <a:r>
              <a:rPr lang="zh-CN" altLang="en-US" sz="2100" b="1" dirty="0">
                <a:latin typeface="+mn-ea"/>
              </a:rPr>
              <a:t> </a:t>
            </a:r>
            <a:endParaRPr lang="en-US" altLang="zh-CN" sz="2100" b="1" dirty="0">
              <a:latin typeface="+mn-ea"/>
            </a:endParaRPr>
          </a:p>
          <a:p>
            <a:pPr algn="just"/>
            <a:r>
              <a:rPr lang="en-US" altLang="zh-CN" sz="2100" b="1" dirty="0">
                <a:latin typeface="+mn-ea"/>
              </a:rPr>
              <a:t>    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杨炳乾先生在</a:t>
            </a:r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演讲学大纲</a:t>
            </a:r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)</a:t>
            </a:r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中指出：“演讲重在诱动他人情感。” 激发情感或者叫“煽情”的技巧。常见的是以情感情、以情驭事 、以情驭理等几种。</a:t>
            </a:r>
            <a:endParaRPr lang="en-US" altLang="zh-CN" sz="2100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zh-CN" altLang="en-US" sz="2100" b="1" dirty="0">
                <a:latin typeface="+mn-ea"/>
              </a:rPr>
              <a:t> </a:t>
            </a:r>
            <a:endParaRPr lang="en-US" altLang="zh-CN" sz="2100" b="1" dirty="0">
              <a:latin typeface="+mn-ea"/>
            </a:endParaRPr>
          </a:p>
          <a:p>
            <a:endParaRPr lang="zh-CN" altLang="en-US" sz="2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24" y="2862101"/>
            <a:ext cx="3664424" cy="23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3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演讲者的控场艺术 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五</a:t>
            </a:r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4" name="矩形 3"/>
          <p:cNvSpPr/>
          <p:nvPr/>
        </p:nvSpPr>
        <p:spPr>
          <a:xfrm>
            <a:off x="1526145" y="2272302"/>
            <a:ext cx="6038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0" dirty="0">
                <a:solidFill>
                  <a:srgbClr val="FFFF00"/>
                </a:solidFill>
              </a:rPr>
              <a:t> 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(三)以理征服  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pPr algn="just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 演讲是事、理、情的融合,但核心是理,以理服人。马克思曾说:“理论只要说人,就能掌握群众;而理论只要彻底,就能说服人。”</a:t>
            </a:r>
          </a:p>
        </p:txBody>
      </p:sp>
    </p:spTree>
    <p:extLst>
      <p:ext uri="{BB962C8B-B14F-4D97-AF65-F5344CB8AC3E}">
        <p14:creationId xmlns:p14="http://schemas.microsoft.com/office/powerpoint/2010/main" val="2228866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75511" y="1453356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演讲中的应对艺术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六</a:t>
            </a:r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4" name="矩形 3"/>
          <p:cNvSpPr/>
          <p:nvPr/>
        </p:nvSpPr>
        <p:spPr>
          <a:xfrm>
            <a:off x="729433" y="1980921"/>
            <a:ext cx="3529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 </a:t>
            </a:r>
            <a:endParaRPr lang="en-US" altLang="zh-CN" sz="21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+mn-ea"/>
              </a:rPr>
              <a:t>(一)面对冷场或混乱,镇静处理 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 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algn="just"/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在演讲过程中,如遇听众注意力分散、看书报、打瞌睡、交头接耳、坐立不安等场现象,演讲者切不可丧失信心,也不可任其发展,更不可呵斥训人,</a:t>
            </a:r>
            <a:r>
              <a:rPr lang="zh-CN" altLang="en-US" b="1" dirty="0">
                <a:solidFill>
                  <a:srgbClr val="FFFF00"/>
                </a:solidFill>
                <a:latin typeface="+mn-ea"/>
              </a:rPr>
              <a:t>而应该认真分析演讲中存在的问题,针对具体情况,及时采取相应措施,扭转局面。  </a:t>
            </a:r>
            <a:endParaRPr lang="en-US" altLang="zh-CN" b="1" dirty="0">
              <a:solidFill>
                <a:srgbClr val="FFFF00"/>
              </a:solidFill>
              <a:latin typeface="+mn-ea"/>
            </a:endParaRPr>
          </a:p>
          <a:p>
            <a:r>
              <a:rPr lang="en-US" altLang="zh-CN" sz="2100" b="1" dirty="0">
                <a:solidFill>
                  <a:schemeClr val="bg1"/>
                </a:solidFill>
                <a:latin typeface="+mn-ea"/>
              </a:rPr>
              <a:t>   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52" y="2450292"/>
            <a:ext cx="3828749" cy="26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72733" y="1479232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75511" y="1453356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演讲中的应对艺术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六</a:t>
            </a:r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4" name="矩形 3"/>
          <p:cNvSpPr/>
          <p:nvPr/>
        </p:nvSpPr>
        <p:spPr>
          <a:xfrm>
            <a:off x="952603" y="2180106"/>
            <a:ext cx="718520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    某高校举行演讲比赛,由于接连出场的几位演讲者的演讲都很乏味,听众纷纷在台下交头接耳地议论起来,场面有些混乱。这时,一位女同学走上台来,她先是走到麦克风前大声说道:</a:t>
            </a:r>
            <a:r>
              <a:rPr lang="zh-CN" altLang="en-US" sz="2100" b="1" dirty="0">
                <a:solidFill>
                  <a:srgbClr val="FFFF00"/>
                </a:solidFill>
                <a:latin typeface="+mn-ea"/>
              </a:rPr>
              <a:t>“大家好!我叫×××,我给大家鞠躬了。第一躬是给关心我们成才的评委老师;第二躬是谢谢能耐心听我‘高见’的同学们。我的演讲的题目“××××。”然后向听众席鞠了两躬,出神地看着一位评委老师,直到会场慢慢安静下来。 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 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8540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演讲中的应对艺术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六</a:t>
            </a:r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4" name="矩形 3"/>
          <p:cNvSpPr/>
          <p:nvPr/>
        </p:nvSpPr>
        <p:spPr>
          <a:xfrm>
            <a:off x="1030971" y="2259948"/>
            <a:ext cx="7035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（二）面对“撞车”能迅速转换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     一次以歌颂祖国大好河山为内容的演讲比赛中,一位同学准备的演讲稿第一句话原本是引用歌词“我们都有一个家,名字叫中国”。可他前面的演讲者的开篇竟然用了同样的话。这位同学灵机一动,从容地走上台,这样讲道“前面的那位同学刚才提到一首歌:我们都有一个家,名字叫中国。这首歌也常常在我心中回荡。</a:t>
            </a:r>
          </a:p>
        </p:txBody>
      </p:sp>
    </p:spTree>
    <p:extLst>
      <p:ext uri="{BB962C8B-B14F-4D97-AF65-F5344CB8AC3E}">
        <p14:creationId xmlns:p14="http://schemas.microsoft.com/office/powerpoint/2010/main" val="232190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391731" y="1550242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2046938" y="1779601"/>
            <a:ext cx="5293340" cy="626280"/>
          </a:xfrm>
          <a:custGeom>
            <a:avLst/>
            <a:gdLst>
              <a:gd name="connsiteX0" fmla="*/ 7713 w 7057787"/>
              <a:gd name="connsiteY0" fmla="*/ 0 h 835040"/>
              <a:gd name="connsiteX1" fmla="*/ 6828953 w 7057787"/>
              <a:gd name="connsiteY1" fmla="*/ 0 h 835040"/>
              <a:gd name="connsiteX2" fmla="*/ 7057787 w 7057787"/>
              <a:gd name="connsiteY2" fmla="*/ 228834 h 835040"/>
              <a:gd name="connsiteX3" fmla="*/ 7057787 w 7057787"/>
              <a:gd name="connsiteY3" fmla="*/ 606206 h 835040"/>
              <a:gd name="connsiteX4" fmla="*/ 6828953 w 7057787"/>
              <a:gd name="connsiteY4" fmla="*/ 835040 h 835040"/>
              <a:gd name="connsiteX5" fmla="*/ 0 w 7057787"/>
              <a:gd name="connsiteY5" fmla="*/ 835040 h 835040"/>
              <a:gd name="connsiteX6" fmla="*/ 52927 w 7057787"/>
              <a:gd name="connsiteY6" fmla="*/ 791371 h 835040"/>
              <a:gd name="connsiteX7" fmla="*/ 209099 w 7057787"/>
              <a:gd name="connsiteY7" fmla="*/ 414338 h 835040"/>
              <a:gd name="connsiteX8" fmla="*/ 52927 w 7057787"/>
              <a:gd name="connsiteY8" fmla="*/ 37305 h 835040"/>
              <a:gd name="connsiteX9" fmla="*/ 7713 w 7057787"/>
              <a:gd name="connsiteY9" fmla="*/ 0 h 8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7787" h="835040">
                <a:moveTo>
                  <a:pt x="7713" y="0"/>
                </a:moveTo>
                <a:lnTo>
                  <a:pt x="6828953" y="0"/>
                </a:lnTo>
                <a:cubicBezTo>
                  <a:pt x="6955335" y="0"/>
                  <a:pt x="7057787" y="102452"/>
                  <a:pt x="7057787" y="228834"/>
                </a:cubicBezTo>
                <a:lnTo>
                  <a:pt x="7057787" y="606206"/>
                </a:lnTo>
                <a:cubicBezTo>
                  <a:pt x="7057787" y="732588"/>
                  <a:pt x="6955335" y="835040"/>
                  <a:pt x="6828953" y="835040"/>
                </a:cubicBezTo>
                <a:lnTo>
                  <a:pt x="0" y="835040"/>
                </a:lnTo>
                <a:lnTo>
                  <a:pt x="52927" y="791371"/>
                </a:lnTo>
                <a:cubicBezTo>
                  <a:pt x="149418" y="694880"/>
                  <a:pt x="209099" y="561579"/>
                  <a:pt x="209099" y="414338"/>
                </a:cubicBezTo>
                <a:cubicBezTo>
                  <a:pt x="209099" y="267098"/>
                  <a:pt x="149418" y="133796"/>
                  <a:pt x="52927" y="37305"/>
                </a:cubicBezTo>
                <a:lnTo>
                  <a:pt x="7713" y="0"/>
                </a:lnTo>
                <a:close/>
              </a:path>
            </a:pathLst>
          </a:cu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300" b="1" dirty="0"/>
              <a:t>演讲的特点</a:t>
            </a:r>
          </a:p>
        </p:txBody>
      </p:sp>
      <p:sp>
        <p:nvSpPr>
          <p:cNvPr id="48" name="椭圆 47"/>
          <p:cNvSpPr/>
          <p:nvPr/>
        </p:nvSpPr>
        <p:spPr>
          <a:xfrm>
            <a:off x="1610785" y="1712745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/>
              <a:t>1</a:t>
            </a:r>
            <a:endParaRPr lang="zh-CN" altLang="en-US" sz="3000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402668" y="2548140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50" name="任意多边形 49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" name="任意多边形 50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任意多边形 51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3" name="任意多边形 52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2057875" y="2798405"/>
            <a:ext cx="5293340" cy="626280"/>
          </a:xfrm>
          <a:custGeom>
            <a:avLst/>
            <a:gdLst>
              <a:gd name="connsiteX0" fmla="*/ 7713 w 7057787"/>
              <a:gd name="connsiteY0" fmla="*/ 0 h 835040"/>
              <a:gd name="connsiteX1" fmla="*/ 6828953 w 7057787"/>
              <a:gd name="connsiteY1" fmla="*/ 0 h 835040"/>
              <a:gd name="connsiteX2" fmla="*/ 7057787 w 7057787"/>
              <a:gd name="connsiteY2" fmla="*/ 228834 h 835040"/>
              <a:gd name="connsiteX3" fmla="*/ 7057787 w 7057787"/>
              <a:gd name="connsiteY3" fmla="*/ 606206 h 835040"/>
              <a:gd name="connsiteX4" fmla="*/ 6828953 w 7057787"/>
              <a:gd name="connsiteY4" fmla="*/ 835040 h 835040"/>
              <a:gd name="connsiteX5" fmla="*/ 0 w 7057787"/>
              <a:gd name="connsiteY5" fmla="*/ 835040 h 835040"/>
              <a:gd name="connsiteX6" fmla="*/ 52927 w 7057787"/>
              <a:gd name="connsiteY6" fmla="*/ 791371 h 835040"/>
              <a:gd name="connsiteX7" fmla="*/ 209099 w 7057787"/>
              <a:gd name="connsiteY7" fmla="*/ 414338 h 835040"/>
              <a:gd name="connsiteX8" fmla="*/ 52927 w 7057787"/>
              <a:gd name="connsiteY8" fmla="*/ 37305 h 835040"/>
              <a:gd name="connsiteX9" fmla="*/ 7713 w 7057787"/>
              <a:gd name="connsiteY9" fmla="*/ 0 h 8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7787" h="835040">
                <a:moveTo>
                  <a:pt x="7713" y="0"/>
                </a:moveTo>
                <a:lnTo>
                  <a:pt x="6828953" y="0"/>
                </a:lnTo>
                <a:cubicBezTo>
                  <a:pt x="6955335" y="0"/>
                  <a:pt x="7057787" y="102452"/>
                  <a:pt x="7057787" y="228834"/>
                </a:cubicBezTo>
                <a:lnTo>
                  <a:pt x="7057787" y="606206"/>
                </a:lnTo>
                <a:cubicBezTo>
                  <a:pt x="7057787" y="732588"/>
                  <a:pt x="6955335" y="835040"/>
                  <a:pt x="6828953" y="835040"/>
                </a:cubicBezTo>
                <a:lnTo>
                  <a:pt x="0" y="835040"/>
                </a:lnTo>
                <a:lnTo>
                  <a:pt x="52927" y="791371"/>
                </a:lnTo>
                <a:cubicBezTo>
                  <a:pt x="149418" y="694880"/>
                  <a:pt x="209099" y="561579"/>
                  <a:pt x="209099" y="414338"/>
                </a:cubicBezTo>
                <a:cubicBezTo>
                  <a:pt x="209099" y="267098"/>
                  <a:pt x="149418" y="133796"/>
                  <a:pt x="52927" y="37305"/>
                </a:cubicBezTo>
                <a:lnTo>
                  <a:pt x="7713" y="0"/>
                </a:lnTo>
                <a:close/>
              </a:path>
            </a:pathLst>
          </a:cu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latin typeface="+mn-ea"/>
              </a:rPr>
              <a:t> </a:t>
            </a:r>
            <a:r>
              <a:rPr lang="zh-CN" altLang="en-US" sz="3300" b="1" dirty="0">
                <a:latin typeface="+mn-ea"/>
              </a:rPr>
              <a:t>演讲的基本要求</a:t>
            </a:r>
          </a:p>
        </p:txBody>
      </p:sp>
      <p:sp>
        <p:nvSpPr>
          <p:cNvPr id="55" name="椭圆 54"/>
          <p:cNvSpPr/>
          <p:nvPr/>
        </p:nvSpPr>
        <p:spPr>
          <a:xfrm>
            <a:off x="1608673" y="2708856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2</a:t>
            </a:r>
            <a:endParaRPr lang="zh-CN" altLang="en-US" sz="24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410848" y="3596169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57" name="任意多边形 56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8" name="任意多边形 57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任意多边形 58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任意多边形 59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1" name="任意多边形 60"/>
          <p:cNvSpPr/>
          <p:nvPr/>
        </p:nvSpPr>
        <p:spPr>
          <a:xfrm>
            <a:off x="2091424" y="3793074"/>
            <a:ext cx="5293340" cy="626280"/>
          </a:xfrm>
          <a:custGeom>
            <a:avLst/>
            <a:gdLst>
              <a:gd name="connsiteX0" fmla="*/ 7713 w 7057787"/>
              <a:gd name="connsiteY0" fmla="*/ 0 h 835040"/>
              <a:gd name="connsiteX1" fmla="*/ 6828953 w 7057787"/>
              <a:gd name="connsiteY1" fmla="*/ 0 h 835040"/>
              <a:gd name="connsiteX2" fmla="*/ 7057787 w 7057787"/>
              <a:gd name="connsiteY2" fmla="*/ 228834 h 835040"/>
              <a:gd name="connsiteX3" fmla="*/ 7057787 w 7057787"/>
              <a:gd name="connsiteY3" fmla="*/ 606206 h 835040"/>
              <a:gd name="connsiteX4" fmla="*/ 6828953 w 7057787"/>
              <a:gd name="connsiteY4" fmla="*/ 835040 h 835040"/>
              <a:gd name="connsiteX5" fmla="*/ 0 w 7057787"/>
              <a:gd name="connsiteY5" fmla="*/ 835040 h 835040"/>
              <a:gd name="connsiteX6" fmla="*/ 52927 w 7057787"/>
              <a:gd name="connsiteY6" fmla="*/ 791371 h 835040"/>
              <a:gd name="connsiteX7" fmla="*/ 209099 w 7057787"/>
              <a:gd name="connsiteY7" fmla="*/ 414338 h 835040"/>
              <a:gd name="connsiteX8" fmla="*/ 52927 w 7057787"/>
              <a:gd name="connsiteY8" fmla="*/ 37305 h 835040"/>
              <a:gd name="connsiteX9" fmla="*/ 7713 w 7057787"/>
              <a:gd name="connsiteY9" fmla="*/ 0 h 8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7787" h="835040">
                <a:moveTo>
                  <a:pt x="7713" y="0"/>
                </a:moveTo>
                <a:lnTo>
                  <a:pt x="6828953" y="0"/>
                </a:lnTo>
                <a:cubicBezTo>
                  <a:pt x="6955335" y="0"/>
                  <a:pt x="7057787" y="102452"/>
                  <a:pt x="7057787" y="228834"/>
                </a:cubicBezTo>
                <a:lnTo>
                  <a:pt x="7057787" y="606206"/>
                </a:lnTo>
                <a:cubicBezTo>
                  <a:pt x="7057787" y="732588"/>
                  <a:pt x="6955335" y="835040"/>
                  <a:pt x="6828953" y="835040"/>
                </a:cubicBezTo>
                <a:lnTo>
                  <a:pt x="0" y="835040"/>
                </a:lnTo>
                <a:lnTo>
                  <a:pt x="52927" y="791371"/>
                </a:lnTo>
                <a:cubicBezTo>
                  <a:pt x="149418" y="694880"/>
                  <a:pt x="209099" y="561579"/>
                  <a:pt x="209099" y="414338"/>
                </a:cubicBezTo>
                <a:cubicBezTo>
                  <a:pt x="209099" y="267098"/>
                  <a:pt x="149418" y="133796"/>
                  <a:pt x="52927" y="37305"/>
                </a:cubicBezTo>
                <a:lnTo>
                  <a:pt x="7713" y="0"/>
                </a:lnTo>
                <a:close/>
              </a:path>
            </a:pathLst>
          </a:cu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dirty="0">
                <a:latin typeface="+mn-ea"/>
              </a:rPr>
              <a:t> </a:t>
            </a:r>
            <a:r>
              <a:rPr lang="zh-CN" altLang="en-US" sz="3300" b="1" dirty="0">
                <a:latin typeface="+mn-ea"/>
              </a:rPr>
              <a:t>演讲的基本步骤</a:t>
            </a:r>
          </a:p>
        </p:txBody>
      </p:sp>
      <p:sp>
        <p:nvSpPr>
          <p:cNvPr id="62" name="椭圆 61"/>
          <p:cNvSpPr/>
          <p:nvPr/>
        </p:nvSpPr>
        <p:spPr>
          <a:xfrm>
            <a:off x="1608673" y="3767887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3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49180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72733" y="1508123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34534" y="1489464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white"/>
                </a:solidFill>
                <a:latin typeface="宋体" panose="02010600030101010101" pitchFamily="2" charset="-122"/>
              </a:rPr>
              <a:t>演讲中的应对艺术</a:t>
            </a:r>
            <a:endParaRPr lang="zh-CN" altLang="en-US" sz="32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六</a:t>
            </a:r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4" name="矩形 3"/>
          <p:cNvSpPr/>
          <p:nvPr/>
        </p:nvSpPr>
        <p:spPr>
          <a:xfrm>
            <a:off x="754366" y="1952523"/>
            <a:ext cx="37389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50" dirty="0"/>
              <a:t> </a:t>
            </a:r>
            <a:r>
              <a:rPr lang="zh-CN" altLang="en-US" sz="2400" b="1" dirty="0">
                <a:solidFill>
                  <a:srgbClr val="FFFF00"/>
                </a:solidFill>
              </a:rPr>
              <a:t>（三）面对提问对答如流  </a:t>
            </a:r>
            <a:endParaRPr lang="en-US" altLang="zh-CN" sz="2400" b="1" dirty="0">
              <a:solidFill>
                <a:srgbClr val="FFFF00"/>
              </a:solidFill>
            </a:endParaRPr>
          </a:p>
          <a:p>
            <a:pPr algn="just"/>
            <a:r>
              <a:rPr lang="zh-CN" altLang="en-US" sz="2000" b="1" dirty="0">
                <a:solidFill>
                  <a:schemeClr val="bg1"/>
                </a:solidFill>
              </a:rPr>
              <a:t>         演讲中,有的听众会向演讲者提出问题，有的是真心请教，有的是对演讲者水平的质疑和试探,还有的就是故意出难题。面对各种情况,演讲者要做到:</a:t>
            </a:r>
            <a:r>
              <a:rPr lang="zh-CN" altLang="en-US" sz="2000" b="1" dirty="0">
                <a:solidFill>
                  <a:srgbClr val="FFFF00"/>
                </a:solidFill>
              </a:rPr>
              <a:t>对自己所讲内容很熟悉,对听众可能提出的问题做到心中有数:摸清提问者的意图和目的,回答有的放矢。   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78" y="2813674"/>
            <a:ext cx="3487756" cy="234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4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b="1" dirty="0">
                <a:solidFill>
                  <a:prstClr val="white"/>
                </a:solidFill>
              </a:rPr>
              <a:t>         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/>
              <a:t>演讲中的应对艺术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六</a:t>
            </a:r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6420" y="2062357"/>
            <a:ext cx="3633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prstClr val="white"/>
                </a:solidFill>
              </a:rPr>
              <a:t>        </a:t>
            </a:r>
            <a:r>
              <a:rPr lang="zh-CN" altLang="en-US" sz="2000" b="1" dirty="0">
                <a:solidFill>
                  <a:prstClr val="white"/>
                </a:solidFill>
              </a:rPr>
              <a:t>生物学家达尔文曾被邀作一篇《进化论》的报告性演讲。演讲时有一位年轻漂亮的女士向他提出疑问:“照你的理论,人类是由猴子变来的,这理论用到你身上还是很可信的,难道我也属您的论断之列吗?”“那当然了。”达尔文白了她一眼,彬彬有礼地回答:</a:t>
            </a:r>
            <a:r>
              <a:rPr lang="zh-CN" altLang="en-US" sz="2000" b="1" dirty="0">
                <a:solidFill>
                  <a:srgbClr val="FFFF00"/>
                </a:solidFill>
              </a:rPr>
              <a:t>“不过您不是由普通的猴子变来的,而是由长得非常漂亮的猴子变来的。”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52" y="2431270"/>
            <a:ext cx="3383620" cy="27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b="1" dirty="0">
                <a:solidFill>
                  <a:prstClr val="white"/>
                </a:solidFill>
              </a:rPr>
              <a:t>         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课后作业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526145" y="1732382"/>
            <a:ext cx="60381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/>
              <a:t>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32213" y="2505217"/>
            <a:ext cx="5097439" cy="152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300" b="1" dirty="0">
                <a:solidFill>
                  <a:schemeClr val="bg1"/>
                </a:solidFill>
              </a:rPr>
              <a:t>1.</a:t>
            </a:r>
            <a:r>
              <a:rPr lang="zh-CN" altLang="en-US" sz="3300" b="1" dirty="0">
                <a:solidFill>
                  <a:schemeClr val="bg1"/>
                </a:solidFill>
              </a:rPr>
              <a:t>熟悉演讲的技巧</a:t>
            </a:r>
            <a:endParaRPr lang="en-US" altLang="zh-CN" sz="33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300" b="1" dirty="0">
                <a:solidFill>
                  <a:schemeClr val="bg1"/>
                </a:solidFill>
              </a:rPr>
              <a:t>2.</a:t>
            </a:r>
            <a:r>
              <a:rPr lang="zh-CN" altLang="en-US" sz="3300" b="1" dirty="0">
                <a:solidFill>
                  <a:schemeClr val="bg1"/>
                </a:solidFill>
              </a:rPr>
              <a:t>学习演讲中的应对艺术</a:t>
            </a:r>
          </a:p>
        </p:txBody>
      </p:sp>
    </p:spTree>
    <p:extLst>
      <p:ext uri="{BB962C8B-B14F-4D97-AF65-F5344CB8AC3E}">
        <p14:creationId xmlns:p14="http://schemas.microsoft.com/office/powerpoint/2010/main" val="180900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505542" y="-330213"/>
            <a:ext cx="4905967" cy="4660121"/>
            <a:chOff x="4787527" y="2060107"/>
            <a:chExt cx="2189016" cy="2079322"/>
          </a:xfrm>
          <a:solidFill>
            <a:srgbClr val="88BA09">
              <a:alpha val="65000"/>
            </a:srgbClr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87760" y="1219165"/>
            <a:ext cx="1821271" cy="1821269"/>
          </a:xfrm>
          <a:prstGeom prst="ellipse">
            <a:avLst/>
          </a:prstGeom>
          <a:solidFill>
            <a:srgbClr val="88BA0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文本框 3"/>
          <p:cNvSpPr txBox="1"/>
          <p:nvPr/>
        </p:nvSpPr>
        <p:spPr>
          <a:xfrm>
            <a:off x="2939177" y="2909769"/>
            <a:ext cx="3343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DFPYuanYuanW2-B5" panose="040B0200000000000000" pitchFamily="82" charset="-120"/>
                <a:ea typeface="DFPYuanYuanW2-B5" panose="040B0200000000000000" pitchFamily="82" charset="-120"/>
              </a:rPr>
              <a:t>THANKS</a:t>
            </a:r>
            <a:endParaRPr lang="zh-CN" altLang="en-US" sz="5400" b="1" dirty="0">
              <a:solidFill>
                <a:schemeClr val="bg1"/>
              </a:solidFill>
              <a:latin typeface="DFPYuanYuanW2-B5" panose="040B0200000000000000" pitchFamily="82" charset="-120"/>
              <a:ea typeface="DFPYuanYuanW2-B5" panose="040B02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189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9144000" cy="514349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391731" y="1550242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2046938" y="1779601"/>
            <a:ext cx="5293340" cy="626280"/>
          </a:xfrm>
          <a:custGeom>
            <a:avLst/>
            <a:gdLst>
              <a:gd name="connsiteX0" fmla="*/ 7713 w 7057787"/>
              <a:gd name="connsiteY0" fmla="*/ 0 h 835040"/>
              <a:gd name="connsiteX1" fmla="*/ 6828953 w 7057787"/>
              <a:gd name="connsiteY1" fmla="*/ 0 h 835040"/>
              <a:gd name="connsiteX2" fmla="*/ 7057787 w 7057787"/>
              <a:gd name="connsiteY2" fmla="*/ 228834 h 835040"/>
              <a:gd name="connsiteX3" fmla="*/ 7057787 w 7057787"/>
              <a:gd name="connsiteY3" fmla="*/ 606206 h 835040"/>
              <a:gd name="connsiteX4" fmla="*/ 6828953 w 7057787"/>
              <a:gd name="connsiteY4" fmla="*/ 835040 h 835040"/>
              <a:gd name="connsiteX5" fmla="*/ 0 w 7057787"/>
              <a:gd name="connsiteY5" fmla="*/ 835040 h 835040"/>
              <a:gd name="connsiteX6" fmla="*/ 52927 w 7057787"/>
              <a:gd name="connsiteY6" fmla="*/ 791371 h 835040"/>
              <a:gd name="connsiteX7" fmla="*/ 209099 w 7057787"/>
              <a:gd name="connsiteY7" fmla="*/ 414338 h 835040"/>
              <a:gd name="connsiteX8" fmla="*/ 52927 w 7057787"/>
              <a:gd name="connsiteY8" fmla="*/ 37305 h 835040"/>
              <a:gd name="connsiteX9" fmla="*/ 7713 w 7057787"/>
              <a:gd name="connsiteY9" fmla="*/ 0 h 8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7787" h="835040">
                <a:moveTo>
                  <a:pt x="7713" y="0"/>
                </a:moveTo>
                <a:lnTo>
                  <a:pt x="6828953" y="0"/>
                </a:lnTo>
                <a:cubicBezTo>
                  <a:pt x="6955335" y="0"/>
                  <a:pt x="7057787" y="102452"/>
                  <a:pt x="7057787" y="228834"/>
                </a:cubicBezTo>
                <a:lnTo>
                  <a:pt x="7057787" y="606206"/>
                </a:lnTo>
                <a:cubicBezTo>
                  <a:pt x="7057787" y="732588"/>
                  <a:pt x="6955335" y="835040"/>
                  <a:pt x="6828953" y="835040"/>
                </a:cubicBezTo>
                <a:lnTo>
                  <a:pt x="0" y="835040"/>
                </a:lnTo>
                <a:lnTo>
                  <a:pt x="52927" y="791371"/>
                </a:lnTo>
                <a:cubicBezTo>
                  <a:pt x="149418" y="694880"/>
                  <a:pt x="209099" y="561579"/>
                  <a:pt x="209099" y="414338"/>
                </a:cubicBezTo>
                <a:cubicBezTo>
                  <a:pt x="209099" y="267098"/>
                  <a:pt x="149418" y="133796"/>
                  <a:pt x="52927" y="37305"/>
                </a:cubicBezTo>
                <a:lnTo>
                  <a:pt x="7713" y="0"/>
                </a:lnTo>
                <a:close/>
              </a:path>
            </a:pathLst>
          </a:cu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300" dirty="0"/>
              <a:t> </a:t>
            </a:r>
            <a:r>
              <a:rPr lang="zh-CN" altLang="en-US" sz="3300" b="1" dirty="0"/>
              <a:t>演讲的技巧</a:t>
            </a:r>
          </a:p>
        </p:txBody>
      </p:sp>
      <p:sp>
        <p:nvSpPr>
          <p:cNvPr id="48" name="椭圆 47"/>
          <p:cNvSpPr/>
          <p:nvPr/>
        </p:nvSpPr>
        <p:spPr>
          <a:xfrm>
            <a:off x="1610785" y="1712745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000" dirty="0"/>
              <a:t>4</a:t>
            </a:r>
            <a:endParaRPr lang="zh-CN" altLang="en-US" sz="3000" dirty="0"/>
          </a:p>
        </p:txBody>
      </p:sp>
      <p:grpSp>
        <p:nvGrpSpPr>
          <p:cNvPr id="49" name="组合 48"/>
          <p:cNvGrpSpPr/>
          <p:nvPr/>
        </p:nvGrpSpPr>
        <p:grpSpPr>
          <a:xfrm>
            <a:off x="1402668" y="2548140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50" name="任意多边形 49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" name="任意多边形 50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任意多边形 51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3" name="任意多边形 52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2057875" y="2798405"/>
            <a:ext cx="5293340" cy="626280"/>
          </a:xfrm>
          <a:custGeom>
            <a:avLst/>
            <a:gdLst>
              <a:gd name="connsiteX0" fmla="*/ 7713 w 7057787"/>
              <a:gd name="connsiteY0" fmla="*/ 0 h 835040"/>
              <a:gd name="connsiteX1" fmla="*/ 6828953 w 7057787"/>
              <a:gd name="connsiteY1" fmla="*/ 0 h 835040"/>
              <a:gd name="connsiteX2" fmla="*/ 7057787 w 7057787"/>
              <a:gd name="connsiteY2" fmla="*/ 228834 h 835040"/>
              <a:gd name="connsiteX3" fmla="*/ 7057787 w 7057787"/>
              <a:gd name="connsiteY3" fmla="*/ 606206 h 835040"/>
              <a:gd name="connsiteX4" fmla="*/ 6828953 w 7057787"/>
              <a:gd name="connsiteY4" fmla="*/ 835040 h 835040"/>
              <a:gd name="connsiteX5" fmla="*/ 0 w 7057787"/>
              <a:gd name="connsiteY5" fmla="*/ 835040 h 835040"/>
              <a:gd name="connsiteX6" fmla="*/ 52927 w 7057787"/>
              <a:gd name="connsiteY6" fmla="*/ 791371 h 835040"/>
              <a:gd name="connsiteX7" fmla="*/ 209099 w 7057787"/>
              <a:gd name="connsiteY7" fmla="*/ 414338 h 835040"/>
              <a:gd name="connsiteX8" fmla="*/ 52927 w 7057787"/>
              <a:gd name="connsiteY8" fmla="*/ 37305 h 835040"/>
              <a:gd name="connsiteX9" fmla="*/ 7713 w 7057787"/>
              <a:gd name="connsiteY9" fmla="*/ 0 h 8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7787" h="835040">
                <a:moveTo>
                  <a:pt x="7713" y="0"/>
                </a:moveTo>
                <a:lnTo>
                  <a:pt x="6828953" y="0"/>
                </a:lnTo>
                <a:cubicBezTo>
                  <a:pt x="6955335" y="0"/>
                  <a:pt x="7057787" y="102452"/>
                  <a:pt x="7057787" y="228834"/>
                </a:cubicBezTo>
                <a:lnTo>
                  <a:pt x="7057787" y="606206"/>
                </a:lnTo>
                <a:cubicBezTo>
                  <a:pt x="7057787" y="732588"/>
                  <a:pt x="6955335" y="835040"/>
                  <a:pt x="6828953" y="835040"/>
                </a:cubicBezTo>
                <a:lnTo>
                  <a:pt x="0" y="835040"/>
                </a:lnTo>
                <a:lnTo>
                  <a:pt x="52927" y="791371"/>
                </a:lnTo>
                <a:cubicBezTo>
                  <a:pt x="149418" y="694880"/>
                  <a:pt x="209099" y="561579"/>
                  <a:pt x="209099" y="414338"/>
                </a:cubicBezTo>
                <a:cubicBezTo>
                  <a:pt x="209099" y="267098"/>
                  <a:pt x="149418" y="133796"/>
                  <a:pt x="52927" y="37305"/>
                </a:cubicBezTo>
                <a:lnTo>
                  <a:pt x="7713" y="0"/>
                </a:lnTo>
                <a:close/>
              </a:path>
            </a:pathLst>
          </a:cu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 </a:t>
            </a:r>
            <a:r>
              <a:rPr lang="zh-CN" altLang="en-US" sz="3300" b="1" dirty="0"/>
              <a:t>演讲者的控场艺术</a:t>
            </a:r>
          </a:p>
        </p:txBody>
      </p:sp>
      <p:sp>
        <p:nvSpPr>
          <p:cNvPr id="55" name="椭圆 54"/>
          <p:cNvSpPr/>
          <p:nvPr/>
        </p:nvSpPr>
        <p:spPr>
          <a:xfrm>
            <a:off x="1608673" y="2708856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5</a:t>
            </a:r>
            <a:endParaRPr lang="zh-CN" altLang="en-US" sz="2400" dirty="0"/>
          </a:p>
        </p:txBody>
      </p:sp>
      <p:grpSp>
        <p:nvGrpSpPr>
          <p:cNvPr id="56" name="组合 55"/>
          <p:cNvGrpSpPr/>
          <p:nvPr/>
        </p:nvGrpSpPr>
        <p:grpSpPr>
          <a:xfrm>
            <a:off x="1410848" y="3596169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57" name="任意多边形 56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8" name="任意多边形 57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任意多边形 58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任意多边形 59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61" name="任意多边形 60"/>
          <p:cNvSpPr/>
          <p:nvPr/>
        </p:nvSpPr>
        <p:spPr>
          <a:xfrm>
            <a:off x="2091424" y="3793074"/>
            <a:ext cx="5293340" cy="626280"/>
          </a:xfrm>
          <a:custGeom>
            <a:avLst/>
            <a:gdLst>
              <a:gd name="connsiteX0" fmla="*/ 7713 w 7057787"/>
              <a:gd name="connsiteY0" fmla="*/ 0 h 835040"/>
              <a:gd name="connsiteX1" fmla="*/ 6828953 w 7057787"/>
              <a:gd name="connsiteY1" fmla="*/ 0 h 835040"/>
              <a:gd name="connsiteX2" fmla="*/ 7057787 w 7057787"/>
              <a:gd name="connsiteY2" fmla="*/ 228834 h 835040"/>
              <a:gd name="connsiteX3" fmla="*/ 7057787 w 7057787"/>
              <a:gd name="connsiteY3" fmla="*/ 606206 h 835040"/>
              <a:gd name="connsiteX4" fmla="*/ 6828953 w 7057787"/>
              <a:gd name="connsiteY4" fmla="*/ 835040 h 835040"/>
              <a:gd name="connsiteX5" fmla="*/ 0 w 7057787"/>
              <a:gd name="connsiteY5" fmla="*/ 835040 h 835040"/>
              <a:gd name="connsiteX6" fmla="*/ 52927 w 7057787"/>
              <a:gd name="connsiteY6" fmla="*/ 791371 h 835040"/>
              <a:gd name="connsiteX7" fmla="*/ 209099 w 7057787"/>
              <a:gd name="connsiteY7" fmla="*/ 414338 h 835040"/>
              <a:gd name="connsiteX8" fmla="*/ 52927 w 7057787"/>
              <a:gd name="connsiteY8" fmla="*/ 37305 h 835040"/>
              <a:gd name="connsiteX9" fmla="*/ 7713 w 7057787"/>
              <a:gd name="connsiteY9" fmla="*/ 0 h 8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7787" h="835040">
                <a:moveTo>
                  <a:pt x="7713" y="0"/>
                </a:moveTo>
                <a:lnTo>
                  <a:pt x="6828953" y="0"/>
                </a:lnTo>
                <a:cubicBezTo>
                  <a:pt x="6955335" y="0"/>
                  <a:pt x="7057787" y="102452"/>
                  <a:pt x="7057787" y="228834"/>
                </a:cubicBezTo>
                <a:lnTo>
                  <a:pt x="7057787" y="606206"/>
                </a:lnTo>
                <a:cubicBezTo>
                  <a:pt x="7057787" y="732588"/>
                  <a:pt x="6955335" y="835040"/>
                  <a:pt x="6828953" y="835040"/>
                </a:cubicBezTo>
                <a:lnTo>
                  <a:pt x="0" y="835040"/>
                </a:lnTo>
                <a:lnTo>
                  <a:pt x="52927" y="791371"/>
                </a:lnTo>
                <a:cubicBezTo>
                  <a:pt x="149418" y="694880"/>
                  <a:pt x="209099" y="561579"/>
                  <a:pt x="209099" y="414338"/>
                </a:cubicBezTo>
                <a:cubicBezTo>
                  <a:pt x="209099" y="267098"/>
                  <a:pt x="149418" y="133796"/>
                  <a:pt x="52927" y="37305"/>
                </a:cubicBezTo>
                <a:lnTo>
                  <a:pt x="7713" y="0"/>
                </a:lnTo>
                <a:close/>
              </a:path>
            </a:pathLst>
          </a:custGeom>
          <a:solidFill>
            <a:srgbClr val="88BA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300" b="1" dirty="0">
                <a:latin typeface="+mn-ea"/>
              </a:rPr>
              <a:t>演讲中的应对艺术</a:t>
            </a:r>
          </a:p>
        </p:txBody>
      </p:sp>
      <p:sp>
        <p:nvSpPr>
          <p:cNvPr id="62" name="椭圆 61"/>
          <p:cNvSpPr/>
          <p:nvPr/>
        </p:nvSpPr>
        <p:spPr>
          <a:xfrm>
            <a:off x="1608673" y="3767887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6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855077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100" dirty="0">
                <a:latin typeface="+mn-ea"/>
              </a:rPr>
              <a:t>    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“演讲是就某个问题面对听众说明事理、发表意见的一种口语交际活动。”</a:t>
            </a:r>
            <a:r>
              <a:rPr lang="zh-CN" altLang="en-US" sz="2400" b="1" dirty="0">
                <a:latin typeface="+mn-ea"/>
              </a:rPr>
              <a:t>具体地就是在特定的场合中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运用有声语言为主</a:t>
            </a:r>
            <a:r>
              <a:rPr lang="en-US" altLang="zh-CN" sz="2400" b="1" dirty="0">
                <a:latin typeface="+mn-ea"/>
              </a:rPr>
              <a:t>(“</a:t>
            </a:r>
            <a:r>
              <a:rPr lang="zh-CN" altLang="en-US" sz="2400" b="1" dirty="0">
                <a:latin typeface="+mn-ea"/>
              </a:rPr>
              <a:t>讲”</a:t>
            </a:r>
            <a:r>
              <a:rPr lang="en-US" altLang="zh-CN" sz="2400" b="1" dirty="0">
                <a:latin typeface="+mn-ea"/>
              </a:rPr>
              <a:t>)</a:t>
            </a:r>
            <a:r>
              <a:rPr lang="zh-CN" altLang="en-US" sz="2400" b="1" dirty="0">
                <a:latin typeface="+mn-ea"/>
              </a:rPr>
              <a:t>、体态语言为辅</a:t>
            </a:r>
            <a:r>
              <a:rPr lang="en-US" altLang="zh-CN" sz="2400" b="1" dirty="0">
                <a:latin typeface="+mn-ea"/>
              </a:rPr>
              <a:t>(“</a:t>
            </a:r>
            <a:r>
              <a:rPr lang="zh-CN" altLang="en-US" sz="2400" b="1" dirty="0">
                <a:latin typeface="+mn-ea"/>
              </a:rPr>
              <a:t>演”</a:t>
            </a:r>
            <a:r>
              <a:rPr lang="en-US" altLang="zh-CN" sz="2400" b="1" dirty="0">
                <a:latin typeface="+mn-ea"/>
              </a:rPr>
              <a:t>)</a:t>
            </a:r>
            <a:r>
              <a:rPr lang="zh-CN" altLang="en-US" sz="2400" b="1" dirty="0">
                <a:latin typeface="+mn-ea"/>
              </a:rPr>
              <a:t>的表现手段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发表个人见解以阐明道理、感召听众的语言实践活动。 演讲自产生以来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随着社会的演进而不断发展</a:t>
            </a:r>
            <a:r>
              <a:rPr lang="en-US" altLang="zh-CN" sz="2400" b="1" dirty="0">
                <a:latin typeface="+mn-ea"/>
              </a:rPr>
              <a:t>,</a:t>
            </a:r>
            <a:r>
              <a:rPr lang="zh-CN" altLang="en-US" sz="2400" b="1" dirty="0">
                <a:latin typeface="+mn-ea"/>
              </a:rPr>
              <a:t>现已成为一种十分重要的、非常广泛的社会活动。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837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/>
              <a:t>演讲的特点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一</a:t>
            </a:r>
          </a:p>
        </p:txBody>
      </p:sp>
      <p:sp>
        <p:nvSpPr>
          <p:cNvPr id="4" name="矩形 3"/>
          <p:cNvSpPr/>
          <p:nvPr/>
        </p:nvSpPr>
        <p:spPr>
          <a:xfrm>
            <a:off x="2136750" y="2272302"/>
            <a:ext cx="7007251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（一）明确的目的性   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（二）鲜明的时代性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</a:rPr>
              <a:t>（三）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强烈的鼓动性  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（四）感人的艺术性  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（五）和谐的综合性  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100" b="1" dirty="0">
                <a:latin typeface="+mn-ea"/>
              </a:rPr>
              <a:t>  </a:t>
            </a:r>
            <a:endParaRPr lang="en-US" altLang="zh-CN" sz="2100" b="1" dirty="0">
              <a:latin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+mn-ea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5076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887547" y="1453356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00" b="1" dirty="0">
                <a:solidFill>
                  <a:prstClr val="white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7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演讲的基本要求 </a:t>
            </a:r>
            <a:endParaRPr lang="en-US" altLang="zh-CN" sz="2700" b="1" dirty="0">
              <a:solidFill>
                <a:prstClr val="white"/>
              </a:solidFill>
              <a:latin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二</a:t>
            </a:r>
          </a:p>
        </p:txBody>
      </p:sp>
      <p:sp>
        <p:nvSpPr>
          <p:cNvPr id="3" name="矩形 2"/>
          <p:cNvSpPr/>
          <p:nvPr/>
        </p:nvSpPr>
        <p:spPr>
          <a:xfrm>
            <a:off x="377646" y="2529242"/>
            <a:ext cx="7280224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50"/>
              </a:lnSpc>
            </a:pPr>
            <a:r>
              <a:rPr lang="zh-CN" altLang="en-US" sz="2100" b="1" dirty="0">
                <a:latin typeface="+mn-ea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（一）内容—正确感人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ts val="285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（二）表达—晓畅生动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ts val="285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（三）感情—朴实真诚  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>
              <a:lnSpc>
                <a:spcPts val="285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（四）体态一自然得体  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 algn="just"/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  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latin typeface="+mn-ea"/>
              </a:rPr>
              <a:t>  </a:t>
            </a:r>
            <a:endParaRPr lang="en-US" altLang="zh-CN" sz="2400" b="1" dirty="0">
              <a:latin typeface="+mn-ea"/>
            </a:endParaRPr>
          </a:p>
          <a:p>
            <a:r>
              <a:rPr lang="zh-CN" altLang="en-US" sz="2100" b="1" dirty="0">
                <a:solidFill>
                  <a:schemeClr val="bg1"/>
                </a:solidFill>
                <a:latin typeface="+mn-ea"/>
              </a:rPr>
              <a:t>    </a:t>
            </a:r>
            <a:endParaRPr lang="en-US" altLang="zh-CN" sz="21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57" y="2433567"/>
            <a:ext cx="4221851" cy="29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4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+mn-ea"/>
              </a:rPr>
              <a:t>演讲的基本步骤</a:t>
            </a:r>
            <a:endParaRPr lang="zh-CN" altLang="en-US" sz="27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262450" y="2038747"/>
            <a:ext cx="69112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 </a:t>
            </a:r>
            <a:r>
              <a:rPr lang="zh-CN" altLang="en-US" b="1" dirty="0">
                <a:solidFill>
                  <a:schemeClr val="bg1"/>
                </a:solidFill>
                <a:latin typeface="+mn-ea"/>
              </a:rPr>
              <a:t>  </a:t>
            </a:r>
            <a:endParaRPr lang="en-US" altLang="zh-CN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演讲本身不仅仅是语言表达,它也和效率紧密相关。演讲有明确的时间、地点、场所和听众,也有明确的主题和目标。所以只有对演讲全过程进行良好的控制,才能获得成功。  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(一)明确选题 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1.确定话题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(1)熟悉的话题。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(2)有兴趣的话题。</a:t>
            </a:r>
          </a:p>
        </p:txBody>
      </p:sp>
    </p:spTree>
    <p:extLst>
      <p:ext uri="{BB962C8B-B14F-4D97-AF65-F5344CB8AC3E}">
        <p14:creationId xmlns:p14="http://schemas.microsoft.com/office/powerpoint/2010/main" val="285448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7937" y="1495544"/>
            <a:ext cx="7698381" cy="4124893"/>
          </a:xfrm>
          <a:prstGeom prst="roundRect">
            <a:avLst>
              <a:gd name="adj" fmla="val 14226"/>
            </a:avLst>
          </a:pr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7" name="圆角矩形 26"/>
          <p:cNvSpPr/>
          <p:nvPr/>
        </p:nvSpPr>
        <p:spPr>
          <a:xfrm>
            <a:off x="687938" y="1495545"/>
            <a:ext cx="7698381" cy="4124893"/>
          </a:xfrm>
          <a:prstGeom prst="roundRect">
            <a:avLst>
              <a:gd name="adj" fmla="val 14226"/>
            </a:avLst>
          </a:prstGeom>
          <a:noFill/>
          <a:ln>
            <a:solidFill>
              <a:schemeClr val="bg1"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2" name="任意多边形 41"/>
          <p:cNvSpPr/>
          <p:nvPr/>
        </p:nvSpPr>
        <p:spPr>
          <a:xfrm>
            <a:off x="729433" y="1503363"/>
            <a:ext cx="7540267" cy="527566"/>
          </a:xfrm>
          <a:custGeom>
            <a:avLst/>
            <a:gdLst>
              <a:gd name="connsiteX0" fmla="*/ 738993 w 10053689"/>
              <a:gd name="connsiteY0" fmla="*/ 0 h 703421"/>
              <a:gd name="connsiteX1" fmla="*/ 9438681 w 10053689"/>
              <a:gd name="connsiteY1" fmla="*/ 0 h 703421"/>
              <a:gd name="connsiteX2" fmla="*/ 9991928 w 10053689"/>
              <a:gd name="connsiteY2" fmla="*/ 229163 h 703421"/>
              <a:gd name="connsiteX3" fmla="*/ 10053689 w 10053689"/>
              <a:gd name="connsiteY3" fmla="*/ 304018 h 703421"/>
              <a:gd name="connsiteX4" fmla="*/ 10040977 w 10053689"/>
              <a:gd name="connsiteY4" fmla="*/ 344969 h 703421"/>
              <a:gd name="connsiteX5" fmla="*/ 9500199 w 10053689"/>
              <a:gd name="connsiteY5" fmla="*/ 703421 h 703421"/>
              <a:gd name="connsiteX6" fmla="*/ 409491 w 10053689"/>
              <a:gd name="connsiteY6" fmla="*/ 703421 h 703421"/>
              <a:gd name="connsiteX7" fmla="*/ 81350 w 10053689"/>
              <a:gd name="connsiteY7" fmla="*/ 603188 h 703421"/>
              <a:gd name="connsiteX8" fmla="*/ 0 w 10053689"/>
              <a:gd name="connsiteY8" fmla="*/ 536068 h 703421"/>
              <a:gd name="connsiteX9" fmla="*/ 18069 w 10053689"/>
              <a:gd name="connsiteY9" fmla="*/ 477861 h 703421"/>
              <a:gd name="connsiteX10" fmla="*/ 738993 w 10053689"/>
              <a:gd name="connsiteY10" fmla="*/ 0 h 70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53689" h="703421">
                <a:moveTo>
                  <a:pt x="738993" y="0"/>
                </a:moveTo>
                <a:lnTo>
                  <a:pt x="9438681" y="0"/>
                </a:lnTo>
                <a:cubicBezTo>
                  <a:pt x="9654738" y="0"/>
                  <a:pt x="9850340" y="87574"/>
                  <a:pt x="9991928" y="229163"/>
                </a:cubicBezTo>
                <a:lnTo>
                  <a:pt x="10053689" y="304018"/>
                </a:lnTo>
                <a:lnTo>
                  <a:pt x="10040977" y="344969"/>
                </a:lnTo>
                <a:cubicBezTo>
                  <a:pt x="9951881" y="555616"/>
                  <a:pt x="9743301" y="703421"/>
                  <a:pt x="9500199" y="703421"/>
                </a:cubicBezTo>
                <a:lnTo>
                  <a:pt x="409491" y="703421"/>
                </a:lnTo>
                <a:cubicBezTo>
                  <a:pt x="287940" y="703421"/>
                  <a:pt x="175020" y="666470"/>
                  <a:pt x="81350" y="603188"/>
                </a:cubicBezTo>
                <a:lnTo>
                  <a:pt x="0" y="536068"/>
                </a:lnTo>
                <a:lnTo>
                  <a:pt x="18069" y="477861"/>
                </a:lnTo>
                <a:cubicBezTo>
                  <a:pt x="136845" y="197042"/>
                  <a:pt x="414909" y="0"/>
                  <a:pt x="738993" y="0"/>
                </a:cubicBezTo>
                <a:close/>
              </a:path>
            </a:pathLst>
          </a:custGeom>
          <a:solidFill>
            <a:srgbClr val="88BA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700" b="1" dirty="0">
                <a:solidFill>
                  <a:prstClr val="white"/>
                </a:solidFill>
                <a:latin typeface="宋体" panose="02010600030101010101" pitchFamily="2" charset="-122"/>
              </a:rPr>
              <a:t>演讲的基本步骤</a:t>
            </a:r>
            <a:endParaRPr lang="zh-CN" altLang="en-US" sz="2700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05189" y="1012797"/>
            <a:ext cx="1032127" cy="980405"/>
            <a:chOff x="4787527" y="2060107"/>
            <a:chExt cx="2189016" cy="2079322"/>
          </a:xfrm>
          <a:solidFill>
            <a:srgbClr val="5D8800"/>
          </a:solidFill>
        </p:grpSpPr>
        <p:sp>
          <p:nvSpPr>
            <p:cNvPr id="31" name="任意多边形 30"/>
            <p:cNvSpPr/>
            <p:nvPr/>
          </p:nvSpPr>
          <p:spPr>
            <a:xfrm>
              <a:off x="5399723" y="2060107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2" name="任意多边形 31"/>
            <p:cNvSpPr/>
            <p:nvPr/>
          </p:nvSpPr>
          <p:spPr>
            <a:xfrm rot="5737103">
              <a:off x="5895024" y="2677083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3" name="任意多边形 32"/>
            <p:cNvSpPr/>
            <p:nvPr/>
          </p:nvSpPr>
          <p:spPr>
            <a:xfrm rot="11205209">
              <a:off x="5209538" y="3115578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任意多边形 33"/>
            <p:cNvSpPr/>
            <p:nvPr/>
          </p:nvSpPr>
          <p:spPr>
            <a:xfrm rot="16200000">
              <a:off x="4729859" y="2482554"/>
              <a:ext cx="1139187" cy="1023851"/>
            </a:xfrm>
            <a:custGeom>
              <a:avLst/>
              <a:gdLst>
                <a:gd name="connsiteX0" fmla="*/ 539341 w 1139187"/>
                <a:gd name="connsiteY0" fmla="*/ 161122 h 1023851"/>
                <a:gd name="connsiteX1" fmla="*/ 402181 w 1139187"/>
                <a:gd name="connsiteY1" fmla="*/ 1102 h 1023851"/>
                <a:gd name="connsiteX2" fmla="*/ 89761 w 1139187"/>
                <a:gd name="connsiteY2" fmla="*/ 107782 h 1023851"/>
                <a:gd name="connsiteX3" fmla="*/ 5941 w 1139187"/>
                <a:gd name="connsiteY3" fmla="*/ 420202 h 1023851"/>
                <a:gd name="connsiteX4" fmla="*/ 219301 w 1139187"/>
                <a:gd name="connsiteY4" fmla="*/ 702142 h 1023851"/>
                <a:gd name="connsiteX5" fmla="*/ 524101 w 1139187"/>
                <a:gd name="connsiteY5" fmla="*/ 1022182 h 1023851"/>
                <a:gd name="connsiteX6" fmla="*/ 1027021 w 1139187"/>
                <a:gd name="connsiteY6" fmla="*/ 557362 h 1023851"/>
                <a:gd name="connsiteX7" fmla="*/ 1133701 w 1139187"/>
                <a:gd name="connsiteY7" fmla="*/ 283042 h 1023851"/>
                <a:gd name="connsiteX8" fmla="*/ 920341 w 1139187"/>
                <a:gd name="connsiteY8" fmla="*/ 62062 h 1023851"/>
                <a:gd name="connsiteX9" fmla="*/ 737461 w 1139187"/>
                <a:gd name="connsiteY9" fmla="*/ 46822 h 1023851"/>
                <a:gd name="connsiteX10" fmla="*/ 539341 w 1139187"/>
                <a:gd name="connsiteY10" fmla="*/ 161122 h 10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187" h="1023851">
                  <a:moveTo>
                    <a:pt x="539341" y="161122"/>
                  </a:moveTo>
                  <a:cubicBezTo>
                    <a:pt x="483461" y="153502"/>
                    <a:pt x="477111" y="9992"/>
                    <a:pt x="402181" y="1102"/>
                  </a:cubicBezTo>
                  <a:cubicBezTo>
                    <a:pt x="327251" y="-7788"/>
                    <a:pt x="155801" y="37932"/>
                    <a:pt x="89761" y="107782"/>
                  </a:cubicBezTo>
                  <a:cubicBezTo>
                    <a:pt x="23721" y="177632"/>
                    <a:pt x="-15649" y="321142"/>
                    <a:pt x="5941" y="420202"/>
                  </a:cubicBezTo>
                  <a:cubicBezTo>
                    <a:pt x="27531" y="519262"/>
                    <a:pt x="132941" y="601812"/>
                    <a:pt x="219301" y="702142"/>
                  </a:cubicBezTo>
                  <a:cubicBezTo>
                    <a:pt x="305661" y="802472"/>
                    <a:pt x="389481" y="1046312"/>
                    <a:pt x="524101" y="1022182"/>
                  </a:cubicBezTo>
                  <a:cubicBezTo>
                    <a:pt x="658721" y="998052"/>
                    <a:pt x="925421" y="680552"/>
                    <a:pt x="1027021" y="557362"/>
                  </a:cubicBezTo>
                  <a:cubicBezTo>
                    <a:pt x="1128621" y="434172"/>
                    <a:pt x="1151481" y="365592"/>
                    <a:pt x="1133701" y="283042"/>
                  </a:cubicBezTo>
                  <a:cubicBezTo>
                    <a:pt x="1115921" y="200492"/>
                    <a:pt x="986381" y="101432"/>
                    <a:pt x="920341" y="62062"/>
                  </a:cubicBezTo>
                  <a:cubicBezTo>
                    <a:pt x="854301" y="22692"/>
                    <a:pt x="795881" y="27772"/>
                    <a:pt x="737461" y="46822"/>
                  </a:cubicBezTo>
                  <a:cubicBezTo>
                    <a:pt x="679041" y="65872"/>
                    <a:pt x="595221" y="168742"/>
                    <a:pt x="539341" y="1611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8" name="椭圆 47"/>
          <p:cNvSpPr/>
          <p:nvPr/>
        </p:nvSpPr>
        <p:spPr>
          <a:xfrm>
            <a:off x="424242" y="1184790"/>
            <a:ext cx="660248" cy="660247"/>
          </a:xfrm>
          <a:prstGeom prst="ellipse">
            <a:avLst/>
          </a:prstGeom>
          <a:solidFill>
            <a:srgbClr val="88BA09"/>
          </a:solidFill>
          <a:ln w="50800">
            <a:solidFill>
              <a:srgbClr val="5D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三</a:t>
            </a:r>
          </a:p>
        </p:txBody>
      </p:sp>
      <p:sp>
        <p:nvSpPr>
          <p:cNvPr id="3" name="矩形 2"/>
          <p:cNvSpPr/>
          <p:nvPr/>
        </p:nvSpPr>
        <p:spPr>
          <a:xfrm>
            <a:off x="1084490" y="2349616"/>
            <a:ext cx="7049576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FFFF00"/>
                </a:solidFill>
                <a:latin typeface="+mn-ea"/>
              </a:rPr>
              <a:t>2.筛选话题  </a:t>
            </a:r>
            <a:endParaRPr lang="en-US" altLang="zh-CN" sz="2100" b="1" dirty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(1)个人盘点。快速盘点自己的经历、爱好、技能、信仰等,把它们记录下来,就会找到一个具体的话题。 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(2)资料查阅。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(3)联想推演。如果实在是没什么好说的,可以准备一张纸一支笔,按照人物、事物、事件、地点、问题、政策的类别,把最近能想到的内容列出来,从中也可以找到自己的话题。</a:t>
            </a:r>
          </a:p>
        </p:txBody>
      </p:sp>
    </p:spTree>
    <p:extLst>
      <p:ext uri="{BB962C8B-B14F-4D97-AF65-F5344CB8AC3E}">
        <p14:creationId xmlns:p14="http://schemas.microsoft.com/office/powerpoint/2010/main" val="372585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675</Words>
  <Application>Microsoft Office PowerPoint</Application>
  <PresentationFormat>全屏显示(4:3)</PresentationFormat>
  <Paragraphs>178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DFPYuanYuanW2-B5</vt:lpstr>
      <vt:lpstr>Microsoft JhengHei Light</vt:lpstr>
      <vt:lpstr>华文彩云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YANGS-PC</dc:creator>
  <cp:lastModifiedBy>601543824@qq.com</cp:lastModifiedBy>
  <cp:revision>124</cp:revision>
  <dcterms:created xsi:type="dcterms:W3CDTF">2015-07-22T07:36:10Z</dcterms:created>
  <dcterms:modified xsi:type="dcterms:W3CDTF">2018-03-27T13:31:50Z</dcterms:modified>
</cp:coreProperties>
</file>