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38"/>
  </p:notesMasterIdLst>
  <p:sldIdLst>
    <p:sldId id="256" r:id="rId3"/>
    <p:sldId id="259" r:id="rId4"/>
    <p:sldId id="263" r:id="rId5"/>
    <p:sldId id="337" r:id="rId6"/>
    <p:sldId id="268" r:id="rId7"/>
    <p:sldId id="338" r:id="rId8"/>
    <p:sldId id="286" r:id="rId9"/>
    <p:sldId id="334" r:id="rId10"/>
    <p:sldId id="288" r:id="rId11"/>
    <p:sldId id="335" r:id="rId12"/>
    <p:sldId id="339" r:id="rId13"/>
    <p:sldId id="289" r:id="rId14"/>
    <p:sldId id="342" r:id="rId15"/>
    <p:sldId id="290" r:id="rId16"/>
    <p:sldId id="340" r:id="rId17"/>
    <p:sldId id="341" r:id="rId18"/>
    <p:sldId id="343" r:id="rId19"/>
    <p:sldId id="291" r:id="rId20"/>
    <p:sldId id="292" r:id="rId21"/>
    <p:sldId id="293" r:id="rId22"/>
    <p:sldId id="416" r:id="rId23"/>
    <p:sldId id="382" r:id="rId24"/>
    <p:sldId id="294" r:id="rId25"/>
    <p:sldId id="417" r:id="rId26"/>
    <p:sldId id="418" r:id="rId27"/>
    <p:sldId id="419" r:id="rId28"/>
    <p:sldId id="295" r:id="rId29"/>
    <p:sldId id="296" r:id="rId30"/>
    <p:sldId id="383" r:id="rId31"/>
    <p:sldId id="384" r:id="rId32"/>
    <p:sldId id="297" r:id="rId33"/>
    <p:sldId id="385" r:id="rId34"/>
    <p:sldId id="386" r:id="rId35"/>
    <p:sldId id="311" r:id="rId36"/>
    <p:sldId id="454" r:id="rId37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505F2C04-C923-438B-8C0F-E0CD2BADF298}">
      <wppc:fontMiss xmlns:wppc="http://www.wps.cn/officeDocument/PresentationCustomData" xmlns="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692"/>
  </p:normalViewPr>
  <p:slideViewPr>
    <p:cSldViewPr snapToGrid="0" showGuides="1">
      <p:cViewPr varScale="1">
        <p:scale>
          <a:sx n="72" d="100"/>
          <a:sy n="72" d="100"/>
        </p:scale>
        <p:origin x="-90" y="-240"/>
      </p:cViewPr>
      <p:guideLst>
        <p:guide orient="horz" pos="2237"/>
        <p:guide pos="3849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39" d="100"/>
        <a:sy n="139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algn="r" eaLnBrk="1" fontAlgn="base" hangingPunct="1">
                <a:buNone/>
              </a:pPr>
              <a:t>‹#›</a:t>
            </a:fld>
            <a:endParaRPr lang="zh-CN" altLang="en-US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126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  <p:sp>
        <p:nvSpPr>
          <p:cNvPr id="1126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/>
            <a:fld id="{9A0DB2DC-4C9A-4742-B13C-FB6460FD3503}" type="slidenum">
              <a:rPr lang="zh-CN" altLang="en-US" sz="1800" dirty="0">
                <a:latin typeface="Arial" panose="020B0604020202020204" pitchFamily="34" charset="0"/>
                <a:ea typeface="宋体" panose="02010600030101010101" pitchFamily="2" charset="-122"/>
              </a:rPr>
              <a:pPr lvl="0" algn="r"/>
              <a:t>1</a:t>
            </a:fld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331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  <p:sp>
        <p:nvSpPr>
          <p:cNvPr id="1331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/>
            <a:fld id="{9A0DB2DC-4C9A-4742-B13C-FB6460FD3503}" type="slidenum">
              <a:rPr lang="zh-CN" altLang="en-US" dirty="0"/>
              <a:pPr lvl="0" algn="r"/>
              <a:t>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536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  <p:sp>
        <p:nvSpPr>
          <p:cNvPr id="1536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/>
            <a:fld id="{9A0DB2DC-4C9A-4742-B13C-FB6460FD3503}" type="slidenum">
              <a:rPr lang="zh-CN" altLang="en-US" dirty="0"/>
              <a:pPr lvl="0" algn="r"/>
              <a:t>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741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  <p:sp>
        <p:nvSpPr>
          <p:cNvPr id="1741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>
              <a:buChar char="•"/>
            </a:pPr>
            <a:fld id="{9A0DB2DC-4C9A-4742-B13C-FB6460FD3503}" type="slidenum">
              <a:rPr lang="zh-CN" altLang="en-US" sz="1800" dirty="0"/>
              <a:pPr lvl="0" algn="r">
                <a:buChar char="•"/>
              </a:pPr>
              <a:t>4</a:t>
            </a:fld>
            <a:endParaRPr lang="zh-CN" altLang="en-US" sz="18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945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  <p:sp>
        <p:nvSpPr>
          <p:cNvPr id="1945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/>
            <a:fld id="{9A0DB2DC-4C9A-4742-B13C-FB6460FD3503}" type="slidenum">
              <a:rPr lang="zh-CN" altLang="en-US" dirty="0"/>
              <a:pPr lvl="0" algn="r"/>
              <a:t>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150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  <p:sp>
        <p:nvSpPr>
          <p:cNvPr id="2150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>
              <a:buChar char="•"/>
            </a:pPr>
            <a:fld id="{9A0DB2DC-4C9A-4742-B13C-FB6460FD3503}" type="slidenum">
              <a:rPr lang="zh-CN" altLang="en-US" sz="1800" dirty="0"/>
              <a:pPr lvl="0" algn="r">
                <a:buChar char="•"/>
              </a:pPr>
              <a:t>6</a:t>
            </a:fld>
            <a:endParaRPr lang="zh-CN" altLang="en-US" sz="18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867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  <p:sp>
        <p:nvSpPr>
          <p:cNvPr id="2867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>
              <a:buChar char="•"/>
            </a:pPr>
            <a:fld id="{9A0DB2DC-4C9A-4742-B13C-FB6460FD3503}" type="slidenum">
              <a:rPr lang="zh-CN" altLang="en-US" sz="1800" dirty="0"/>
              <a:pPr lvl="0" algn="r">
                <a:buChar char="•"/>
              </a:pPr>
              <a:t>11</a:t>
            </a:fld>
            <a:endParaRPr lang="zh-CN" altLang="en-US" sz="18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5222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  <p:sp>
        <p:nvSpPr>
          <p:cNvPr id="5222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>
              <a:buChar char="•"/>
            </a:pPr>
            <a:fld id="{9A0DB2DC-4C9A-4742-B13C-FB6460FD3503}" type="slidenum">
              <a:rPr lang="zh-CN" altLang="en-US" sz="1800" dirty="0">
                <a:latin typeface="Arial" panose="020B0604020202020204" pitchFamily="34" charset="0"/>
                <a:ea typeface="宋体" panose="02010600030101010101" pitchFamily="2" charset="-122"/>
              </a:rPr>
              <a:pPr lvl="0" algn="r">
                <a:buChar char="•"/>
              </a:pPr>
              <a:t>33</a:t>
            </a:fld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6656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  <p:sp>
        <p:nvSpPr>
          <p:cNvPr id="6656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>
              <a:buChar char="•"/>
            </a:pPr>
            <a:fld id="{9A0DB2DC-4C9A-4742-B13C-FB6460FD3503}" type="slidenum">
              <a:rPr lang="zh-CN" altLang="en-US" sz="1800" dirty="0">
                <a:latin typeface="Arial" panose="020B0604020202020204" pitchFamily="34" charset="0"/>
                <a:ea typeface="宋体" panose="02010600030101010101" pitchFamily="2" charset="-122"/>
              </a:rPr>
              <a:pPr lvl="0" algn="r">
                <a:buChar char="•"/>
              </a:pPr>
              <a:t>35</a:t>
            </a:fld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algn="r" fontAlgn="base">
                <a:buNone/>
              </a:pPr>
              <a:t>‹#›</a:t>
            </a:fld>
            <a:endParaRPr lang="zh-CN" altLang="en-US" strike="noStrike" noProof="1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60338" y="6299200"/>
            <a:ext cx="7762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A0204" pitchFamily="34" charset="0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A0204" pitchFamily="34" charset="0"/>
                <a:ea typeface="宋体" panose="02010600030101010101" pitchFamily="2" charset="-122"/>
                <a:cs typeface="+mn-cs"/>
              </a:rPr>
              <a:t>模板下载：</a:t>
            </a:r>
            <a:r>
              <a:rPr kumimoji="0" lang="en-US" altLang="zh-CN" sz="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A0204" pitchFamily="34" charset="0"/>
                <a:ea typeface="宋体" panose="02010600030101010101" pitchFamily="2" charset="-122"/>
                <a:cs typeface="+mn-cs"/>
              </a:rPr>
              <a:t>www.1ppt.com/moban/     </a:t>
            </a:r>
            <a:r>
              <a:rPr kumimoji="0" lang="zh-CN" altLang="en-US" sz="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A0204" pitchFamily="34" charset="0"/>
                <a:ea typeface="宋体" panose="02010600030101010101" pitchFamily="2" charset="-122"/>
                <a:cs typeface="+mn-cs"/>
              </a:rPr>
              <a:t>行业</a:t>
            </a:r>
            <a:r>
              <a:rPr kumimoji="0" lang="en-US" altLang="zh-CN" sz="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A0204" pitchFamily="34" charset="0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A0204" pitchFamily="34" charset="0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A0204" pitchFamily="34" charset="0"/>
                <a:ea typeface="宋体" panose="02010600030101010101" pitchFamily="2" charset="-122"/>
                <a:cs typeface="+mn-cs"/>
              </a:rPr>
              <a:t>www.1ppt.com/hangye/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A0204" pitchFamily="34" charset="0"/>
                <a:ea typeface="宋体" panose="02010600030101010101" pitchFamily="2" charset="-122"/>
                <a:cs typeface="+mn-cs"/>
              </a:rPr>
              <a:t>节日</a:t>
            </a:r>
            <a:r>
              <a:rPr kumimoji="0" lang="en-US" altLang="zh-CN" sz="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A0204" pitchFamily="34" charset="0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A0204" pitchFamily="34" charset="0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A0204" pitchFamily="34" charset="0"/>
                <a:ea typeface="宋体" panose="02010600030101010101" pitchFamily="2" charset="-122"/>
                <a:cs typeface="+mn-cs"/>
              </a:rPr>
              <a:t>www.1ppt.com/jieri/           PPT</a:t>
            </a:r>
            <a:r>
              <a:rPr kumimoji="0" lang="zh-CN" altLang="en-US" sz="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A0204" pitchFamily="34" charset="0"/>
                <a:ea typeface="宋体" panose="02010600030101010101" pitchFamily="2" charset="-122"/>
                <a:cs typeface="+mn-cs"/>
              </a:rPr>
              <a:t>素材下载：</a:t>
            </a:r>
            <a:r>
              <a:rPr kumimoji="0" lang="en-US" altLang="zh-CN" sz="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A0204" pitchFamily="34" charset="0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A0204" pitchFamily="34" charset="0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A0204" pitchFamily="34" charset="0"/>
                <a:ea typeface="宋体" panose="02010600030101010101" pitchFamily="2" charset="-122"/>
                <a:cs typeface="+mn-cs"/>
              </a:rPr>
              <a:t>背景图片：</a:t>
            </a:r>
            <a:r>
              <a:rPr kumimoji="0" lang="en-US" altLang="zh-CN" sz="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A0204" pitchFamily="34" charset="0"/>
                <a:ea typeface="宋体" panose="02010600030101010101" pitchFamily="2" charset="-122"/>
                <a:cs typeface="+mn-cs"/>
              </a:rPr>
              <a:t>www.1ppt.com/beijing/      PPT</a:t>
            </a:r>
            <a:r>
              <a:rPr kumimoji="0" lang="zh-CN" altLang="en-US" sz="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A0204" pitchFamily="34" charset="0"/>
                <a:ea typeface="宋体" panose="02010600030101010101" pitchFamily="2" charset="-122"/>
                <a:cs typeface="+mn-cs"/>
              </a:rPr>
              <a:t>图表下载：</a:t>
            </a:r>
            <a:r>
              <a:rPr kumimoji="0" lang="en-US" altLang="zh-CN" sz="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A0204" pitchFamily="34" charset="0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A0204" pitchFamily="34" charset="0"/>
                <a:ea typeface="宋体" panose="02010600030101010101" pitchFamily="2" charset="-122"/>
                <a:cs typeface="+mn-cs"/>
              </a:rPr>
              <a:t>优秀</a:t>
            </a:r>
            <a:r>
              <a:rPr kumimoji="0" lang="en-US" altLang="zh-CN" sz="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A0204" pitchFamily="34" charset="0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A0204" pitchFamily="34" charset="0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A0204" pitchFamily="34" charset="0"/>
                <a:ea typeface="宋体" panose="02010600030101010101" pitchFamily="2" charset="-122"/>
                <a:cs typeface="+mn-cs"/>
              </a:rPr>
              <a:t>www.1ppt.com/xiazai/        PPT</a:t>
            </a:r>
            <a:r>
              <a:rPr kumimoji="0" lang="zh-CN" altLang="en-US" sz="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A0204" pitchFamily="34" charset="0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A0204" pitchFamily="34" charset="0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A0204" pitchFamily="34" charset="0"/>
                <a:ea typeface="宋体" panose="02010600030101010101" pitchFamily="2" charset="-122"/>
                <a:cs typeface="+mn-cs"/>
              </a:rPr>
              <a:t>Word</a:t>
            </a:r>
            <a:r>
              <a:rPr kumimoji="0" lang="zh-CN" altLang="en-US" sz="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A0204" pitchFamily="34" charset="0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A0204" pitchFamily="34" charset="0"/>
                <a:ea typeface="宋体" panose="02010600030101010101" pitchFamily="2" charset="-122"/>
                <a:cs typeface="+mn-cs"/>
              </a:rPr>
              <a:t>www.1ppt.com/word/              Excel</a:t>
            </a:r>
            <a:r>
              <a:rPr kumimoji="0" lang="zh-CN" altLang="en-US" sz="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A0204" pitchFamily="34" charset="0"/>
                <a:ea typeface="宋体" panose="02010600030101010101" pitchFamily="2" charset="-122"/>
                <a:cs typeface="+mn-cs"/>
              </a:rPr>
              <a:t>教程：</a:t>
            </a:r>
            <a:r>
              <a:rPr kumimoji="0" lang="en-US" altLang="zh-CN" sz="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A0204" pitchFamily="34" charset="0"/>
                <a:ea typeface="宋体" panose="02010600030101010101" pitchFamily="2" charset="-122"/>
                <a:cs typeface="+mn-cs"/>
              </a:rPr>
              <a:t>www.1ppt.com/excel/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A0204" pitchFamily="34" charset="0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A0204" pitchFamily="34" charset="0"/>
                <a:ea typeface="宋体" panose="02010600030101010101" pitchFamily="2" charset="-122"/>
                <a:cs typeface="+mn-cs"/>
              </a:rPr>
              <a:t>www.1ppt.com/ziliao/                PPT</a:t>
            </a:r>
            <a:r>
              <a:rPr kumimoji="0" lang="zh-CN" altLang="en-US" sz="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A0204" pitchFamily="34" charset="0"/>
                <a:ea typeface="宋体" panose="02010600030101010101" pitchFamily="2" charset="-122"/>
                <a:cs typeface="+mn-cs"/>
              </a:rPr>
              <a:t>课件下载：</a:t>
            </a:r>
            <a:r>
              <a:rPr kumimoji="0" lang="en-US" altLang="zh-CN" sz="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A0204" pitchFamily="34" charset="0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A0204" pitchFamily="34" charset="0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A0204" pitchFamily="34" charset="0"/>
                <a:ea typeface="宋体" panose="02010600030101010101" pitchFamily="2" charset="-122"/>
                <a:cs typeface="+mn-cs"/>
              </a:rPr>
              <a:t>www.1ppt.com/fanwen/             </a:t>
            </a:r>
            <a:r>
              <a:rPr kumimoji="0" lang="zh-CN" altLang="en-US" sz="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A0204" pitchFamily="34" charset="0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A0204" pitchFamily="34" charset="0"/>
                <a:ea typeface="宋体" panose="02010600030101010101" pitchFamily="2" charset="-122"/>
                <a:cs typeface="+mn-cs"/>
              </a:rPr>
              <a:t>www.1ppt.com/shiti/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A0204" pitchFamily="34" charset="0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A0204" pitchFamily="34" charset="0"/>
                <a:ea typeface="宋体" panose="02010600030101010101" pitchFamily="2" charset="-122"/>
                <a:cs typeface="+mn-cs"/>
              </a:rPr>
              <a:t>www.1ppt.com/jiaoan/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A0204" pitchFamily="34" charset="0"/>
                <a:ea typeface="宋体" panose="02010600030101010101" pitchFamily="2" charset="-122"/>
                <a:cs typeface="+mn-cs"/>
              </a:rPr>
              <a:t>字体下载：</a:t>
            </a:r>
            <a:r>
              <a:rPr kumimoji="0" lang="en-US" altLang="zh-CN" sz="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A0204" pitchFamily="34" charset="0"/>
                <a:ea typeface="宋体" panose="02010600030101010101" pitchFamily="2" charset="-122"/>
                <a:cs typeface="+mn-cs"/>
              </a:rPr>
              <a:t>www.1ppt.com/ziti/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A0204" pitchFamily="34" charset="0"/>
                <a:ea typeface="宋体" panose="02010600030101010101" pitchFamily="2" charset="-122"/>
                <a:cs typeface="+mn-cs"/>
              </a:rPr>
              <a:t> </a:t>
            </a:r>
            <a:endParaRPr kumimoji="0" lang="zh-CN" altLang="en-US" sz="1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A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algn="r" fontAlgn="base">
                <a:buNone/>
              </a:p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algn="r" fontAlgn="base">
                <a:buNone/>
              </a:pPr>
              <a:t>‹#›</a:t>
            </a:fld>
            <a:endParaRPr lang="zh-CN" altLang="en-US" strike="noStrike" noProof="1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8" name="日期占位符 6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页脚占位符 7"/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algn="r" fontAlgn="base">
                <a:buNone/>
              </a:pPr>
              <a:t>‹#›</a:t>
            </a:fld>
            <a:endParaRPr lang="zh-CN" altLang="en-US" strike="noStrike" noProof="1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60338" y="6299200"/>
            <a:ext cx="7762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A0204" pitchFamily="34" charset="0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A0204" pitchFamily="34" charset="0"/>
                <a:ea typeface="宋体" panose="02010600030101010101" pitchFamily="2" charset="-122"/>
                <a:cs typeface="+mn-cs"/>
              </a:rPr>
              <a:t>模板下载：</a:t>
            </a:r>
            <a:r>
              <a:rPr kumimoji="0" lang="en-US" altLang="zh-CN" sz="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A0204" pitchFamily="34" charset="0"/>
                <a:ea typeface="宋体" panose="02010600030101010101" pitchFamily="2" charset="-122"/>
                <a:cs typeface="+mn-cs"/>
              </a:rPr>
              <a:t>www.1ppt.com/moban/     </a:t>
            </a:r>
            <a:r>
              <a:rPr kumimoji="0" lang="zh-CN" altLang="en-US" sz="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A0204" pitchFamily="34" charset="0"/>
                <a:ea typeface="宋体" panose="02010600030101010101" pitchFamily="2" charset="-122"/>
                <a:cs typeface="+mn-cs"/>
              </a:rPr>
              <a:t>行业</a:t>
            </a:r>
            <a:r>
              <a:rPr kumimoji="0" lang="en-US" altLang="zh-CN" sz="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A0204" pitchFamily="34" charset="0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A0204" pitchFamily="34" charset="0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A0204" pitchFamily="34" charset="0"/>
                <a:ea typeface="宋体" panose="02010600030101010101" pitchFamily="2" charset="-122"/>
                <a:cs typeface="+mn-cs"/>
              </a:rPr>
              <a:t>www.1ppt.com/hangye/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A0204" pitchFamily="34" charset="0"/>
                <a:ea typeface="宋体" panose="02010600030101010101" pitchFamily="2" charset="-122"/>
                <a:cs typeface="+mn-cs"/>
              </a:rPr>
              <a:t>节日</a:t>
            </a:r>
            <a:r>
              <a:rPr kumimoji="0" lang="en-US" altLang="zh-CN" sz="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A0204" pitchFamily="34" charset="0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A0204" pitchFamily="34" charset="0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A0204" pitchFamily="34" charset="0"/>
                <a:ea typeface="宋体" panose="02010600030101010101" pitchFamily="2" charset="-122"/>
                <a:cs typeface="+mn-cs"/>
              </a:rPr>
              <a:t>www.1ppt.com/jieri/           PPT</a:t>
            </a:r>
            <a:r>
              <a:rPr kumimoji="0" lang="zh-CN" altLang="en-US" sz="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A0204" pitchFamily="34" charset="0"/>
                <a:ea typeface="宋体" panose="02010600030101010101" pitchFamily="2" charset="-122"/>
                <a:cs typeface="+mn-cs"/>
              </a:rPr>
              <a:t>素材下载：</a:t>
            </a:r>
            <a:r>
              <a:rPr kumimoji="0" lang="en-US" altLang="zh-CN" sz="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A0204" pitchFamily="34" charset="0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A0204" pitchFamily="34" charset="0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A0204" pitchFamily="34" charset="0"/>
                <a:ea typeface="宋体" panose="02010600030101010101" pitchFamily="2" charset="-122"/>
                <a:cs typeface="+mn-cs"/>
              </a:rPr>
              <a:t>背景图片：</a:t>
            </a:r>
            <a:r>
              <a:rPr kumimoji="0" lang="en-US" altLang="zh-CN" sz="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A0204" pitchFamily="34" charset="0"/>
                <a:ea typeface="宋体" panose="02010600030101010101" pitchFamily="2" charset="-122"/>
                <a:cs typeface="+mn-cs"/>
              </a:rPr>
              <a:t>www.1ppt.com/beijing/      PPT</a:t>
            </a:r>
            <a:r>
              <a:rPr kumimoji="0" lang="zh-CN" altLang="en-US" sz="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A0204" pitchFamily="34" charset="0"/>
                <a:ea typeface="宋体" panose="02010600030101010101" pitchFamily="2" charset="-122"/>
                <a:cs typeface="+mn-cs"/>
              </a:rPr>
              <a:t>图表下载：</a:t>
            </a:r>
            <a:r>
              <a:rPr kumimoji="0" lang="en-US" altLang="zh-CN" sz="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A0204" pitchFamily="34" charset="0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A0204" pitchFamily="34" charset="0"/>
                <a:ea typeface="宋体" panose="02010600030101010101" pitchFamily="2" charset="-122"/>
                <a:cs typeface="+mn-cs"/>
              </a:rPr>
              <a:t>优秀</a:t>
            </a:r>
            <a:r>
              <a:rPr kumimoji="0" lang="en-US" altLang="zh-CN" sz="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A0204" pitchFamily="34" charset="0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A0204" pitchFamily="34" charset="0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A0204" pitchFamily="34" charset="0"/>
                <a:ea typeface="宋体" panose="02010600030101010101" pitchFamily="2" charset="-122"/>
                <a:cs typeface="+mn-cs"/>
              </a:rPr>
              <a:t>www.1ppt.com/xiazai/        PPT</a:t>
            </a:r>
            <a:r>
              <a:rPr kumimoji="0" lang="zh-CN" altLang="en-US" sz="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A0204" pitchFamily="34" charset="0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A0204" pitchFamily="34" charset="0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A0204" pitchFamily="34" charset="0"/>
                <a:ea typeface="宋体" panose="02010600030101010101" pitchFamily="2" charset="-122"/>
                <a:cs typeface="+mn-cs"/>
              </a:rPr>
              <a:t>Word</a:t>
            </a:r>
            <a:r>
              <a:rPr kumimoji="0" lang="zh-CN" altLang="en-US" sz="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A0204" pitchFamily="34" charset="0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A0204" pitchFamily="34" charset="0"/>
                <a:ea typeface="宋体" panose="02010600030101010101" pitchFamily="2" charset="-122"/>
                <a:cs typeface="+mn-cs"/>
              </a:rPr>
              <a:t>www.1ppt.com/word/              Excel</a:t>
            </a:r>
            <a:r>
              <a:rPr kumimoji="0" lang="zh-CN" altLang="en-US" sz="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A0204" pitchFamily="34" charset="0"/>
                <a:ea typeface="宋体" panose="02010600030101010101" pitchFamily="2" charset="-122"/>
                <a:cs typeface="+mn-cs"/>
              </a:rPr>
              <a:t>教程：</a:t>
            </a:r>
            <a:r>
              <a:rPr kumimoji="0" lang="en-US" altLang="zh-CN" sz="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A0204" pitchFamily="34" charset="0"/>
                <a:ea typeface="宋体" panose="02010600030101010101" pitchFamily="2" charset="-122"/>
                <a:cs typeface="+mn-cs"/>
              </a:rPr>
              <a:t>www.1ppt.com/excel/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A0204" pitchFamily="34" charset="0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A0204" pitchFamily="34" charset="0"/>
                <a:ea typeface="宋体" panose="02010600030101010101" pitchFamily="2" charset="-122"/>
                <a:cs typeface="+mn-cs"/>
              </a:rPr>
              <a:t>www.1ppt.com/ziliao/                PPT</a:t>
            </a:r>
            <a:r>
              <a:rPr kumimoji="0" lang="zh-CN" altLang="en-US" sz="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A0204" pitchFamily="34" charset="0"/>
                <a:ea typeface="宋体" panose="02010600030101010101" pitchFamily="2" charset="-122"/>
                <a:cs typeface="+mn-cs"/>
              </a:rPr>
              <a:t>课件下载：</a:t>
            </a:r>
            <a:r>
              <a:rPr kumimoji="0" lang="en-US" altLang="zh-CN" sz="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A0204" pitchFamily="34" charset="0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A0204" pitchFamily="34" charset="0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A0204" pitchFamily="34" charset="0"/>
                <a:ea typeface="宋体" panose="02010600030101010101" pitchFamily="2" charset="-122"/>
                <a:cs typeface="+mn-cs"/>
              </a:rPr>
              <a:t>www.1ppt.com/fanwen/             </a:t>
            </a:r>
            <a:r>
              <a:rPr kumimoji="0" lang="zh-CN" altLang="en-US" sz="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A0204" pitchFamily="34" charset="0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A0204" pitchFamily="34" charset="0"/>
                <a:ea typeface="宋体" panose="02010600030101010101" pitchFamily="2" charset="-122"/>
                <a:cs typeface="+mn-cs"/>
              </a:rPr>
              <a:t>www.1ppt.com/shiti/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A0204" pitchFamily="34" charset="0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A0204" pitchFamily="34" charset="0"/>
                <a:ea typeface="宋体" panose="02010600030101010101" pitchFamily="2" charset="-122"/>
                <a:cs typeface="+mn-cs"/>
              </a:rPr>
              <a:t>www.1ppt.com/jiaoan/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A0204" pitchFamily="34" charset="0"/>
                <a:ea typeface="宋体" panose="02010600030101010101" pitchFamily="2" charset="-122"/>
                <a:cs typeface="+mn-cs"/>
              </a:rPr>
              <a:t>字体下载：</a:t>
            </a:r>
            <a:r>
              <a:rPr kumimoji="0" lang="en-US" altLang="zh-CN" sz="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A0204" pitchFamily="34" charset="0"/>
                <a:ea typeface="宋体" panose="02010600030101010101" pitchFamily="2" charset="-122"/>
                <a:cs typeface="+mn-cs"/>
              </a:rPr>
              <a:t>www.1ppt.com/ziti/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A0204" pitchFamily="34" charset="0"/>
                <a:ea typeface="宋体" panose="02010600030101010101" pitchFamily="2" charset="-122"/>
                <a:cs typeface="+mn-cs"/>
              </a:rPr>
              <a:t> </a:t>
            </a:r>
            <a:endParaRPr kumimoji="0" lang="zh-CN" altLang="en-US" sz="1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A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algn="r" fontAlgn="base">
                <a:buNone/>
              </a:p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8" name="日期占位符 6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页脚占位符 7"/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algn="r" fontAlgn="base">
                <a:buNone/>
              </a:pPr>
              <a:t>‹#›</a:t>
            </a:fld>
            <a:endParaRPr lang="zh-CN" altLang="en-US" strike="noStrike" noProof="1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 indent="-22860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zh-CN" altLang="en-US" strike="noStrike" noProof="1"/>
          </a:p>
        </p:txBody>
      </p:sp>
      <p:pic>
        <p:nvPicPr>
          <p:cNvPr id="1031" name="图片 7" descr="武汉城市职业学院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20650" y="-612775"/>
            <a:ext cx="3460750" cy="174942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 indent="-22860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zh-CN" altLang="en-US" strike="noStrike" noProof="1"/>
          </a:p>
        </p:txBody>
      </p:sp>
      <p:pic>
        <p:nvPicPr>
          <p:cNvPr id="2055" name="图片 7" descr="武汉城市职业学院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20650" y="-612775"/>
            <a:ext cx="3460750" cy="174942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1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1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1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1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1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4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1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1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8"/>
          <p:cNvPicPr>
            <a:picLocks noChangeAspect="1"/>
          </p:cNvPicPr>
          <p:nvPr/>
        </p:nvPicPr>
        <p:blipFill>
          <a:blip r:embed="rId5" cstate="print"/>
          <a:srcRect b="63982"/>
          <a:stretch>
            <a:fillRect/>
          </a:stretch>
        </p:blipFill>
        <p:spPr>
          <a:xfrm>
            <a:off x="323850" y="-613092"/>
            <a:ext cx="11868150" cy="7599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4F0ED"/>
              </a:clrFrom>
              <a:clrTo>
                <a:srgbClr val="F4F0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46963" y="3516313"/>
            <a:ext cx="4745037" cy="3355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3401694" y="1379854"/>
            <a:ext cx="6647181" cy="13220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marR="0" defTabSz="914400">
              <a:buClrTx/>
              <a:buSzTx/>
              <a:defRPr/>
            </a:pPr>
            <a:r>
              <a:rPr kumimoji="0" lang="zh-CN" altLang="en-US" sz="8000" b="1" i="1" kern="1200" cap="none" spc="0" normalizeH="0" baseline="0" noProof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语     文</a:t>
            </a:r>
            <a:endParaRPr kumimoji="0" lang="zh-CN" altLang="en-US" sz="8000" b="1" i="1" kern="1200" cap="none" spc="0" normalizeH="0" baseline="0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831975" y="1069975"/>
            <a:ext cx="3544888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>
                <a:solidFill>
                  <a:srgbClr val="371A12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pitchFamily="2" charset="-122"/>
              </a:rPr>
              <a:t>（三）密级和时限：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225675" y="2031683"/>
            <a:ext cx="6326188" cy="1568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>
                <a:solidFill>
                  <a:srgbClr val="371A12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pitchFamily="2" charset="-122"/>
              </a:rPr>
              <a:t>按办理时限分：“特急”“加急”和“平件”</a:t>
            </a:r>
          </a:p>
          <a:p>
            <a:pPr>
              <a:lnSpc>
                <a:spcPct val="200000"/>
              </a:lnSpc>
            </a:pPr>
            <a:r>
              <a:rPr lang="zh-CN" altLang="en-US" sz="2400">
                <a:solidFill>
                  <a:srgbClr val="371A12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pitchFamily="2" charset="-122"/>
              </a:rPr>
              <a:t>按秘密等级分：“绝密”“机密”“秘密”</a:t>
            </a:r>
          </a:p>
        </p:txBody>
      </p:sp>
      <p:grpSp>
        <p:nvGrpSpPr>
          <p:cNvPr id="26627" name="组合 11"/>
          <p:cNvGrpSpPr/>
          <p:nvPr/>
        </p:nvGrpSpPr>
        <p:grpSpPr>
          <a:xfrm>
            <a:off x="8786813" y="3832225"/>
            <a:ext cx="3106737" cy="2781300"/>
            <a:chOff x="6700771" y="2418134"/>
            <a:chExt cx="3106747" cy="2780684"/>
          </a:xfrm>
        </p:grpSpPr>
        <p:pic>
          <p:nvPicPr>
            <p:cNvPr id="26628" name="Picture 2" descr="C:\Users\Thinkpad\Desktop\PNG\1_0003_图层-20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0228" y="2577670"/>
              <a:ext cx="2577290" cy="262114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29" name="Picture 3" descr="C:\Users\Thinkpad\Desktop\PNG\1_0000_图层-2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98250" y="3888244"/>
              <a:ext cx="335383" cy="52629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0" name="Picture 4" descr="C:\Users\Thinkpad\Desktop\PNG\1_0001_图层-23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88797" y="4066550"/>
              <a:ext cx="531453" cy="51081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1" name="Picture 5" descr="C:\Users\Thinkpad\Desktop\PNG\1_0002_图层-2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79767" y="3335730"/>
              <a:ext cx="420519" cy="63980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2" name="Picture 4" descr="C:\Users\Thinkpad\Desktop\PNG\1_0000_渐变映射-2-副本-9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44486" y="2418134"/>
              <a:ext cx="360040" cy="3190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3" name="Picture 4" descr="C:\Users\Thinkpad\Desktop\PNG\1_0000_渐变映射-2-副本-9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00771" y="3467098"/>
              <a:ext cx="360040" cy="3190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4" name="Picture 4" descr="C:\Users\Thinkpad\Desktop\PNG\1_0000_渐变映射-2-副本-9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50208" y="4679438"/>
              <a:ext cx="360040" cy="319072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40963" name="Picture 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35038" y="631825"/>
            <a:ext cx="1166812" cy="1400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矩形 12"/>
          <p:cNvSpPr/>
          <p:nvPr/>
        </p:nvSpPr>
        <p:spPr>
          <a:xfrm>
            <a:off x="0" y="0"/>
            <a:ext cx="3233529" cy="7553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3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3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3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3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3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3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5438" y="-57150"/>
            <a:ext cx="3995737" cy="5318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椭圆 7"/>
          <p:cNvSpPr/>
          <p:nvPr/>
        </p:nvSpPr>
        <p:spPr>
          <a:xfrm>
            <a:off x="5327650" y="2601913"/>
            <a:ext cx="1635125" cy="15986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76200" dir="66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486400" y="2757488"/>
            <a:ext cx="1293813" cy="1198880"/>
          </a:xfrm>
          <a:prstGeom prst="rect">
            <a:avLst/>
          </a:prstGeom>
          <a:noFill/>
          <a:ln w="9525">
            <a:noFill/>
          </a:ln>
        </p:spPr>
        <p:txBody>
          <a:bodyPr vert="horz" anchor="t">
            <a:spAutoFit/>
          </a:bodyPr>
          <a:lstStyle/>
          <a:p>
            <a:pPr algn="ctr"/>
            <a:r>
              <a:rPr lang="zh-CN" altLang="en-US" sz="72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叁</a:t>
            </a:r>
            <a:endParaRPr lang="zh-CN" altLang="en-US" sz="60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矩形 23"/>
          <p:cNvSpPr>
            <a:spLocks noChangeArrowheads="1"/>
          </p:cNvSpPr>
          <p:nvPr/>
        </p:nvSpPr>
        <p:spPr bwMode="auto">
          <a:xfrm>
            <a:off x="3090863" y="5089525"/>
            <a:ext cx="6113463" cy="10144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371A12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微软雅黑" panose="020B0503020204020204" pitchFamily="34" charset="-122"/>
              </a:rPr>
              <a:t>公文格式</a:t>
            </a:r>
          </a:p>
        </p:txBody>
      </p:sp>
      <p:sp>
        <p:nvSpPr>
          <p:cNvPr id="6" name="矩形 5"/>
          <p:cNvSpPr/>
          <p:nvPr/>
        </p:nvSpPr>
        <p:spPr>
          <a:xfrm>
            <a:off x="1" y="0"/>
            <a:ext cx="3246782" cy="7818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内容占位符 2"/>
          <p:cNvSpPr>
            <a:spLocks noGrp="1"/>
          </p:cNvSpPr>
          <p:nvPr>
            <p:ph idx="1"/>
          </p:nvPr>
        </p:nvSpPr>
        <p:spPr>
          <a:xfrm>
            <a:off x="1993900" y="1108075"/>
            <a:ext cx="3268663" cy="447675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1">
                <a:solidFill>
                  <a:srgbClr val="371A12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（一）版面格式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143125" y="1509713"/>
            <a:ext cx="7639050" cy="1384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lnSpc>
                <a:spcPct val="150000"/>
              </a:lnSpc>
              <a:spcBef>
                <a:spcPts val="1000"/>
              </a:spcBef>
              <a:buSzTx/>
            </a:pPr>
            <a:r>
              <a:rPr lang="zh-CN" altLang="en-US" sz="2800">
                <a:solidFill>
                  <a:srgbClr val="371A12"/>
                </a:solidFill>
                <a:latin typeface="楷体" panose="02010609060101010101" charset="-122"/>
                <a:ea typeface="楷体" panose="02010609060101010101" charset="-122"/>
              </a:rPr>
              <a:t>版心内的公文格式各要素划分为版头、主体、版记三部分。页码位于版心外。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209800" y="2741613"/>
            <a:ext cx="6411913" cy="31178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lnSpc>
                <a:spcPts val="3600"/>
              </a:lnSpc>
              <a:spcBef>
                <a:spcPts val="1000"/>
              </a:spcBef>
              <a:buSzTx/>
            </a:pPr>
            <a:r>
              <a:rPr lang="zh-CN" altLang="en-US" sz="2400">
                <a:solidFill>
                  <a:srgbClr val="371A12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pitchFamily="2" charset="-122"/>
              </a:rPr>
              <a:t>1.  版头</a:t>
            </a:r>
            <a:endParaRPr lang="zh-CN" altLang="en-US" sz="2400">
              <a:solidFill>
                <a:srgbClr val="371A12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eaLnBrk="0" hangingPunct="0">
              <a:lnSpc>
                <a:spcPts val="3600"/>
              </a:lnSpc>
              <a:spcBef>
                <a:spcPts val="1000"/>
              </a:spcBef>
              <a:buSzTx/>
            </a:pPr>
            <a:r>
              <a:rPr lang="zh-CN" altLang="en-US" sz="2400">
                <a:solidFill>
                  <a:srgbClr val="371A12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pitchFamily="2" charset="-122"/>
              </a:rPr>
              <a:t>（1）份号。如需标注份号，一般用6位3号阿拉伯数字，顶格编排在版心左上角第一行。</a:t>
            </a:r>
            <a:endParaRPr lang="zh-CN" altLang="en-US" sz="2400">
              <a:solidFill>
                <a:srgbClr val="371A12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eaLnBrk="0" hangingPunct="0">
              <a:lnSpc>
                <a:spcPts val="3600"/>
              </a:lnSpc>
              <a:spcBef>
                <a:spcPts val="1000"/>
              </a:spcBef>
              <a:buSzTx/>
            </a:pPr>
            <a:r>
              <a:rPr lang="zh-CN" altLang="en-US" sz="2400">
                <a:solidFill>
                  <a:srgbClr val="371A12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pitchFamily="2" charset="-122"/>
              </a:rPr>
              <a:t>（2）密级和保密期限。一般用3号黑体字，顶格编排在版心左上角第二行；保密期限中的数字用阿拉伯数字标注。</a:t>
            </a:r>
          </a:p>
        </p:txBody>
      </p:sp>
      <p:grpSp>
        <p:nvGrpSpPr>
          <p:cNvPr id="29700" name="组合 11"/>
          <p:cNvGrpSpPr/>
          <p:nvPr/>
        </p:nvGrpSpPr>
        <p:grpSpPr>
          <a:xfrm>
            <a:off x="8786813" y="3832225"/>
            <a:ext cx="3106737" cy="2781300"/>
            <a:chOff x="6700771" y="2418134"/>
            <a:chExt cx="3106747" cy="2780684"/>
          </a:xfrm>
        </p:grpSpPr>
        <p:pic>
          <p:nvPicPr>
            <p:cNvPr id="29701" name="Picture 2" descr="C:\Users\Thinkpad\Desktop\PNG\1_0003_图层-20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0228" y="2577670"/>
              <a:ext cx="2577290" cy="262114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9702" name="Picture 3" descr="C:\Users\Thinkpad\Desktop\PNG\1_0000_图层-2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98250" y="3888244"/>
              <a:ext cx="335383" cy="52629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9703" name="Picture 4" descr="C:\Users\Thinkpad\Desktop\PNG\1_0001_图层-23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88797" y="4066550"/>
              <a:ext cx="531453" cy="51081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9704" name="Picture 5" descr="C:\Users\Thinkpad\Desktop\PNG\1_0002_图层-2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79767" y="3335730"/>
              <a:ext cx="420519" cy="63980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9705" name="Picture 4" descr="C:\Users\Thinkpad\Desktop\PNG\1_0000_渐变映射-2-副本-9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44486" y="2418134"/>
              <a:ext cx="360040" cy="3190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9706" name="Picture 4" descr="C:\Users\Thinkpad\Desktop\PNG\1_0000_渐变映射-2-副本-9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00771" y="3467098"/>
              <a:ext cx="360040" cy="3190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9707" name="Picture 4" descr="C:\Users\Thinkpad\Desktop\PNG\1_0000_渐变映射-2-副本-9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50208" y="4679438"/>
              <a:ext cx="360040" cy="319072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40963" name="Picture 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35038" y="631825"/>
            <a:ext cx="1166812" cy="1400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矩形 13"/>
          <p:cNvSpPr/>
          <p:nvPr/>
        </p:nvSpPr>
        <p:spPr>
          <a:xfrm>
            <a:off x="0" y="0"/>
            <a:ext cx="3246783" cy="7951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2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2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2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99"/>
                            </p:stCondLst>
                            <p:childTnLst>
                              <p:par>
                                <p:cTn id="2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103438" y="1355725"/>
            <a:ext cx="7085012" cy="230663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371A12"/>
                </a:solidFill>
                <a:latin typeface="楷体" panose="02010609060101010101" charset="-122"/>
                <a:ea typeface="楷体" panose="02010609060101010101" charset="-122"/>
              </a:rPr>
              <a:t>（3）紧急程度。一般用3号黑体字，顶格编排在版心左上角；如需同时标注份号、密级和保密期限、紧急程度，按照份号、密级和保密期限、紧急程度的顺序自上而下分行排列。</a:t>
            </a:r>
          </a:p>
        </p:txBody>
      </p:sp>
      <p:grpSp>
        <p:nvGrpSpPr>
          <p:cNvPr id="30722" name="组合 11"/>
          <p:cNvGrpSpPr/>
          <p:nvPr/>
        </p:nvGrpSpPr>
        <p:grpSpPr>
          <a:xfrm>
            <a:off x="8786813" y="3832225"/>
            <a:ext cx="3106737" cy="2781300"/>
            <a:chOff x="6700771" y="2418134"/>
            <a:chExt cx="3106747" cy="2780684"/>
          </a:xfrm>
        </p:grpSpPr>
        <p:pic>
          <p:nvPicPr>
            <p:cNvPr id="30723" name="Picture 2" descr="C:\Users\Thinkpad\Desktop\PNG\1_0003_图层-20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0228" y="2577670"/>
              <a:ext cx="2577290" cy="262114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724" name="Picture 3" descr="C:\Users\Thinkpad\Desktop\PNG\1_0000_图层-2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98250" y="3888244"/>
              <a:ext cx="335383" cy="52629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725" name="Picture 4" descr="C:\Users\Thinkpad\Desktop\PNG\1_0001_图层-23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88797" y="4066550"/>
              <a:ext cx="531453" cy="51081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726" name="Picture 5" descr="C:\Users\Thinkpad\Desktop\PNG\1_0002_图层-2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79767" y="3335730"/>
              <a:ext cx="420519" cy="63980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727" name="Picture 4" descr="C:\Users\Thinkpad\Desktop\PNG\1_0000_渐变映射-2-副本-9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44486" y="2418134"/>
              <a:ext cx="360040" cy="3190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728" name="Picture 4" descr="C:\Users\Thinkpad\Desktop\PNG\1_0000_渐变映射-2-副本-9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00771" y="3467098"/>
              <a:ext cx="360040" cy="3190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729" name="Picture 4" descr="C:\Users\Thinkpad\Desktop\PNG\1_0000_渐变映射-2-副本-9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50208" y="4679438"/>
              <a:ext cx="360040" cy="31907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1" name="矩形 10"/>
          <p:cNvSpPr/>
          <p:nvPr/>
        </p:nvSpPr>
        <p:spPr>
          <a:xfrm>
            <a:off x="0" y="0"/>
            <a:ext cx="3246783" cy="7686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4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4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4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52575" y="684213"/>
            <a:ext cx="9086850" cy="3386138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ts val="3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solidFill>
                <a:srgbClr val="371A12"/>
              </a:solidFill>
              <a:latin typeface="楷体" panose="02010609060101010101" charset="-122"/>
              <a:ea typeface="楷体" panose="02010609060101010101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ts val="3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1">
                <a:solidFill>
                  <a:srgbClr val="371A12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（4）发文机关标志：由发文机关全称或者规范化简称加“文件”二字组成，也可以使用发文机关全称或者规范化简称。      </a:t>
            </a:r>
          </a:p>
          <a:p>
            <a:pPr marL="0" marR="0" lvl="0" indent="0" algn="l" defTabSz="914400" rtl="0" eaLnBrk="0" fontAlgn="base" latinLnBrk="0" hangingPunct="0">
              <a:lnSpc>
                <a:spcPts val="3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1">
                <a:solidFill>
                  <a:srgbClr val="371A12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    发文机关标志居中排布，使用小标宋体字，红色，以醒目、美观、庄重为原则。</a:t>
            </a:r>
          </a:p>
          <a:p>
            <a:pPr marL="0" marR="0" lvl="0" indent="0" algn="l" defTabSz="914400" rtl="0" eaLnBrk="0" fontAlgn="base" latinLnBrk="0" hangingPunct="0">
              <a:lnSpc>
                <a:spcPts val="3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1">
                <a:solidFill>
                  <a:srgbClr val="371A12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    联合行文时，如需同时标注联署发文机关名称，一般应当将主办机关名称排列在前（或在上）；如有“文件”二字，应当置于发文机关名称右侧，以联署发文机关名称为准上下居中排布。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1746" name="组合 1"/>
          <p:cNvGrpSpPr/>
          <p:nvPr/>
        </p:nvGrpSpPr>
        <p:grpSpPr>
          <a:xfrm>
            <a:off x="8786813" y="3832225"/>
            <a:ext cx="3106737" cy="2781300"/>
            <a:chOff x="6700771" y="2418134"/>
            <a:chExt cx="3106747" cy="2780684"/>
          </a:xfrm>
        </p:grpSpPr>
        <p:pic>
          <p:nvPicPr>
            <p:cNvPr id="31747" name="Picture 2" descr="C:\Users\Thinkpad\Desktop\PNG\1_0003_图层-20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0228" y="2577670"/>
              <a:ext cx="2577290" cy="262114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1748" name="Picture 3" descr="C:\Users\Thinkpad\Desktop\PNG\1_0000_图层-2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98250" y="3888244"/>
              <a:ext cx="335383" cy="52629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1749" name="Picture 4" descr="C:\Users\Thinkpad\Desktop\PNG\1_0001_图层-23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88797" y="4066550"/>
              <a:ext cx="531453" cy="51081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1750" name="Picture 5" descr="C:\Users\Thinkpad\Desktop\PNG\1_0002_图层-2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79767" y="3335730"/>
              <a:ext cx="420519" cy="63980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1751" name="Picture 4" descr="C:\Users\Thinkpad\Desktop\PNG\1_0000_渐变映射-2-副本-9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44486" y="2418134"/>
              <a:ext cx="360040" cy="3190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1752" name="Picture 4" descr="C:\Users\Thinkpad\Desktop\PNG\1_0000_渐变映射-2-副本-9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00771" y="3467098"/>
              <a:ext cx="360040" cy="3190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1753" name="Picture 4" descr="C:\Users\Thinkpad\Desktop\PNG\1_0000_渐变映射-2-副本-9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50208" y="4679438"/>
              <a:ext cx="360040" cy="31907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1" name="矩形 10"/>
          <p:cNvSpPr/>
          <p:nvPr/>
        </p:nvSpPr>
        <p:spPr>
          <a:xfrm>
            <a:off x="0" y="0"/>
            <a:ext cx="3233529" cy="7951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charRg st="1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400"/>
                                        <p:tgtEl>
                                          <p:spTgt spid="3">
                                            <p:txEl>
                                              <p:charRg st="1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400"/>
                                        <p:tgtEl>
                                          <p:spTgt spid="3">
                                            <p:txEl>
                                              <p:charRg st="1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62" end="9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400"/>
                                        <p:tgtEl>
                                          <p:spTgt spid="3">
                                            <p:txEl>
                                              <p:charRg st="62" end="9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charRg st="62" end="9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400"/>
                                        <p:tgtEl>
                                          <p:spTgt spid="3">
                                            <p:txEl>
                                              <p:charRg st="62" end="9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98" end="1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400"/>
                                        <p:tgtEl>
                                          <p:spTgt spid="3">
                                            <p:txEl>
                                              <p:charRg st="98" end="1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400"/>
                                        <p:tgtEl>
                                          <p:spTgt spid="3">
                                            <p:txEl>
                                              <p:charRg st="98" end="18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400"/>
                                        <p:tgtEl>
                                          <p:spTgt spid="3">
                                            <p:txEl>
                                              <p:charRg st="98" end="18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768475" y="1493838"/>
            <a:ext cx="8270875" cy="30048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zh-CN" altLang="en-US" sz="2400" dirty="0">
                <a:solidFill>
                  <a:srgbClr val="371A12"/>
                </a:solidFill>
                <a:latin typeface="楷体" panose="02010609060101010101" charset="-122"/>
                <a:ea typeface="楷体" panose="02010609060101010101" charset="-122"/>
              </a:rPr>
              <a:t>（5）发文字号：编排在发文机关标志下空二行位置，居中排布。年份、发文顺序号用阿拉伯数字标注；年份应标全称，用六角括号“〔〕”括入；发文顺序号不加“第”字，不编虚位（即1不编为01），在阿拉伯数字后加“号”字。如：鄂政发〔2012〕3号</a:t>
            </a:r>
          </a:p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zh-CN" altLang="en-US" sz="2400" dirty="0">
                <a:solidFill>
                  <a:srgbClr val="371A12"/>
                </a:solidFill>
                <a:latin typeface="楷体" panose="02010609060101010101" charset="-122"/>
                <a:ea typeface="楷体" panose="02010609060101010101" charset="-122"/>
              </a:rPr>
              <a:t>    上行文的发文字号居左空一字编排，与最后一个签发人姓名处在同一行。</a:t>
            </a:r>
          </a:p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endParaRPr lang="zh-CN" altLang="en-US" sz="2400" dirty="0">
              <a:solidFill>
                <a:srgbClr val="371A12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32770" name="组合 11"/>
          <p:cNvGrpSpPr/>
          <p:nvPr/>
        </p:nvGrpSpPr>
        <p:grpSpPr>
          <a:xfrm>
            <a:off x="8786813" y="3832225"/>
            <a:ext cx="3106737" cy="2781300"/>
            <a:chOff x="6700771" y="2418134"/>
            <a:chExt cx="3106747" cy="2780684"/>
          </a:xfrm>
        </p:grpSpPr>
        <p:pic>
          <p:nvPicPr>
            <p:cNvPr id="32771" name="Picture 2" descr="C:\Users\Thinkpad\Desktop\PNG\1_0003_图层-20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0228" y="2577670"/>
              <a:ext cx="2577290" cy="262114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2772" name="Picture 3" descr="C:\Users\Thinkpad\Desktop\PNG\1_0000_图层-2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98250" y="3888244"/>
              <a:ext cx="335383" cy="52629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2773" name="Picture 4" descr="C:\Users\Thinkpad\Desktop\PNG\1_0001_图层-23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88797" y="4066550"/>
              <a:ext cx="531453" cy="51081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2774" name="Picture 5" descr="C:\Users\Thinkpad\Desktop\PNG\1_0002_图层-2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79767" y="3335730"/>
              <a:ext cx="420519" cy="63980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2775" name="Picture 4" descr="C:\Users\Thinkpad\Desktop\PNG\1_0000_渐变映射-2-副本-9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44486" y="2418134"/>
              <a:ext cx="360040" cy="3190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2776" name="Picture 4" descr="C:\Users\Thinkpad\Desktop\PNG\1_0000_渐变映射-2-副本-9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00771" y="3467098"/>
              <a:ext cx="360040" cy="3190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2777" name="Picture 4" descr="C:\Users\Thinkpad\Desktop\PNG\1_0000_渐变映射-2-副本-9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50208" y="4679438"/>
              <a:ext cx="360040" cy="31907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1" name="矩形 10"/>
          <p:cNvSpPr/>
          <p:nvPr/>
        </p:nvSpPr>
        <p:spPr>
          <a:xfrm>
            <a:off x="0" y="0"/>
            <a:ext cx="3233529" cy="8216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4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4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4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530350" y="1069975"/>
            <a:ext cx="8734425" cy="3543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lnSpc>
                <a:spcPct val="150000"/>
              </a:lnSpc>
              <a:spcBef>
                <a:spcPts val="1000"/>
              </a:spcBef>
              <a:buSzTx/>
            </a:pPr>
            <a:r>
              <a:rPr lang="zh-CN" altLang="en-US" sz="2400" b="1" dirty="0">
                <a:solidFill>
                  <a:srgbClr val="371A12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pitchFamily="2" charset="-122"/>
              </a:rPr>
              <a:t>（6）签发人：签发人就是签发文件的人，签发人一般为单位的正职、公司法定代表人或者主要领导授权人。由“签发人”三字加全角冒号和签发人姓名组成，居右空一字，编排在发文机关标志下空二行位置。“签发人”三字用3号仿宋体字，签发人姓名用3号楷体字。     </a:t>
            </a:r>
          </a:p>
          <a:p>
            <a:pPr eaLnBrk="0" hangingPunct="0">
              <a:lnSpc>
                <a:spcPct val="150000"/>
              </a:lnSpc>
              <a:spcBef>
                <a:spcPts val="1000"/>
              </a:spcBef>
              <a:buSzTx/>
            </a:pP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33794" name="组合 11"/>
          <p:cNvGrpSpPr/>
          <p:nvPr/>
        </p:nvGrpSpPr>
        <p:grpSpPr>
          <a:xfrm>
            <a:off x="8786813" y="3832225"/>
            <a:ext cx="3106737" cy="2781300"/>
            <a:chOff x="6700771" y="2418134"/>
            <a:chExt cx="3106747" cy="2780684"/>
          </a:xfrm>
        </p:grpSpPr>
        <p:pic>
          <p:nvPicPr>
            <p:cNvPr id="33795" name="Picture 2" descr="C:\Users\Thinkpad\Desktop\PNG\1_0003_图层-20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0228" y="2577670"/>
              <a:ext cx="2577290" cy="262114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3796" name="Picture 3" descr="C:\Users\Thinkpad\Desktop\PNG\1_0000_图层-2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98250" y="3888244"/>
              <a:ext cx="335383" cy="52629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3797" name="Picture 4" descr="C:\Users\Thinkpad\Desktop\PNG\1_0001_图层-23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88797" y="4066550"/>
              <a:ext cx="531453" cy="51081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3798" name="Picture 5" descr="C:\Users\Thinkpad\Desktop\PNG\1_0002_图层-2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79767" y="3335730"/>
              <a:ext cx="420519" cy="63980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3799" name="Picture 4" descr="C:\Users\Thinkpad\Desktop\PNG\1_0000_渐变映射-2-副本-9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44486" y="2418134"/>
              <a:ext cx="360040" cy="3190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3800" name="Picture 4" descr="C:\Users\Thinkpad\Desktop\PNG\1_0000_渐变映射-2-副本-9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00771" y="3467098"/>
              <a:ext cx="360040" cy="3190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3801" name="Picture 4" descr="C:\Users\Thinkpad\Desktop\PNG\1_0000_渐变映射-2-副本-9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50208" y="4679438"/>
              <a:ext cx="360040" cy="31907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1" name="矩形 10"/>
          <p:cNvSpPr/>
          <p:nvPr/>
        </p:nvSpPr>
        <p:spPr>
          <a:xfrm>
            <a:off x="1" y="0"/>
            <a:ext cx="3260034" cy="8083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4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4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4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760538" y="1079500"/>
            <a:ext cx="7964487" cy="29895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lnSpc>
                <a:spcPct val="150000"/>
              </a:lnSpc>
              <a:spcBef>
                <a:spcPts val="1000"/>
              </a:spcBef>
              <a:buSzTx/>
            </a:pPr>
            <a:r>
              <a:rPr lang="en-US" altLang="zh-CN" sz="2400" b="1" dirty="0">
                <a:solidFill>
                  <a:srgbClr val="371A12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pitchFamily="2" charset="-122"/>
              </a:rPr>
              <a:t>    </a:t>
            </a:r>
            <a:r>
              <a:rPr lang="zh-CN" altLang="en-US" sz="2400" b="1" dirty="0">
                <a:solidFill>
                  <a:srgbClr val="371A12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pitchFamily="2" charset="-122"/>
              </a:rPr>
              <a:t>如有多个签发人，签发人姓名按照发文机关的排列顺序从左到右、自上而下依次均匀编排，一般每行排两个姓名，回行时与上一行第一个签发人姓名对齐。</a:t>
            </a:r>
            <a:endParaRPr lang="zh-CN" altLang="en-US" sz="2400" b="1" dirty="0">
              <a:solidFill>
                <a:srgbClr val="371A12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eaLnBrk="0" hangingPunct="0">
              <a:lnSpc>
                <a:spcPct val="150000"/>
              </a:lnSpc>
              <a:spcBef>
                <a:spcPts val="1000"/>
              </a:spcBef>
              <a:buSzTx/>
            </a:pPr>
            <a:r>
              <a:rPr lang="zh-CN" altLang="en-US" sz="2400" b="1" dirty="0">
                <a:solidFill>
                  <a:srgbClr val="371A12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pitchFamily="2" charset="-122"/>
              </a:rPr>
              <a:t>（7） 版头中的分隔线：发文字号之下4 mm处居中印一条与版心等宽的红色分隔线。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34818" name="组合 11"/>
          <p:cNvGrpSpPr/>
          <p:nvPr/>
        </p:nvGrpSpPr>
        <p:grpSpPr>
          <a:xfrm>
            <a:off x="8786813" y="3832225"/>
            <a:ext cx="3106737" cy="2781300"/>
            <a:chOff x="6700771" y="2418134"/>
            <a:chExt cx="3106747" cy="2780684"/>
          </a:xfrm>
        </p:grpSpPr>
        <p:pic>
          <p:nvPicPr>
            <p:cNvPr id="34819" name="Picture 2" descr="C:\Users\Thinkpad\Desktop\PNG\1_0003_图层-20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0228" y="2577670"/>
              <a:ext cx="2577290" cy="262114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4820" name="Picture 3" descr="C:\Users\Thinkpad\Desktop\PNG\1_0000_图层-2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98250" y="3888244"/>
              <a:ext cx="335383" cy="52629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4821" name="Picture 4" descr="C:\Users\Thinkpad\Desktop\PNG\1_0001_图层-23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88797" y="4066550"/>
              <a:ext cx="531453" cy="51081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4822" name="Picture 5" descr="C:\Users\Thinkpad\Desktop\PNG\1_0002_图层-2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79767" y="3335730"/>
              <a:ext cx="420519" cy="63980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4823" name="Picture 4" descr="C:\Users\Thinkpad\Desktop\PNG\1_0000_渐变映射-2-副本-9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44486" y="2418134"/>
              <a:ext cx="360040" cy="3190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4824" name="Picture 4" descr="C:\Users\Thinkpad\Desktop\PNG\1_0000_渐变映射-2-副本-9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00771" y="3467098"/>
              <a:ext cx="360040" cy="3190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4825" name="Picture 4" descr="C:\Users\Thinkpad\Desktop\PNG\1_0000_渐变映射-2-副本-9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50208" y="4679438"/>
              <a:ext cx="360040" cy="31907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1" name="矩形 10"/>
          <p:cNvSpPr/>
          <p:nvPr/>
        </p:nvSpPr>
        <p:spPr>
          <a:xfrm>
            <a:off x="-1" y="0"/>
            <a:ext cx="3246783" cy="8216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0" end="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400"/>
                                        <p:tgtEl>
                                          <p:spTgt spid="4">
                                            <p:txEl>
                                              <p:charRg st="0" end="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400"/>
                                        <p:tgtEl>
                                          <p:spTgt spid="4">
                                            <p:txEl>
                                              <p:charRg st="0" end="6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400"/>
                                        <p:tgtEl>
                                          <p:spTgt spid="4">
                                            <p:txEl>
                                              <p:charRg st="0" end="6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70" end="1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400"/>
                                        <p:tgtEl>
                                          <p:spTgt spid="4">
                                            <p:txEl>
                                              <p:charRg st="70" end="1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400"/>
                                        <p:tgtEl>
                                          <p:spTgt spid="4">
                                            <p:txEl>
                                              <p:charRg st="70" end="1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400"/>
                                        <p:tgtEl>
                                          <p:spTgt spid="4">
                                            <p:txEl>
                                              <p:charRg st="70" end="1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5725" y="671513"/>
            <a:ext cx="5651500" cy="5884862"/>
          </a:xfrm>
        </p:spPr>
      </p:pic>
      <p:sp>
        <p:nvSpPr>
          <p:cNvPr id="35842" name="矩形 3"/>
          <p:cNvSpPr/>
          <p:nvPr/>
        </p:nvSpPr>
        <p:spPr>
          <a:xfrm>
            <a:off x="8424863" y="6488113"/>
            <a:ext cx="2032000" cy="36988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（图一   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A4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纸幅）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3246783" cy="8216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0"/>
            <a:ext cx="3273287" cy="8083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6865" name="Picture 2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90825" y="363538"/>
            <a:ext cx="6435725" cy="64944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0"/>
          <p:cNvSpPr txBox="1"/>
          <p:nvPr/>
        </p:nvSpPr>
        <p:spPr>
          <a:xfrm>
            <a:off x="2420938" y="1812925"/>
            <a:ext cx="8485187" cy="323024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3200" b="1" dirty="0">
                <a:latin typeface="等线" panose="02010600030101010101" pitchFamily="2" charset="-122"/>
                <a:ea typeface="等线" panose="02010600030101010101" pitchFamily="2" charset="-122"/>
              </a:rPr>
              <a:t>      </a:t>
            </a:r>
            <a:r>
              <a:rPr lang="zh-CN" altLang="en-US" sz="3600" dirty="0">
                <a:solidFill>
                  <a:srgbClr val="371A12"/>
                </a:solidFill>
                <a:latin typeface="楷体" panose="02010609060101010101" charset="-122"/>
                <a:ea typeface="楷体" panose="02010609060101010101" charset="-122"/>
              </a:rPr>
              <a:t>模块二：应用写作</a:t>
            </a:r>
            <a:endParaRPr lang="en-US" altLang="zh-CN" sz="3200" b="1" dirty="0">
              <a:latin typeface="汉仪魏碑简"/>
              <a:ea typeface="汉仪魏碑简"/>
            </a:endParaRPr>
          </a:p>
          <a:p>
            <a:endParaRPr lang="en-US" altLang="zh-CN" sz="3200" b="1" dirty="0">
              <a:latin typeface="汉仪魏碑简"/>
              <a:ea typeface="汉仪魏碑简"/>
            </a:endParaRPr>
          </a:p>
          <a:p>
            <a:r>
              <a:rPr lang="zh-CN" altLang="en-US" sz="3200" b="1" dirty="0">
                <a:latin typeface="等线" panose="02010600030101010101" pitchFamily="2" charset="-122"/>
                <a:ea typeface="等线" panose="02010600030101010101" pitchFamily="2" charset="-122"/>
              </a:rPr>
              <a:t>        </a:t>
            </a:r>
            <a:r>
              <a:rPr lang="zh-CN" altLang="en-US" sz="3600" dirty="0">
                <a:solidFill>
                  <a:srgbClr val="371A12"/>
                </a:solidFill>
                <a:latin typeface="楷体" panose="02010609060101010101" charset="-122"/>
                <a:ea typeface="楷体" panose="02010609060101010101" charset="-122"/>
              </a:rPr>
              <a:t>单元四：党政公文</a:t>
            </a:r>
          </a:p>
          <a:p>
            <a:r>
              <a:rPr lang="en-US" altLang="zh-CN" sz="3200" b="1" dirty="0">
                <a:latin typeface="汉仪魏碑简"/>
                <a:ea typeface="汉仪魏碑简"/>
              </a:rPr>
              <a:t>          </a:t>
            </a:r>
          </a:p>
          <a:p>
            <a:r>
              <a:rPr lang="en-US" altLang="zh-CN" sz="3200" b="1" dirty="0">
                <a:latin typeface="汉仪魏碑简"/>
                <a:ea typeface="汉仪魏碑简"/>
              </a:rPr>
              <a:t>        </a:t>
            </a:r>
            <a:r>
              <a:rPr lang="zh-CN" altLang="en-US" sz="3600" dirty="0">
                <a:solidFill>
                  <a:srgbClr val="371A12"/>
                </a:solidFill>
                <a:latin typeface="楷体" panose="02010609060101010101" charset="-122"/>
                <a:ea typeface="楷体" panose="02010609060101010101" charset="-122"/>
              </a:rPr>
              <a:t>第一讲：《认知公文》</a:t>
            </a:r>
            <a:endParaRPr lang="en-US" altLang="zh-CN" sz="3200" b="1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endParaRPr lang="zh-CN" altLang="en-US" sz="3200" b="1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内容占位符 2"/>
          <p:cNvSpPr>
            <a:spLocks noGrp="1"/>
          </p:cNvSpPr>
          <p:nvPr>
            <p:ph idx="1"/>
          </p:nvPr>
        </p:nvSpPr>
        <p:spPr>
          <a:xfrm>
            <a:off x="1538605" y="1123950"/>
            <a:ext cx="8849360" cy="3105150"/>
          </a:xfrm>
        </p:spPr>
        <p:txBody>
          <a:bodyPr vert="horz" wrap="square" lIns="91440" tIns="45720" rIns="91440" bIns="45720" anchor="t"/>
          <a:lstStyle/>
          <a:p>
            <a:pPr marL="0" indent="0" defTabSz="914400" latinLnBrk="0">
              <a:lnSpc>
                <a:spcPct val="150000"/>
              </a:lnSpc>
              <a:buClrTx/>
              <a:buSzTx/>
              <a:buNone/>
            </a:pPr>
            <a:r>
              <a:rPr lang="zh-CN" altLang="en-US" sz="2400" baseline="0" dirty="0" smtClean="0">
                <a:solidFill>
                  <a:srgbClr val="371A12"/>
                </a:solidFill>
                <a:latin typeface="楷体" panose="02010609060101010101" charset="-122"/>
                <a:ea typeface="楷体" panose="02010609060101010101" charset="-122"/>
              </a:rPr>
              <a:t>（</a:t>
            </a:r>
            <a:r>
              <a:rPr lang="zh-CN" altLang="en-US" sz="2400" baseline="0" dirty="0">
                <a:solidFill>
                  <a:srgbClr val="371A12"/>
                </a:solidFill>
                <a:latin typeface="楷体" panose="02010609060101010101" charset="-122"/>
                <a:ea typeface="楷体" panose="02010609060101010101" charset="-122"/>
              </a:rPr>
              <a:t>二）</a:t>
            </a:r>
            <a:r>
              <a:rPr lang="zh-CN" altLang="en-US" sz="2400" b="1" baseline="0" dirty="0">
                <a:solidFill>
                  <a:srgbClr val="371A12"/>
                </a:solidFill>
                <a:latin typeface="楷体" panose="02010609060101010101" charset="-122"/>
                <a:ea typeface="楷体" panose="02010609060101010101" charset="-122"/>
              </a:rPr>
              <a:t>主体</a:t>
            </a:r>
          </a:p>
          <a:p>
            <a:pPr marL="0" indent="0" defTabSz="914400" latinLnBrk="0">
              <a:lnSpc>
                <a:spcPct val="150000"/>
              </a:lnSpc>
              <a:buClrTx/>
              <a:buSzTx/>
              <a:buNone/>
            </a:pPr>
            <a:r>
              <a:rPr lang="zh-CN" altLang="en-US" sz="2400" b="1" baseline="0" dirty="0">
                <a:solidFill>
                  <a:srgbClr val="371A12"/>
                </a:solidFill>
                <a:latin typeface="楷体" panose="02010609060101010101" charset="-122"/>
                <a:ea typeface="楷体" panose="02010609060101010101" charset="-122"/>
              </a:rPr>
              <a:t>（1）标题：一般用2号小标宋体字，编排于红色分隔线下空二行位置，分一行或多行居中排布；回行时，要做到词意完整，排列对称，长短适宜，间距恰当，标题排列应当使用梯形或菱形。</a:t>
            </a:r>
          </a:p>
          <a:p>
            <a:pPr marL="0" indent="0" defTabSz="914400" latinLnBrk="0">
              <a:lnSpc>
                <a:spcPct val="150000"/>
              </a:lnSpc>
              <a:buClrTx/>
              <a:buSzTx/>
              <a:buNone/>
            </a:pPr>
            <a:r>
              <a:rPr lang="zh-CN" altLang="en-US" sz="2400" b="1" baseline="0" dirty="0">
                <a:solidFill>
                  <a:srgbClr val="371A12"/>
                </a:solidFill>
                <a:latin typeface="楷体" panose="02010609060101010101" charset="-122"/>
                <a:ea typeface="楷体" panose="02010609060101010101" charset="-122"/>
              </a:rPr>
              <a:t>标题格式：（发文单位名称）+事由+文种。</a:t>
            </a:r>
          </a:p>
          <a:p>
            <a:pPr marL="0" indent="0" defTabSz="914400" latinLnBrk="0">
              <a:lnSpc>
                <a:spcPct val="150000"/>
              </a:lnSpc>
              <a:buClrTx/>
              <a:buSzTx/>
              <a:buNone/>
            </a:pPr>
            <a:endParaRPr lang="zh-CN" altLang="en-US" sz="2400" baseline="0" dirty="0">
              <a:solidFill>
                <a:srgbClr val="371A12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37890" name="组合 11"/>
          <p:cNvGrpSpPr/>
          <p:nvPr/>
        </p:nvGrpSpPr>
        <p:grpSpPr>
          <a:xfrm>
            <a:off x="8786813" y="3832225"/>
            <a:ext cx="3106737" cy="2781300"/>
            <a:chOff x="6700771" y="2418134"/>
            <a:chExt cx="3106747" cy="2780684"/>
          </a:xfrm>
        </p:grpSpPr>
        <p:pic>
          <p:nvPicPr>
            <p:cNvPr id="37891" name="Picture 2" descr="C:\Users\Thinkpad\Desktop\PNG\1_0003_图层-20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0228" y="2577670"/>
              <a:ext cx="2577290" cy="262114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7892" name="Picture 3" descr="C:\Users\Thinkpad\Desktop\PNG\1_0000_图层-2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98250" y="3888244"/>
              <a:ext cx="335383" cy="52629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7893" name="Picture 4" descr="C:\Users\Thinkpad\Desktop\PNG\1_0001_图层-23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88797" y="4066550"/>
              <a:ext cx="531453" cy="51081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7894" name="Picture 5" descr="C:\Users\Thinkpad\Desktop\PNG\1_0002_图层-2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79767" y="3335730"/>
              <a:ext cx="420519" cy="63980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7895" name="Picture 4" descr="C:\Users\Thinkpad\Desktop\PNG\1_0000_渐变映射-2-副本-9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44486" y="2418134"/>
              <a:ext cx="360040" cy="3190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7896" name="Picture 4" descr="C:\Users\Thinkpad\Desktop\PNG\1_0000_渐变映射-2-副本-9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00771" y="3467098"/>
              <a:ext cx="360040" cy="3190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7897" name="Picture 4" descr="C:\Users\Thinkpad\Desktop\PNG\1_0000_渐变映射-2-副本-9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50208" y="4679438"/>
              <a:ext cx="360040" cy="319072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40963" name="Picture 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5163" y="835025"/>
            <a:ext cx="1166812" cy="1400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 11"/>
          <p:cNvSpPr/>
          <p:nvPr/>
        </p:nvSpPr>
        <p:spPr>
          <a:xfrm>
            <a:off x="0" y="0"/>
            <a:ext cx="3273287" cy="8348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400"/>
                                        <p:tgtEl>
                                          <p:spTgt spid="37889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400"/>
                                        <p:tgtEl>
                                          <p:spTgt spid="37889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400"/>
                                        <p:tgtEl>
                                          <p:spTgt spid="37889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>
                                            <p:txEl>
                                              <p:charRg st="5" end="9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400"/>
                                        <p:tgtEl>
                                          <p:spTgt spid="37889">
                                            <p:txEl>
                                              <p:charRg st="5" end="9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400"/>
                                        <p:tgtEl>
                                          <p:spTgt spid="37889">
                                            <p:txEl>
                                              <p:charRg st="5" end="9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400"/>
                                        <p:tgtEl>
                                          <p:spTgt spid="37889">
                                            <p:txEl>
                                              <p:charRg st="5" end="9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>
                                            <p:txEl>
                                              <p:charRg st="90" end="10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400"/>
                                        <p:tgtEl>
                                          <p:spTgt spid="37889">
                                            <p:txEl>
                                              <p:charRg st="90" end="10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400"/>
                                        <p:tgtEl>
                                          <p:spTgt spid="37889">
                                            <p:txEl>
                                              <p:charRg st="90" end="10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400"/>
                                        <p:tgtEl>
                                          <p:spTgt spid="37889">
                                            <p:txEl>
                                              <p:charRg st="90" end="10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130425" y="1292225"/>
            <a:ext cx="7108825" cy="324031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  <a:buSzTx/>
            </a:pPr>
            <a:r>
              <a:rPr lang="zh-CN" altLang="en-US" sz="2800" b="1" dirty="0">
                <a:solidFill>
                  <a:srgbClr val="371A12"/>
                </a:solidFill>
                <a:latin typeface="楷体" panose="02010609060101010101" charset="-122"/>
                <a:ea typeface="楷体" panose="02010609060101010101" charset="-122"/>
              </a:rPr>
              <a:t>要求</a:t>
            </a:r>
          </a:p>
          <a:p>
            <a:pPr>
              <a:lnSpc>
                <a:spcPct val="150000"/>
              </a:lnSpc>
              <a:buSzTx/>
            </a:pPr>
            <a:r>
              <a:rPr lang="zh-CN" altLang="en-US" sz="2800" b="1" dirty="0">
                <a:solidFill>
                  <a:srgbClr val="371A12"/>
                </a:solidFill>
                <a:latin typeface="楷体" panose="02010609060101010101" charset="-122"/>
                <a:ea typeface="楷体" panose="02010609060101010101" charset="-122"/>
              </a:rPr>
              <a:t>A.回行时虚词不能打头。</a:t>
            </a:r>
          </a:p>
          <a:p>
            <a:pPr>
              <a:lnSpc>
                <a:spcPct val="150000"/>
              </a:lnSpc>
              <a:buSzTx/>
            </a:pPr>
            <a:r>
              <a:rPr lang="zh-CN" altLang="en-US" sz="2800" b="1" dirty="0">
                <a:solidFill>
                  <a:srgbClr val="371A12"/>
                </a:solidFill>
                <a:latin typeface="楷体" panose="02010609060101010101" charset="-122"/>
                <a:ea typeface="楷体" panose="02010609060101010101" charset="-122"/>
              </a:rPr>
              <a:t>B.不能将一个完整的词分在上下两行。</a:t>
            </a:r>
          </a:p>
          <a:p>
            <a:pPr>
              <a:lnSpc>
                <a:spcPct val="150000"/>
              </a:lnSpc>
              <a:buSzTx/>
            </a:pPr>
            <a:r>
              <a:rPr lang="zh-CN" altLang="en-US" sz="2800" b="1" dirty="0">
                <a:solidFill>
                  <a:srgbClr val="371A12"/>
                </a:solidFill>
                <a:latin typeface="楷体" panose="02010609060101010101" charset="-122"/>
                <a:ea typeface="楷体" panose="02010609060101010101" charset="-122"/>
              </a:rPr>
              <a:t>C.除法律法规需加书名号之外，标题一般不加任何标点符号。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38914" name="组合 11"/>
          <p:cNvGrpSpPr/>
          <p:nvPr/>
        </p:nvGrpSpPr>
        <p:grpSpPr>
          <a:xfrm>
            <a:off x="8786813" y="3832225"/>
            <a:ext cx="3106737" cy="2781300"/>
            <a:chOff x="6700771" y="2418134"/>
            <a:chExt cx="3106747" cy="2780684"/>
          </a:xfrm>
        </p:grpSpPr>
        <p:pic>
          <p:nvPicPr>
            <p:cNvPr id="38915" name="Picture 2" descr="C:\Users\Thinkpad\Desktop\PNG\1_0003_图层-20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0228" y="2577670"/>
              <a:ext cx="2577290" cy="262114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8916" name="Picture 3" descr="C:\Users\Thinkpad\Desktop\PNG\1_0000_图层-2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98250" y="3888244"/>
              <a:ext cx="335383" cy="52629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8917" name="Picture 4" descr="C:\Users\Thinkpad\Desktop\PNG\1_0001_图层-23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88797" y="4066550"/>
              <a:ext cx="531453" cy="51081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8918" name="Picture 5" descr="C:\Users\Thinkpad\Desktop\PNG\1_0002_图层-2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79767" y="3335730"/>
              <a:ext cx="420519" cy="63980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8919" name="Picture 4" descr="C:\Users\Thinkpad\Desktop\PNG\1_0000_渐变映射-2-副本-9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44486" y="2418134"/>
              <a:ext cx="360040" cy="3190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8920" name="Picture 4" descr="C:\Users\Thinkpad\Desktop\PNG\1_0000_渐变映射-2-副本-9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00771" y="3467098"/>
              <a:ext cx="360040" cy="3190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8921" name="Picture 4" descr="C:\Users\Thinkpad\Desktop\PNG\1_0000_渐变映射-2-副本-9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50208" y="4679438"/>
              <a:ext cx="360040" cy="31907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1" name="矩形 10"/>
          <p:cNvSpPr/>
          <p:nvPr/>
        </p:nvSpPr>
        <p:spPr>
          <a:xfrm>
            <a:off x="0" y="0"/>
            <a:ext cx="3260035" cy="7818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4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4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4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4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4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4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4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4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4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4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4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4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文本框 3"/>
          <p:cNvSpPr txBox="1"/>
          <p:nvPr/>
        </p:nvSpPr>
        <p:spPr>
          <a:xfrm>
            <a:off x="2063750" y="1751013"/>
            <a:ext cx="7407275" cy="33239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  <a:buSzTx/>
            </a:pPr>
            <a:r>
              <a:rPr lang="zh-CN" altLang="en-US" sz="2800" b="1" dirty="0">
                <a:solidFill>
                  <a:srgbClr val="371A12"/>
                </a:solidFill>
                <a:latin typeface="楷体" panose="02010609060101010101" charset="-122"/>
                <a:ea typeface="楷体" panose="02010609060101010101" charset="-122"/>
              </a:rPr>
              <a:t>（</a:t>
            </a:r>
            <a:r>
              <a:rPr lang="zh-CN" altLang="en-US" sz="2800" b="1" dirty="0" smtClean="0">
                <a:solidFill>
                  <a:srgbClr val="371A12"/>
                </a:solidFill>
                <a:latin typeface="楷体" panose="02010609060101010101" charset="-122"/>
                <a:ea typeface="楷体" panose="02010609060101010101" charset="-122"/>
              </a:rPr>
              <a:t>2）主</a:t>
            </a:r>
            <a:r>
              <a:rPr lang="zh-CN" altLang="en-US" sz="2800" b="1" dirty="0">
                <a:solidFill>
                  <a:srgbClr val="371A12"/>
                </a:solidFill>
                <a:latin typeface="楷体" panose="02010609060101010101" charset="-122"/>
                <a:ea typeface="楷体" panose="02010609060101010101" charset="-122"/>
              </a:rPr>
              <a:t>送机关：编排于标题下空一行位置，居左顶格，回行时仍顶格，最后一个机关名称后标全角冒号。</a:t>
            </a:r>
          </a:p>
          <a:p>
            <a:pPr>
              <a:lnSpc>
                <a:spcPct val="150000"/>
              </a:lnSpc>
              <a:buSzTx/>
            </a:pPr>
            <a:r>
              <a:rPr lang="zh-CN" altLang="en-US" sz="2800" b="1" dirty="0">
                <a:solidFill>
                  <a:srgbClr val="371A12"/>
                </a:solidFill>
                <a:latin typeface="楷体" panose="02010609060101010101" charset="-122"/>
                <a:ea typeface="楷体" panose="02010609060101010101" charset="-122"/>
              </a:rPr>
              <a:t>（</a:t>
            </a:r>
            <a:r>
              <a:rPr lang="zh-CN" altLang="en-US" sz="2800" b="1" dirty="0" smtClean="0">
                <a:solidFill>
                  <a:srgbClr val="371A12"/>
                </a:solidFill>
                <a:latin typeface="楷体" panose="02010609060101010101" charset="-122"/>
                <a:ea typeface="楷体" panose="02010609060101010101" charset="-122"/>
              </a:rPr>
              <a:t>3）正</a:t>
            </a:r>
            <a:r>
              <a:rPr lang="zh-CN" altLang="en-US" sz="2800" b="1" dirty="0">
                <a:solidFill>
                  <a:srgbClr val="371A12"/>
                </a:solidFill>
                <a:latin typeface="楷体" panose="02010609060101010101" charset="-122"/>
                <a:ea typeface="楷体" panose="02010609060101010101" charset="-122"/>
              </a:rPr>
              <a:t>文:公文首页必须显示正文。一般用3号仿宋体字，编排于主送机关名称下一行。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39938" name="组合 11"/>
          <p:cNvGrpSpPr/>
          <p:nvPr/>
        </p:nvGrpSpPr>
        <p:grpSpPr>
          <a:xfrm>
            <a:off x="8786813" y="3832225"/>
            <a:ext cx="3106737" cy="2781300"/>
            <a:chOff x="6700771" y="2418134"/>
            <a:chExt cx="3106747" cy="2780684"/>
          </a:xfrm>
        </p:grpSpPr>
        <p:pic>
          <p:nvPicPr>
            <p:cNvPr id="39939" name="Picture 2" descr="C:\Users\Thinkpad\Desktop\PNG\1_0003_图层-20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0228" y="2577670"/>
              <a:ext cx="2577290" cy="262114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9940" name="Picture 3" descr="C:\Users\Thinkpad\Desktop\PNG\1_0000_图层-2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98250" y="3888244"/>
              <a:ext cx="335383" cy="52629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9941" name="Picture 4" descr="C:\Users\Thinkpad\Desktop\PNG\1_0001_图层-23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88797" y="4066550"/>
              <a:ext cx="531453" cy="51081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9942" name="Picture 5" descr="C:\Users\Thinkpad\Desktop\PNG\1_0002_图层-2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79767" y="3335730"/>
              <a:ext cx="420519" cy="63980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9943" name="Picture 4" descr="C:\Users\Thinkpad\Desktop\PNG\1_0000_渐变映射-2-副本-9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44486" y="2418134"/>
              <a:ext cx="360040" cy="3190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9944" name="Picture 4" descr="C:\Users\Thinkpad\Desktop\PNG\1_0000_渐变映射-2-副本-9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00771" y="3467098"/>
              <a:ext cx="360040" cy="3190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9945" name="Picture 4" descr="C:\Users\Thinkpad\Desktop\PNG\1_0000_渐变映射-2-副本-9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50208" y="4679438"/>
              <a:ext cx="360040" cy="31907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1" name="矩形 10"/>
          <p:cNvSpPr/>
          <p:nvPr/>
        </p:nvSpPr>
        <p:spPr>
          <a:xfrm>
            <a:off x="1" y="0"/>
            <a:ext cx="3260034" cy="8083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400"/>
                                        <p:tgtEl>
                                          <p:spTgt spid="3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400"/>
                                        <p:tgtEl>
                                          <p:spTgt spid="3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400"/>
                                        <p:tgtEl>
                                          <p:spTgt spid="3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400"/>
                                        <p:tgtEl>
                                          <p:spTgt spid="38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400"/>
                                        <p:tgtEl>
                                          <p:spTgt spid="38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400"/>
                                        <p:tgtEl>
                                          <p:spTgt spid="38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内容占位符 2"/>
          <p:cNvSpPr>
            <a:spLocks noGrp="1"/>
          </p:cNvSpPr>
          <p:nvPr>
            <p:ph idx="1"/>
          </p:nvPr>
        </p:nvSpPr>
        <p:spPr>
          <a:xfrm>
            <a:off x="2168525" y="1360488"/>
            <a:ext cx="7251700" cy="1073150"/>
          </a:xfrm>
        </p:spPr>
        <p:txBody>
          <a:bodyPr vert="horz" wrap="square" lIns="91440" tIns="45720" rIns="91440" bIns="45720" anchor="t"/>
          <a:lstStyle/>
          <a:p>
            <a:pPr marL="0" indent="0" latinLnBrk="0">
              <a:lnSpc>
                <a:spcPct val="150000"/>
              </a:lnSpc>
              <a:buNone/>
            </a:pPr>
            <a:r>
              <a:rPr lang="zh-CN" altLang="en-US" sz="2400" b="1" dirty="0">
                <a:solidFill>
                  <a:srgbClr val="371A12"/>
                </a:solidFill>
                <a:latin typeface="楷体" panose="02010609060101010101" charset="-122"/>
                <a:ea typeface="楷体" panose="02010609060101010101" charset="-122"/>
              </a:rPr>
              <a:t>（4）附件说明：如有附件，在正文下空一行左空二字编排“附件”二字，后标全角冒号和附件名称。如有多个附件，使用阿拉伯数字标注附件顺序号（如“附件：1. XXXXX”）；附件名称后不加标点符号。附件名称较长需回行时，应当与上一行附件名称的首字对齐。</a:t>
            </a:r>
          </a:p>
          <a:p>
            <a:pPr marL="0" indent="0">
              <a:buNone/>
            </a:pPr>
            <a:endParaRPr lang="zh-CN" altLang="en-US" sz="2400" dirty="0">
              <a:solidFill>
                <a:srgbClr val="371A12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40962" name="组合 11"/>
          <p:cNvGrpSpPr/>
          <p:nvPr/>
        </p:nvGrpSpPr>
        <p:grpSpPr>
          <a:xfrm>
            <a:off x="8786813" y="3832225"/>
            <a:ext cx="3106737" cy="2781300"/>
            <a:chOff x="6700771" y="2418134"/>
            <a:chExt cx="3106747" cy="2780684"/>
          </a:xfrm>
        </p:grpSpPr>
        <p:pic>
          <p:nvPicPr>
            <p:cNvPr id="40963" name="Picture 2" descr="C:\Users\Thinkpad\Desktop\PNG\1_0003_图层-20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0228" y="2577670"/>
              <a:ext cx="2577290" cy="262114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0964" name="Picture 3" descr="C:\Users\Thinkpad\Desktop\PNG\1_0000_图层-2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98250" y="3888244"/>
              <a:ext cx="335383" cy="52629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0965" name="Picture 4" descr="C:\Users\Thinkpad\Desktop\PNG\1_0001_图层-23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88797" y="4066550"/>
              <a:ext cx="531453" cy="51081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0966" name="Picture 5" descr="C:\Users\Thinkpad\Desktop\PNG\1_0002_图层-2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79767" y="3335730"/>
              <a:ext cx="420519" cy="63980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0967" name="Picture 4" descr="C:\Users\Thinkpad\Desktop\PNG\1_0000_渐变映射-2-副本-9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44486" y="2418134"/>
              <a:ext cx="360040" cy="3190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0968" name="Picture 4" descr="C:\Users\Thinkpad\Desktop\PNG\1_0000_渐变映射-2-副本-9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00771" y="3467098"/>
              <a:ext cx="360040" cy="3190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0969" name="Picture 4" descr="C:\Users\Thinkpad\Desktop\PNG\1_0000_渐变映射-2-副本-9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50208" y="4679438"/>
              <a:ext cx="360040" cy="31907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1" name="矩形 10"/>
          <p:cNvSpPr/>
          <p:nvPr/>
        </p:nvSpPr>
        <p:spPr>
          <a:xfrm>
            <a:off x="0" y="0"/>
            <a:ext cx="3233530" cy="7951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400"/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400"/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400"/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339850" y="1095375"/>
            <a:ext cx="7967663" cy="48926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371A12"/>
                </a:solidFill>
                <a:latin typeface="楷体" panose="02010609060101010101" charset="-122"/>
                <a:ea typeface="楷体" panose="02010609060101010101" charset="-122"/>
              </a:rPr>
              <a:t>（5） 发文机关署名、成文日期和印章：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371A12"/>
                </a:solidFill>
                <a:latin typeface="楷体" panose="02010609060101010101" charset="-122"/>
                <a:ea typeface="楷体" panose="02010609060101010101" charset="-122"/>
              </a:rPr>
              <a:t>    成文日期一般右空四字编排，印章用红色，不得出现空白印章。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371A12"/>
                </a:solidFill>
                <a:latin typeface="楷体" panose="02010609060101010101" charset="-122"/>
                <a:ea typeface="楷体" panose="02010609060101010101" charset="-122"/>
              </a:rPr>
              <a:t>    单一机关行文时，一般在成文日期之上、以成文日期为准居中编排发文机关署名，印章端正、居中下压发文机关署名和成文日期，使发文机关署名和成文日期居印章中心偏下位置，印章顶端应当上距正文（或附件说明）一行之内。  </a:t>
            </a:r>
          </a:p>
          <a:p>
            <a:endParaRPr lang="zh-CN" altLang="en-US" sz="2400" dirty="0">
              <a:solidFill>
                <a:srgbClr val="371A12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41986" name="组合 11"/>
          <p:cNvGrpSpPr/>
          <p:nvPr/>
        </p:nvGrpSpPr>
        <p:grpSpPr>
          <a:xfrm>
            <a:off x="8786813" y="3832225"/>
            <a:ext cx="3106737" cy="2781300"/>
            <a:chOff x="6700771" y="2418134"/>
            <a:chExt cx="3106747" cy="2780684"/>
          </a:xfrm>
        </p:grpSpPr>
        <p:pic>
          <p:nvPicPr>
            <p:cNvPr id="41987" name="Picture 2" descr="C:\Users\Thinkpad\Desktop\PNG\1_0003_图层-20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0228" y="2577670"/>
              <a:ext cx="2577290" cy="262114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988" name="Picture 3" descr="C:\Users\Thinkpad\Desktop\PNG\1_0000_图层-2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98250" y="3888244"/>
              <a:ext cx="335383" cy="52629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989" name="Picture 4" descr="C:\Users\Thinkpad\Desktop\PNG\1_0001_图层-23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88797" y="4066550"/>
              <a:ext cx="531453" cy="51081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990" name="Picture 5" descr="C:\Users\Thinkpad\Desktop\PNG\1_0002_图层-2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79767" y="3335730"/>
              <a:ext cx="420519" cy="63980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991" name="Picture 4" descr="C:\Users\Thinkpad\Desktop\PNG\1_0000_渐变映射-2-副本-9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44486" y="2418134"/>
              <a:ext cx="360040" cy="3190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992" name="Picture 4" descr="C:\Users\Thinkpad\Desktop\PNG\1_0000_渐变映射-2-副本-9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00771" y="3467098"/>
              <a:ext cx="360040" cy="3190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993" name="Picture 4" descr="C:\Users\Thinkpad\Desktop\PNG\1_0000_渐变映射-2-副本-9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50208" y="4679438"/>
              <a:ext cx="360040" cy="31907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1" name="矩形 10"/>
          <p:cNvSpPr/>
          <p:nvPr/>
        </p:nvSpPr>
        <p:spPr>
          <a:xfrm>
            <a:off x="1" y="0"/>
            <a:ext cx="3246782" cy="7553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4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4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4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600200" y="1033670"/>
            <a:ext cx="8364538" cy="517064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  <a:buSzTx/>
            </a:pPr>
            <a:r>
              <a:rPr lang="en-US" altLang="zh-CN" sz="2400" dirty="0">
                <a:solidFill>
                  <a:srgbClr val="371A12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pitchFamily="2" charset="-122"/>
              </a:rPr>
              <a:t>    </a:t>
            </a:r>
            <a:r>
              <a:rPr lang="zh-CN" altLang="en-US" sz="2800" b="1" dirty="0">
                <a:solidFill>
                  <a:srgbClr val="371A12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pitchFamily="2" charset="-122"/>
              </a:rPr>
              <a:t>联合行文时，一般将各发文机关署名按照发文机关顺序整齐排列在相应位置，并将印章一 一对应、端正、居中下压发文机关署名，最后一个印章端正、居中下压发文机关署名和成文日期，印章之间排列整齐、互不相交或相切，每排印章两端不得超出版心，首排印章顶端应当上距正文（或附件说明）一行之内</a:t>
            </a:r>
            <a:r>
              <a:rPr lang="zh-CN" altLang="en-US" sz="2800" dirty="0">
                <a:solidFill>
                  <a:srgbClr val="371A12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pitchFamily="2" charset="-122"/>
              </a:rPr>
              <a:t>。</a:t>
            </a:r>
            <a:endParaRPr lang="zh-CN" altLang="en-US" sz="2800" dirty="0">
              <a:solidFill>
                <a:srgbClr val="371A12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  <a:buSzTx/>
            </a:pPr>
            <a:endParaRPr lang="zh-CN" altLang="en-US" sz="2400" dirty="0">
              <a:solidFill>
                <a:srgbClr val="371A12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43010" name="组合 11"/>
          <p:cNvGrpSpPr/>
          <p:nvPr/>
        </p:nvGrpSpPr>
        <p:grpSpPr>
          <a:xfrm>
            <a:off x="8786813" y="3832225"/>
            <a:ext cx="3106737" cy="2781300"/>
            <a:chOff x="6700771" y="2418134"/>
            <a:chExt cx="3106747" cy="2780684"/>
          </a:xfrm>
        </p:grpSpPr>
        <p:pic>
          <p:nvPicPr>
            <p:cNvPr id="43011" name="Picture 2" descr="C:\Users\Thinkpad\Desktop\PNG\1_0003_图层-20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0228" y="2577670"/>
              <a:ext cx="2577290" cy="262114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3012" name="Picture 3" descr="C:\Users\Thinkpad\Desktop\PNG\1_0000_图层-2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98250" y="3888244"/>
              <a:ext cx="335383" cy="52629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3013" name="Picture 4" descr="C:\Users\Thinkpad\Desktop\PNG\1_0001_图层-23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88797" y="4066550"/>
              <a:ext cx="531453" cy="51081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3014" name="Picture 5" descr="C:\Users\Thinkpad\Desktop\PNG\1_0002_图层-2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79767" y="3335730"/>
              <a:ext cx="420519" cy="63980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3015" name="Picture 4" descr="C:\Users\Thinkpad\Desktop\PNG\1_0000_渐变映射-2-副本-9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44486" y="2418134"/>
              <a:ext cx="360040" cy="3190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3016" name="Picture 4" descr="C:\Users\Thinkpad\Desktop\PNG\1_0000_渐变映射-2-副本-9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00771" y="3467098"/>
              <a:ext cx="360040" cy="3190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3017" name="Picture 4" descr="C:\Users\Thinkpad\Desktop\PNG\1_0000_渐变映射-2-副本-9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50208" y="4679438"/>
              <a:ext cx="360040" cy="31907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1" name="矩形 10"/>
          <p:cNvSpPr/>
          <p:nvPr/>
        </p:nvSpPr>
        <p:spPr>
          <a:xfrm>
            <a:off x="-1" y="0"/>
            <a:ext cx="3246783" cy="7818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4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4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4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149475" y="1193800"/>
            <a:ext cx="7319963" cy="388664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  <a:buSzTx/>
            </a:pPr>
            <a:r>
              <a:rPr lang="en-US" altLang="zh-CN" sz="2400" dirty="0">
                <a:solidFill>
                  <a:srgbClr val="371A12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pitchFamily="2" charset="-122"/>
              </a:rPr>
              <a:t>    </a:t>
            </a:r>
            <a:r>
              <a:rPr lang="zh-CN" altLang="en-US" sz="2800" b="1" dirty="0">
                <a:solidFill>
                  <a:srgbClr val="371A12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pitchFamily="2" charset="-122"/>
              </a:rPr>
              <a:t>成文日期中的数字：用阿拉伯数字将年、月、日标全，年份应标全称，月、日不编虚位（即1不编为01）。</a:t>
            </a:r>
            <a:endParaRPr lang="zh-CN" altLang="en-US" sz="2800" b="1" dirty="0">
              <a:solidFill>
                <a:srgbClr val="371A12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  <a:buSzTx/>
            </a:pPr>
            <a:r>
              <a:rPr lang="zh-CN" altLang="en-US" sz="2800" b="1" dirty="0">
                <a:solidFill>
                  <a:srgbClr val="371A12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pitchFamily="2" charset="-122"/>
              </a:rPr>
              <a:t>（6）附注：如有附注，居左空二字加圆括号编排在成文日期下一行。写“此件发送至XX级”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44034" name="组合 11"/>
          <p:cNvGrpSpPr/>
          <p:nvPr/>
        </p:nvGrpSpPr>
        <p:grpSpPr>
          <a:xfrm>
            <a:off x="8786813" y="3832225"/>
            <a:ext cx="3106737" cy="2781300"/>
            <a:chOff x="6700771" y="2418134"/>
            <a:chExt cx="3106747" cy="2780684"/>
          </a:xfrm>
        </p:grpSpPr>
        <p:pic>
          <p:nvPicPr>
            <p:cNvPr id="44035" name="Picture 2" descr="C:\Users\Thinkpad\Desktop\PNG\1_0003_图层-20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0228" y="2577670"/>
              <a:ext cx="2577290" cy="262114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4036" name="Picture 3" descr="C:\Users\Thinkpad\Desktop\PNG\1_0000_图层-2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98250" y="3888244"/>
              <a:ext cx="335383" cy="52629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4037" name="Picture 4" descr="C:\Users\Thinkpad\Desktop\PNG\1_0001_图层-23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88797" y="4066550"/>
              <a:ext cx="531453" cy="51081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4038" name="Picture 5" descr="C:\Users\Thinkpad\Desktop\PNG\1_0002_图层-2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79767" y="3335730"/>
              <a:ext cx="420519" cy="63980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4039" name="Picture 4" descr="C:\Users\Thinkpad\Desktop\PNG\1_0000_渐变映射-2-副本-9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44486" y="2418134"/>
              <a:ext cx="360040" cy="3190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4040" name="Picture 4" descr="C:\Users\Thinkpad\Desktop\PNG\1_0000_渐变映射-2-副本-9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00771" y="3467098"/>
              <a:ext cx="360040" cy="3190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4041" name="Picture 4" descr="C:\Users\Thinkpad\Desktop\PNG\1_0000_渐变映射-2-副本-9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50208" y="4679438"/>
              <a:ext cx="360040" cy="31907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1" name="矩形 10"/>
          <p:cNvSpPr/>
          <p:nvPr/>
        </p:nvSpPr>
        <p:spPr>
          <a:xfrm>
            <a:off x="0" y="1"/>
            <a:ext cx="3233529" cy="7686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0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400"/>
                                        <p:tgtEl>
                                          <p:spTgt spid="4">
                                            <p:txEl>
                                              <p:charRg st="0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400"/>
                                        <p:tgtEl>
                                          <p:spTgt spid="4">
                                            <p:txEl>
                                              <p:charRg st="0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400"/>
                                        <p:tgtEl>
                                          <p:spTgt spid="4">
                                            <p:txEl>
                                              <p:charRg st="0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50" end="9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400"/>
                                        <p:tgtEl>
                                          <p:spTgt spid="4">
                                            <p:txEl>
                                              <p:charRg st="50" end="9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400"/>
                                        <p:tgtEl>
                                          <p:spTgt spid="4">
                                            <p:txEl>
                                              <p:charRg st="50" end="9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400"/>
                                        <p:tgtEl>
                                          <p:spTgt spid="4">
                                            <p:txEl>
                                              <p:charRg st="50" end="9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5711687" cy="6248400"/>
          </a:xfrm>
        </p:spPr>
      </p:pic>
      <p:pic>
        <p:nvPicPr>
          <p:cNvPr id="45058" name="图片 4" descr="图片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24869" y="609601"/>
            <a:ext cx="5367131" cy="6248399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1854200" y="947738"/>
            <a:ext cx="8221663" cy="21717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1">
                <a:solidFill>
                  <a:srgbClr val="371A12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（三）版记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1">
                <a:solidFill>
                  <a:srgbClr val="371A12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（1）版记中的分隔线：版记中的分隔线与版心等宽，首条分隔线和末条分隔线用粗线（推荐高度为0. 35 mm），中间的分隔线用细线（推荐高度为0. 25 mm）。首条分隔线位于版记中第一个要素之上，末条分隔线与公文最后一面的版心下边缘重合。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6082" name="组合 11"/>
          <p:cNvGrpSpPr/>
          <p:nvPr/>
        </p:nvGrpSpPr>
        <p:grpSpPr>
          <a:xfrm>
            <a:off x="8786813" y="3832225"/>
            <a:ext cx="3106737" cy="2781300"/>
            <a:chOff x="6700771" y="2418134"/>
            <a:chExt cx="3106747" cy="2780684"/>
          </a:xfrm>
        </p:grpSpPr>
        <p:pic>
          <p:nvPicPr>
            <p:cNvPr id="46083" name="Picture 2" descr="C:\Users\Thinkpad\Desktop\PNG\1_0003_图层-20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0228" y="2577670"/>
              <a:ext cx="2577290" cy="262114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6084" name="Picture 3" descr="C:\Users\Thinkpad\Desktop\PNG\1_0000_图层-2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98250" y="3888244"/>
              <a:ext cx="335383" cy="52629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6085" name="Picture 4" descr="C:\Users\Thinkpad\Desktop\PNG\1_0001_图层-23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88797" y="4066550"/>
              <a:ext cx="531453" cy="51081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6086" name="Picture 5" descr="C:\Users\Thinkpad\Desktop\PNG\1_0002_图层-2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79767" y="3335730"/>
              <a:ext cx="420519" cy="63980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6087" name="Picture 4" descr="C:\Users\Thinkpad\Desktop\PNG\1_0000_渐变映射-2-副本-9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44486" y="2418134"/>
              <a:ext cx="360040" cy="3190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6088" name="Picture 4" descr="C:\Users\Thinkpad\Desktop\PNG\1_0000_渐变映射-2-副本-9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00771" y="3467098"/>
              <a:ext cx="360040" cy="3190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6089" name="Picture 4" descr="C:\Users\Thinkpad\Desktop\PNG\1_0000_渐变映射-2-副本-9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50208" y="4679438"/>
              <a:ext cx="360040" cy="319072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40963" name="Picture 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7388" y="690563"/>
            <a:ext cx="1166812" cy="1400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 11"/>
          <p:cNvSpPr/>
          <p:nvPr/>
        </p:nvSpPr>
        <p:spPr>
          <a:xfrm>
            <a:off x="0" y="0"/>
            <a:ext cx="3233530" cy="7686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400"/>
                                        <p:tgtEl>
                                          <p:spTgt spid="5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400"/>
                                        <p:tgtEl>
                                          <p:spTgt spid="5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400"/>
                                        <p:tgtEl>
                                          <p:spTgt spid="5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3" end="1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400"/>
                                        <p:tgtEl>
                                          <p:spTgt spid="5">
                                            <p:txEl>
                                              <p:charRg st="3" end="1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400"/>
                                        <p:tgtEl>
                                          <p:spTgt spid="5">
                                            <p:txEl>
                                              <p:charRg st="3" end="12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400"/>
                                        <p:tgtEl>
                                          <p:spTgt spid="5">
                                            <p:txEl>
                                              <p:charRg st="3" end="12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文本框 3"/>
          <p:cNvSpPr txBox="1"/>
          <p:nvPr/>
        </p:nvSpPr>
        <p:spPr>
          <a:xfrm>
            <a:off x="1851025" y="942975"/>
            <a:ext cx="8132763" cy="47307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lnSpc>
                <a:spcPct val="150000"/>
              </a:lnSpc>
              <a:spcBef>
                <a:spcPts val="1000"/>
              </a:spcBef>
              <a:buSzTx/>
            </a:pPr>
            <a:r>
              <a:rPr lang="zh-CN" altLang="en-US" sz="2400" b="1" dirty="0">
                <a:solidFill>
                  <a:srgbClr val="371A12"/>
                </a:solidFill>
                <a:latin typeface="楷体" panose="02010609060101010101" charset="-122"/>
                <a:ea typeface="楷体" panose="02010609060101010101" charset="-122"/>
              </a:rPr>
              <a:t>（2）报送机关：如有报送机关，一般用4号仿宋体字，在印发机关和印发日期之上一行、左右各空一字编排。后加全角冒号和报送机关名称，回行时与冒号后的首字对齐，最后一个报送机关名称后标句号。</a:t>
            </a:r>
          </a:p>
          <a:p>
            <a:pPr eaLnBrk="0" hangingPunct="0">
              <a:lnSpc>
                <a:spcPct val="150000"/>
              </a:lnSpc>
              <a:spcBef>
                <a:spcPts val="1000"/>
              </a:spcBef>
              <a:buSzTx/>
            </a:pPr>
            <a:r>
              <a:rPr lang="zh-CN" altLang="en-US" sz="2400" b="1" dirty="0">
                <a:solidFill>
                  <a:srgbClr val="371A12"/>
                </a:solidFill>
                <a:latin typeface="楷体" panose="02010609060101010101" charset="-122"/>
                <a:ea typeface="楷体" panose="02010609060101010101" charset="-122"/>
              </a:rPr>
              <a:t>“抄报”是报给主送机关之外的有关上级机关。</a:t>
            </a:r>
          </a:p>
          <a:p>
            <a:pPr eaLnBrk="0" hangingPunct="0">
              <a:lnSpc>
                <a:spcPct val="150000"/>
              </a:lnSpc>
              <a:spcBef>
                <a:spcPts val="1000"/>
              </a:spcBef>
              <a:buSzTx/>
            </a:pPr>
            <a:r>
              <a:rPr lang="zh-CN" altLang="en-US" sz="2400" b="1" dirty="0">
                <a:solidFill>
                  <a:srgbClr val="371A12"/>
                </a:solidFill>
                <a:latin typeface="楷体" panose="02010609060101010101" charset="-122"/>
                <a:ea typeface="楷体" panose="02010609060101010101" charset="-122"/>
              </a:rPr>
              <a:t>“抄送”是送给不相隶属的机关。</a:t>
            </a:r>
          </a:p>
          <a:p>
            <a:pPr eaLnBrk="0" hangingPunct="0">
              <a:lnSpc>
                <a:spcPct val="150000"/>
              </a:lnSpc>
              <a:spcBef>
                <a:spcPts val="1000"/>
              </a:spcBef>
              <a:buSzTx/>
            </a:pPr>
            <a:r>
              <a:rPr lang="zh-CN" altLang="en-US" sz="2400" b="1" dirty="0">
                <a:solidFill>
                  <a:srgbClr val="371A12"/>
                </a:solidFill>
                <a:latin typeface="楷体" panose="02010609060101010101" charset="-122"/>
                <a:ea typeface="楷体" panose="02010609060101010101" charset="-122"/>
              </a:rPr>
              <a:t>“发”是发给自己的下级机关。</a:t>
            </a:r>
            <a:endParaRPr lang="zh-CN" altLang="en-US" b="1" dirty="0">
              <a:solidFill>
                <a:srgbClr val="371A12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47106" name="组合 11"/>
          <p:cNvGrpSpPr/>
          <p:nvPr/>
        </p:nvGrpSpPr>
        <p:grpSpPr>
          <a:xfrm>
            <a:off x="8786813" y="3832225"/>
            <a:ext cx="3106737" cy="2781300"/>
            <a:chOff x="6700771" y="2418134"/>
            <a:chExt cx="3106747" cy="2780684"/>
          </a:xfrm>
        </p:grpSpPr>
        <p:pic>
          <p:nvPicPr>
            <p:cNvPr id="47107" name="Picture 2" descr="C:\Users\Thinkpad\Desktop\PNG\1_0003_图层-20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0228" y="2577670"/>
              <a:ext cx="2577290" cy="262114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7108" name="Picture 3" descr="C:\Users\Thinkpad\Desktop\PNG\1_0000_图层-2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98250" y="3888244"/>
              <a:ext cx="335383" cy="52629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7109" name="Picture 4" descr="C:\Users\Thinkpad\Desktop\PNG\1_0001_图层-23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88797" y="4066550"/>
              <a:ext cx="531453" cy="51081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7110" name="Picture 5" descr="C:\Users\Thinkpad\Desktop\PNG\1_0002_图层-2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79767" y="3335730"/>
              <a:ext cx="420519" cy="63980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7111" name="Picture 4" descr="C:\Users\Thinkpad\Desktop\PNG\1_0000_渐变映射-2-副本-9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44486" y="2418134"/>
              <a:ext cx="360040" cy="3190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7112" name="Picture 4" descr="C:\Users\Thinkpad\Desktop\PNG\1_0000_渐变映射-2-副本-9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00771" y="3467098"/>
              <a:ext cx="360040" cy="3190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7113" name="Picture 4" descr="C:\Users\Thinkpad\Desktop\PNG\1_0000_渐变映射-2-副本-9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50208" y="4679438"/>
              <a:ext cx="360040" cy="31907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1" name="矩形 10"/>
          <p:cNvSpPr/>
          <p:nvPr/>
        </p:nvSpPr>
        <p:spPr>
          <a:xfrm>
            <a:off x="1" y="0"/>
            <a:ext cx="3273286" cy="7951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400"/>
                                        <p:tgtEl>
                                          <p:spTgt spid="43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400"/>
                                        <p:tgtEl>
                                          <p:spTgt spid="43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400"/>
                                        <p:tgtEl>
                                          <p:spTgt spid="43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400"/>
                                        <p:tgtEl>
                                          <p:spTgt spid="430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400"/>
                                        <p:tgtEl>
                                          <p:spTgt spid="430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400"/>
                                        <p:tgtEl>
                                          <p:spTgt spid="430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400"/>
                                        <p:tgtEl>
                                          <p:spTgt spid="430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400"/>
                                        <p:tgtEl>
                                          <p:spTgt spid="430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400"/>
                                        <p:tgtEl>
                                          <p:spTgt spid="430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400"/>
                                        <p:tgtEl>
                                          <p:spTgt spid="430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400"/>
                                        <p:tgtEl>
                                          <p:spTgt spid="430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400"/>
                                        <p:tgtEl>
                                          <p:spTgt spid="430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687388" y="2135188"/>
            <a:ext cx="10817225" cy="43338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63500" dir="60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点击输入本栏的具体文字，简明扼要的说明分项内容。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pic>
        <p:nvPicPr>
          <p:cNvPr id="14338" name="图片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94100" y="12700"/>
            <a:ext cx="4437063" cy="3078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4724400" y="936625"/>
            <a:ext cx="1216025" cy="11080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目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735638" y="936625"/>
            <a:ext cx="1216025" cy="11080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录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947988" y="3090863"/>
            <a:ext cx="3332162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b="1" dirty="0">
                <a:solidFill>
                  <a:srgbClr val="371A12"/>
                </a:solidFill>
                <a:latin typeface="楷体" panose="02010609060101010101" charset="-122"/>
                <a:ea typeface="楷体" panose="02010609060101010101" charset="-122"/>
              </a:rPr>
              <a:t>案例导入</a:t>
            </a:r>
            <a:endParaRPr lang="zh-CN" altLang="en-US" sz="2400" b="1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031163" y="3090863"/>
            <a:ext cx="3332162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b="1" dirty="0">
                <a:solidFill>
                  <a:srgbClr val="371A12"/>
                </a:solidFill>
                <a:latin typeface="楷体" panose="02010609060101010101" charset="-122"/>
                <a:ea typeface="楷体" panose="02010609060101010101" charset="-122"/>
              </a:rPr>
              <a:t>文种指要</a:t>
            </a:r>
            <a:endParaRPr lang="zh-CN" altLang="en-US" sz="2400" b="1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947988" y="4283075"/>
            <a:ext cx="3332162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b="1" dirty="0">
                <a:solidFill>
                  <a:srgbClr val="371A12"/>
                </a:solidFill>
                <a:latin typeface="楷体" panose="02010609060101010101" charset="-122"/>
                <a:ea typeface="楷体" panose="02010609060101010101" charset="-122"/>
              </a:rPr>
              <a:t>公文格式</a:t>
            </a:r>
            <a:endParaRPr lang="zh-CN" altLang="en-US" sz="2400" b="1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031163" y="4283075"/>
            <a:ext cx="3332162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b="1" dirty="0">
                <a:solidFill>
                  <a:srgbClr val="371A12"/>
                </a:solidFill>
                <a:latin typeface="楷体" panose="02010609060101010101" charset="-122"/>
                <a:ea typeface="楷体" panose="02010609060101010101" charset="-122"/>
              </a:rPr>
              <a:t>课程小结</a:t>
            </a:r>
            <a:endParaRPr lang="zh-CN" altLang="en-US" sz="2400" b="1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947988" y="5264150"/>
            <a:ext cx="3332162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b="1" dirty="0">
                <a:solidFill>
                  <a:srgbClr val="371A12"/>
                </a:solidFill>
                <a:latin typeface="楷体" panose="02010609060101010101" charset="-122"/>
                <a:ea typeface="楷体" panose="02010609060101010101" charset="-122"/>
              </a:rPr>
              <a:t>技能训练</a:t>
            </a:r>
            <a:endParaRPr lang="zh-CN" altLang="en-US" sz="2400" b="1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309813" y="3090863"/>
            <a:ext cx="550863" cy="460375"/>
          </a:xfrm>
          <a:prstGeom prst="rect">
            <a:avLst/>
          </a:prstGeom>
          <a:solidFill>
            <a:schemeClr val="tx1"/>
          </a:solidFill>
          <a:effectLst>
            <a:outerShdw blurRad="50800" dist="25400" dir="5400000" sx="101000" sy="101000" algn="ctr" rotWithShape="0">
              <a:srgbClr val="000000">
                <a:alpha val="43137"/>
              </a:srgbClr>
            </a:outerShdw>
          </a:effectLst>
        </p:spPr>
        <p:txBody>
          <a:bodyPr vert="horz">
            <a:spAutoFit/>
          </a:bodyPr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2400" kern="1200" cap="none" spc="0" normalizeH="0" baseline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壹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367588" y="3090863"/>
            <a:ext cx="552450" cy="460375"/>
          </a:xfrm>
          <a:prstGeom prst="rect">
            <a:avLst/>
          </a:prstGeom>
          <a:solidFill>
            <a:schemeClr val="tx1"/>
          </a:solidFill>
          <a:effectLst>
            <a:outerShdw blurRad="50800" dist="25400" dir="5400000" sx="101000" sy="101000" algn="ctr" rotWithShape="0">
              <a:srgbClr val="000000">
                <a:alpha val="43137"/>
              </a:srgbClr>
            </a:outerShdw>
          </a:effectLst>
        </p:spPr>
        <p:txBody>
          <a:bodyPr vert="horz">
            <a:spAutoFit/>
          </a:bodyPr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2400" kern="1200" cap="none" spc="0" normalizeH="0" baseline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贰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2309813" y="4283075"/>
            <a:ext cx="550863" cy="460375"/>
          </a:xfrm>
          <a:prstGeom prst="rect">
            <a:avLst/>
          </a:prstGeom>
          <a:solidFill>
            <a:schemeClr val="tx1"/>
          </a:solidFill>
          <a:effectLst>
            <a:outerShdw blurRad="50800" dist="25400" dir="5400000" sx="101000" sy="101000" algn="ctr" rotWithShape="0">
              <a:srgbClr val="000000">
                <a:alpha val="43137"/>
              </a:srgbClr>
            </a:outerShdw>
          </a:effectLst>
        </p:spPr>
        <p:txBody>
          <a:bodyPr vert="horz">
            <a:spAutoFit/>
          </a:bodyPr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2400" kern="1200" cap="none" spc="0" normalizeH="0" baseline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叁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7367905" y="4283075"/>
            <a:ext cx="550863" cy="460375"/>
          </a:xfrm>
          <a:prstGeom prst="rect">
            <a:avLst/>
          </a:prstGeom>
          <a:solidFill>
            <a:schemeClr val="tx1"/>
          </a:solidFill>
          <a:effectLst>
            <a:outerShdw blurRad="50800" dist="25400" dir="5400000" sx="101000" sy="101000" algn="ctr" rotWithShape="0">
              <a:srgbClr val="000000">
                <a:alpha val="43137"/>
              </a:srgbClr>
            </a:outerShdw>
          </a:effectLst>
        </p:spPr>
        <p:txBody>
          <a:bodyPr vert="horz" wrap="square">
            <a:spAutoFit/>
          </a:bodyPr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2400" kern="1200" cap="none" spc="0" normalizeH="0" baseline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肆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309813" y="5263833"/>
            <a:ext cx="550863" cy="460375"/>
          </a:xfrm>
          <a:prstGeom prst="rect">
            <a:avLst/>
          </a:prstGeom>
          <a:solidFill>
            <a:schemeClr val="tx1"/>
          </a:solidFill>
          <a:effectLst>
            <a:outerShdw blurRad="50800" dist="25400" dir="5400000" sx="101000" sy="101000" algn="ctr" rotWithShape="0">
              <a:srgbClr val="000000">
                <a:alpha val="43137"/>
              </a:srgbClr>
            </a:outerShdw>
          </a:effectLst>
        </p:spPr>
        <p:txBody>
          <a:bodyPr vert="horz">
            <a:spAutoFit/>
          </a:bodyPr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2400" kern="1200" cap="none" spc="0" normalizeH="0" baseline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伍</a:t>
            </a: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4" grpId="0"/>
      <p:bldP spid="5" grpId="0"/>
      <p:bldP spid="2" grpId="0"/>
      <p:bldP spid="6" grpId="0"/>
      <p:bldP spid="7" grpId="0"/>
      <p:bldP spid="9" grpId="0"/>
      <p:bldP spid="8" grpId="0"/>
      <p:bldP spid="18" grpId="0" bldLvl="0" animBg="1"/>
      <p:bldP spid="20" grpId="0" bldLvl="0" animBg="1"/>
      <p:bldP spid="22" grpId="0" bldLvl="0" animBg="1"/>
      <p:bldP spid="24" grpId="0" bldLvl="0" animBg="1"/>
      <p:bldP spid="3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文本框 3"/>
          <p:cNvSpPr txBox="1"/>
          <p:nvPr/>
        </p:nvSpPr>
        <p:spPr>
          <a:xfrm>
            <a:off x="2555875" y="1371600"/>
            <a:ext cx="7600950" cy="28622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lnSpc>
                <a:spcPct val="150000"/>
              </a:lnSpc>
              <a:spcBef>
                <a:spcPts val="1000"/>
              </a:spcBef>
              <a:buSzTx/>
            </a:pPr>
            <a:r>
              <a:rPr lang="zh-CN" altLang="en-US" sz="2400" b="1" dirty="0">
                <a:solidFill>
                  <a:srgbClr val="371A12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pitchFamily="2" charset="-122"/>
              </a:rPr>
              <a:t>（3）印发机关和印发日期：印发机关和印发日期一般用4号仿宋体字，编排在末条分隔线之上，印发机关左空一字，印发日期右空一字，用阿拉伯数字将年、月、日标全，年份应标全称，月、日不编虚位（即1不编为01），后加“印发”二字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48130" name="组合 11"/>
          <p:cNvGrpSpPr/>
          <p:nvPr/>
        </p:nvGrpSpPr>
        <p:grpSpPr>
          <a:xfrm>
            <a:off x="8786813" y="3832225"/>
            <a:ext cx="3106737" cy="2781300"/>
            <a:chOff x="6700771" y="2418134"/>
            <a:chExt cx="3106747" cy="2780684"/>
          </a:xfrm>
        </p:grpSpPr>
        <p:pic>
          <p:nvPicPr>
            <p:cNvPr id="48131" name="Picture 2" descr="C:\Users\Thinkpad\Desktop\PNG\1_0003_图层-20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0228" y="2577670"/>
              <a:ext cx="2577290" cy="262114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8132" name="Picture 3" descr="C:\Users\Thinkpad\Desktop\PNG\1_0000_图层-2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98250" y="3888244"/>
              <a:ext cx="335383" cy="52629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8133" name="Picture 4" descr="C:\Users\Thinkpad\Desktop\PNG\1_0001_图层-23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88797" y="4066550"/>
              <a:ext cx="531453" cy="51081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8134" name="Picture 5" descr="C:\Users\Thinkpad\Desktop\PNG\1_0002_图层-2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79767" y="3335730"/>
              <a:ext cx="420519" cy="63980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8135" name="Picture 4" descr="C:\Users\Thinkpad\Desktop\PNG\1_0000_渐变映射-2-副本-9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44486" y="2418134"/>
              <a:ext cx="360040" cy="3190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8136" name="Picture 4" descr="C:\Users\Thinkpad\Desktop\PNG\1_0000_渐变映射-2-副本-9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00771" y="3467098"/>
              <a:ext cx="360040" cy="3190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8137" name="Picture 4" descr="C:\Users\Thinkpad\Desktop\PNG\1_0000_渐变映射-2-副本-9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50208" y="4679438"/>
              <a:ext cx="360040" cy="31907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1" name="矩形 10"/>
          <p:cNvSpPr/>
          <p:nvPr/>
        </p:nvSpPr>
        <p:spPr>
          <a:xfrm>
            <a:off x="0" y="0"/>
            <a:ext cx="3246782" cy="7553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400"/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400"/>
                                        <p:tgtEl>
                                          <p:spTgt spid="44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400"/>
                                        <p:tgtEl>
                                          <p:spTgt spid="44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4294967295"/>
          </p:nvPr>
        </p:nvGraphicFramePr>
        <p:xfrm>
          <a:off x="490220" y="1727835"/>
          <a:ext cx="11210925" cy="1913925"/>
        </p:xfrm>
        <a:graphic>
          <a:graphicData uri="http://schemas.openxmlformats.org/drawingml/2006/table">
            <a:tbl>
              <a:tblPr/>
              <a:tblGrid>
                <a:gridCol w="11210925"/>
              </a:tblGrid>
              <a:tr h="4916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Times New Roman" panose="02020603050405020304"/>
                          <a:ea typeface="新宋体" panose="02010609030101010101" pitchFamily="49" charset="-122"/>
                          <a:cs typeface="新宋体" panose="02010609030101010101" pitchFamily="49" charset="-122"/>
                        </a:rPr>
                        <a:t> </a:t>
                      </a:r>
                      <a:r>
                        <a:rPr lang="en-US" altLang="zh-CN" sz="1400" kern="100" dirty="0" smtClean="0">
                          <a:effectLst/>
                          <a:latin typeface="Times New Roman" panose="02020603050405020304"/>
                          <a:ea typeface="新宋体" panose="02010609030101010101" pitchFamily="49" charset="-122"/>
                          <a:cs typeface="新宋体" panose="02010609030101010101" pitchFamily="49" charset="-122"/>
                        </a:rPr>
                        <a:t> </a:t>
                      </a:r>
                      <a:r>
                        <a:rPr lang="zh-CN" altLang="en-US" sz="2400">
                          <a:solidFill>
                            <a:srgbClr val="371A12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抄报：国务院办公厅 、省政府、省党委.</a:t>
                      </a: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1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en-US" sz="1400" kern="100" dirty="0" smtClean="0">
                          <a:effectLst/>
                          <a:latin typeface="Times New Roman" panose="02020603050405020304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zh-CN" altLang="en-US" sz="2400">
                          <a:solidFill>
                            <a:srgbClr val="371A12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抄送：省教育厅、省文化厅</a:t>
                      </a:r>
                      <a:r>
                        <a:rPr lang="en-US" sz="2400" kern="100" dirty="0" smtClean="0">
                          <a:effectLst/>
                          <a:latin typeface="Times New Roman" panose="02020603050405020304"/>
                          <a:ea typeface="宋体" panose="02010600030101010101" pitchFamily="2" charset="-122"/>
                        </a:rPr>
                        <a:t>  </a:t>
                      </a:r>
                      <a:endParaRPr lang="zh-CN" sz="24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2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en-US" sz="2400" kern="100" dirty="0" smtClean="0">
                          <a:effectLst/>
                          <a:latin typeface="Times New Roman" panose="02020603050405020304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zh-CN" altLang="en-US" sz="2400">
                          <a:solidFill>
                            <a:srgbClr val="371A12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中共湖南省委办公厅、湖南省人民政府办公厅</a:t>
                      </a:r>
                      <a:r>
                        <a:rPr lang="en-US" sz="2400" kern="100" dirty="0">
                          <a:effectLst/>
                          <a:latin typeface="Times New Roman" panose="02020603050405020304"/>
                          <a:ea typeface="宋体" panose="02010600030101010101" pitchFamily="2" charset="-122"/>
                        </a:rPr>
                        <a:t>     </a:t>
                      </a:r>
                      <a:r>
                        <a:rPr lang="en-US" sz="2400" kern="100" dirty="0" smtClean="0">
                          <a:effectLst/>
                          <a:latin typeface="Times New Roman" panose="02020603050405020304"/>
                          <a:ea typeface="宋体" panose="02010600030101010101" pitchFamily="2" charset="-122"/>
                        </a:rPr>
                        <a:t>                     </a:t>
                      </a:r>
                      <a:r>
                        <a:rPr lang="zh-CN" altLang="en-US" sz="2400">
                          <a:solidFill>
                            <a:srgbClr val="371A12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2015年7月20日印发</a:t>
                      </a: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8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2400">
                          <a:solidFill>
                            <a:srgbClr val="371A12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  打字员：XXX</a:t>
                      </a:r>
                      <a:r>
                        <a:rPr lang="en-US" sz="2400" kern="100" dirty="0">
                          <a:effectLst/>
                          <a:latin typeface="Times New Roman" panose="02020603050405020304"/>
                          <a:ea typeface="宋体" panose="02010600030101010101" pitchFamily="2" charset="-122"/>
                        </a:rPr>
                        <a:t>                                            </a:t>
                      </a:r>
                      <a:r>
                        <a:rPr lang="en-US" sz="2400" kern="100" dirty="0" smtClean="0">
                          <a:effectLst/>
                          <a:latin typeface="Times New Roman" panose="02020603050405020304"/>
                          <a:ea typeface="宋体" panose="02010600030101010101" pitchFamily="2" charset="-122"/>
                        </a:rPr>
                        <a:t>                                                     </a:t>
                      </a:r>
                      <a:r>
                        <a:rPr lang="zh-CN" altLang="en-US" sz="2400">
                          <a:solidFill>
                            <a:srgbClr val="371A12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 共印20份</a:t>
                      </a: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50191" name="组合 11"/>
          <p:cNvGrpSpPr/>
          <p:nvPr/>
        </p:nvGrpSpPr>
        <p:grpSpPr>
          <a:xfrm>
            <a:off x="8786813" y="3832225"/>
            <a:ext cx="3106737" cy="2781300"/>
            <a:chOff x="6700771" y="2418134"/>
            <a:chExt cx="3106747" cy="2780684"/>
          </a:xfrm>
        </p:grpSpPr>
        <p:pic>
          <p:nvPicPr>
            <p:cNvPr id="50192" name="Picture 2" descr="C:\Users\Thinkpad\Desktop\PNG\1_0003_图层-20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0228" y="2577670"/>
              <a:ext cx="2577290" cy="262114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0193" name="Picture 3" descr="C:\Users\Thinkpad\Desktop\PNG\1_0000_图层-2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98250" y="3888244"/>
              <a:ext cx="335383" cy="52629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0194" name="Picture 4" descr="C:\Users\Thinkpad\Desktop\PNG\1_0001_图层-23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88797" y="4066550"/>
              <a:ext cx="531453" cy="51081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0195" name="Picture 5" descr="C:\Users\Thinkpad\Desktop\PNG\1_0002_图层-2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79767" y="3335730"/>
              <a:ext cx="420519" cy="63980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0196" name="Picture 4" descr="C:\Users\Thinkpad\Desktop\PNG\1_0000_渐变映射-2-副本-9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44486" y="2418134"/>
              <a:ext cx="360040" cy="3190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0197" name="Picture 4" descr="C:\Users\Thinkpad\Desktop\PNG\1_0000_渐变映射-2-副本-9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00771" y="3467098"/>
              <a:ext cx="360040" cy="3190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0198" name="Picture 4" descr="C:\Users\Thinkpad\Desktop\PNG\1_0000_渐变映射-2-副本-9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50208" y="4679438"/>
              <a:ext cx="360040" cy="31907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1" name="矩形 10"/>
          <p:cNvSpPr/>
          <p:nvPr/>
        </p:nvSpPr>
        <p:spPr>
          <a:xfrm>
            <a:off x="1" y="0"/>
            <a:ext cx="3260034" cy="7818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文本框 3"/>
          <p:cNvSpPr txBox="1"/>
          <p:nvPr/>
        </p:nvSpPr>
        <p:spPr>
          <a:xfrm>
            <a:off x="2314575" y="1236663"/>
            <a:ext cx="7445375" cy="39693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371A12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pitchFamily="2" charset="-122"/>
              </a:rPr>
              <a:t>（四）页码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371A12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pitchFamily="2" charset="-122"/>
              </a:rPr>
              <a:t>一般用4号半角宋体阿拉伯数字，编排在公文版心下边缘之下，数字左右各放一条一字线；一字线上距版心下边缘7 mm。单页码居右空一字，双页码居左空一字。公文的版记页前有空白页的，空白页和版记页均不编排页码。公文的附件与正文一起装订时，页码应当连续编排。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49154" name="组合 11"/>
          <p:cNvGrpSpPr/>
          <p:nvPr/>
        </p:nvGrpSpPr>
        <p:grpSpPr>
          <a:xfrm>
            <a:off x="8786813" y="3832225"/>
            <a:ext cx="3106737" cy="2781300"/>
            <a:chOff x="6700771" y="2418134"/>
            <a:chExt cx="3106747" cy="2780684"/>
          </a:xfrm>
        </p:grpSpPr>
        <p:pic>
          <p:nvPicPr>
            <p:cNvPr id="49155" name="Picture 2" descr="C:\Users\Thinkpad\Desktop\PNG\1_0003_图层-20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0228" y="2577670"/>
              <a:ext cx="2577290" cy="262114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9156" name="Picture 3" descr="C:\Users\Thinkpad\Desktop\PNG\1_0000_图层-2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98250" y="3888244"/>
              <a:ext cx="335383" cy="52629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9157" name="Picture 4" descr="C:\Users\Thinkpad\Desktop\PNG\1_0001_图层-23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88797" y="4066550"/>
              <a:ext cx="531453" cy="51081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9158" name="Picture 5" descr="C:\Users\Thinkpad\Desktop\PNG\1_0002_图层-2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79767" y="3335730"/>
              <a:ext cx="420519" cy="63980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9159" name="Picture 4" descr="C:\Users\Thinkpad\Desktop\PNG\1_0000_渐变映射-2-副本-9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44486" y="2418134"/>
              <a:ext cx="360040" cy="3190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9160" name="Picture 4" descr="C:\Users\Thinkpad\Desktop\PNG\1_0000_渐变映射-2-副本-9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00771" y="3467098"/>
              <a:ext cx="360040" cy="3190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9161" name="Picture 4" descr="C:\Users\Thinkpad\Desktop\PNG\1_0000_渐变映射-2-副本-9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50208" y="4679438"/>
              <a:ext cx="360040" cy="319072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40963" name="Picture 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06500" y="939800"/>
            <a:ext cx="1166813" cy="1400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 11"/>
          <p:cNvSpPr/>
          <p:nvPr/>
        </p:nvSpPr>
        <p:spPr>
          <a:xfrm>
            <a:off x="0" y="0"/>
            <a:ext cx="3260035" cy="7553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400"/>
                                        <p:tgtEl>
                                          <p:spTgt spid="45057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400"/>
                                        <p:tgtEl>
                                          <p:spTgt spid="45057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400"/>
                                        <p:tgtEl>
                                          <p:spTgt spid="45057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>
                                            <p:txEl>
                                              <p:charRg st="3" end="1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400"/>
                                        <p:tgtEl>
                                          <p:spTgt spid="45057">
                                            <p:txEl>
                                              <p:charRg st="3" end="1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400"/>
                                        <p:tgtEl>
                                          <p:spTgt spid="45057">
                                            <p:txEl>
                                              <p:charRg st="3" end="12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400"/>
                                        <p:tgtEl>
                                          <p:spTgt spid="45057">
                                            <p:txEl>
                                              <p:charRg st="3" end="12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5438" y="-57150"/>
            <a:ext cx="3995737" cy="5318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椭圆 7"/>
          <p:cNvSpPr/>
          <p:nvPr/>
        </p:nvSpPr>
        <p:spPr>
          <a:xfrm>
            <a:off x="5327650" y="2601913"/>
            <a:ext cx="1635125" cy="15986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76200" dir="66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489575" y="2757488"/>
            <a:ext cx="1290638" cy="1198880"/>
          </a:xfrm>
          <a:prstGeom prst="rect">
            <a:avLst/>
          </a:prstGeom>
          <a:noFill/>
          <a:ln w="9525">
            <a:noFill/>
          </a:ln>
        </p:spPr>
        <p:txBody>
          <a:bodyPr vert="horz" anchor="t">
            <a:spAutoFit/>
          </a:bodyPr>
          <a:lstStyle/>
          <a:p>
            <a:pPr algn="ctr"/>
            <a:r>
              <a:rPr lang="zh-CN" altLang="en-US" sz="72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肆</a:t>
            </a:r>
            <a:endParaRPr lang="zh-CN" altLang="en-US" sz="60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矩形 23"/>
          <p:cNvSpPr>
            <a:spLocks noChangeArrowheads="1"/>
          </p:cNvSpPr>
          <p:nvPr/>
        </p:nvSpPr>
        <p:spPr bwMode="auto">
          <a:xfrm>
            <a:off x="3090863" y="5089525"/>
            <a:ext cx="6113463" cy="10144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strike="noStrike" kern="0" noProof="0" dirty="0" smtClean="0">
                <a:ln>
                  <a:noFill/>
                </a:ln>
                <a:solidFill>
                  <a:srgbClr val="371A12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课程小结</a:t>
            </a:r>
            <a:endParaRPr kumimoji="0" lang="zh-CN" altLang="en-US" sz="4000" b="0" i="0" u="none" strike="noStrike" kern="0" cap="none" spc="0" normalizeH="0" baseline="0" noProof="0" dirty="0" smtClean="0">
              <a:ln>
                <a:noFill/>
              </a:ln>
              <a:solidFill>
                <a:srgbClr val="371A12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" y="0"/>
            <a:ext cx="3260034" cy="7553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内容占位符 2"/>
          <p:cNvSpPr>
            <a:spLocks noGrp="1"/>
          </p:cNvSpPr>
          <p:nvPr>
            <p:ph idx="1"/>
          </p:nvPr>
        </p:nvSpPr>
        <p:spPr>
          <a:xfrm>
            <a:off x="1716088" y="1766888"/>
            <a:ext cx="8970963" cy="3844925"/>
          </a:xfrm>
        </p:spPr>
        <p:txBody>
          <a:bodyPr vert="horz" wrap="square" lIns="91440" tIns="45720" rIns="91440" bIns="45720" anchor="t"/>
          <a:lstStyle/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3200" b="1" i="0" u="none" strike="noStrike" kern="1200" cap="none" spc="0" normalizeH="0" baseline="0" noProof="1">
                <a:solidFill>
                  <a:srgbClr val="371A12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公文格式是公文写作的基础，规范严格，知识点较多，需要大家认真仔细体会。</a:t>
            </a:r>
            <a:endParaRPr kumimoji="0" lang="zh-CN" altLang="en-US" sz="2400" b="1" i="0" u="none" strike="noStrike" kern="1200" cap="none" spc="0" normalizeH="0" baseline="0" noProof="1">
              <a:solidFill>
                <a:srgbClr val="371A12"/>
              </a:solidFill>
              <a:latin typeface="楷体" panose="02010609060101010101" charset="-122"/>
              <a:ea typeface="楷体" panose="02010609060101010101" charset="-122"/>
              <a:cs typeface="+mn-cs"/>
            </a:endParaRPr>
          </a:p>
          <a:p>
            <a:pPr marL="228600" marR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en-US" altLang="zh-CN" sz="2800" b="0" i="0" u="none" strike="noStrike" kern="1200" cap="none" spc="0" normalizeH="0" baseline="0" noProof="1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800" b="0" i="0" u="none" strike="noStrike" kern="1200" cap="none" spc="0" normalizeH="0" baseline="0" noProof="1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marR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zh-CN" altLang="en-US" sz="2800" b="0" i="0" u="none" strike="noStrike" kern="1200" cap="none" spc="0" normalizeH="0" baseline="0" noProof="1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marR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zh-CN" altLang="en-US" sz="2800" b="0" i="0" u="none" strike="noStrike" kern="1200" cap="none" spc="0" normalizeH="0" baseline="0" noProof="1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53250" name="组合 11"/>
          <p:cNvGrpSpPr/>
          <p:nvPr/>
        </p:nvGrpSpPr>
        <p:grpSpPr>
          <a:xfrm>
            <a:off x="8786813" y="3832225"/>
            <a:ext cx="3106737" cy="2781300"/>
            <a:chOff x="6700771" y="2418134"/>
            <a:chExt cx="3106747" cy="2780684"/>
          </a:xfrm>
        </p:grpSpPr>
        <p:pic>
          <p:nvPicPr>
            <p:cNvPr id="53251" name="Picture 2" descr="C:\Users\Thinkpad\Desktop\PNG\1_0003_图层-20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0228" y="2577670"/>
              <a:ext cx="2577290" cy="262114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3252" name="Picture 3" descr="C:\Users\Thinkpad\Desktop\PNG\1_0000_图层-2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98250" y="3888244"/>
              <a:ext cx="335383" cy="52629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3253" name="Picture 4" descr="C:\Users\Thinkpad\Desktop\PNG\1_0001_图层-23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88797" y="4066550"/>
              <a:ext cx="531453" cy="51081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3254" name="Picture 5" descr="C:\Users\Thinkpad\Desktop\PNG\1_0002_图层-2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79767" y="3335730"/>
              <a:ext cx="420519" cy="63980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3255" name="Picture 4" descr="C:\Users\Thinkpad\Desktop\PNG\1_0000_渐变映射-2-副本-9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44486" y="2418134"/>
              <a:ext cx="360040" cy="3190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3256" name="Picture 4" descr="C:\Users\Thinkpad\Desktop\PNG\1_0000_渐变映射-2-副本-9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00771" y="3467098"/>
              <a:ext cx="360040" cy="3190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3257" name="Picture 4" descr="C:\Users\Thinkpad\Desktop\PNG\1_0000_渐变映射-2-副本-9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50208" y="4679438"/>
              <a:ext cx="360040" cy="31907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1" name="矩形 10"/>
          <p:cNvSpPr/>
          <p:nvPr/>
        </p:nvSpPr>
        <p:spPr>
          <a:xfrm>
            <a:off x="1" y="0"/>
            <a:ext cx="3260034" cy="7951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400"/>
                                        <p:tgtEl>
                                          <p:spTgt spid="3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400"/>
                                        <p:tgtEl>
                                          <p:spTgt spid="3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400"/>
                                        <p:tgtEl>
                                          <p:spTgt spid="3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图片 18"/>
          <p:cNvPicPr>
            <a:picLocks noChangeAspect="1"/>
          </p:cNvPicPr>
          <p:nvPr/>
        </p:nvPicPr>
        <p:blipFill>
          <a:blip r:embed="rId4" cstate="print"/>
          <a:srcRect l="71104" t="46191" r="4689" b="-2"/>
          <a:stretch>
            <a:fillRect/>
          </a:stretch>
        </p:blipFill>
        <p:spPr>
          <a:xfrm>
            <a:off x="5253038" y="-98425"/>
            <a:ext cx="4498975" cy="6667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2530475" y="2597150"/>
            <a:ext cx="3524250" cy="1860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defRPr/>
            </a:pPr>
            <a:r>
              <a:rPr kumimoji="0" lang="zh-CN" altLang="en-US" sz="11500" b="1" kern="1200" cap="none" spc="0" normalizeH="0" baseline="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汉仪行楷简" panose="02010600000101010101" charset="-122"/>
                <a:ea typeface="汉仪行楷简" panose="02010600000101010101" charset="-122"/>
                <a:cs typeface="+mn-cs"/>
              </a:rPr>
              <a:t>谢谢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3233529" cy="7553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5438" y="-57150"/>
            <a:ext cx="3995737" cy="5318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椭圆 7"/>
          <p:cNvSpPr/>
          <p:nvPr/>
        </p:nvSpPr>
        <p:spPr>
          <a:xfrm>
            <a:off x="5327650" y="2601913"/>
            <a:ext cx="1635125" cy="15986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76200" dir="66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502275" y="2784475"/>
            <a:ext cx="1290638" cy="1198880"/>
          </a:xfrm>
          <a:prstGeom prst="rect">
            <a:avLst/>
          </a:prstGeom>
          <a:noFill/>
          <a:ln w="9525">
            <a:noFill/>
          </a:ln>
        </p:spPr>
        <p:txBody>
          <a:bodyPr vert="horz" anchor="t">
            <a:spAutoFit/>
          </a:bodyPr>
          <a:lstStyle/>
          <a:p>
            <a:pPr algn="ctr"/>
            <a:r>
              <a:rPr lang="zh-CN" altLang="en-US" sz="72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壹</a:t>
            </a:r>
            <a:endParaRPr lang="zh-CN" altLang="en-US" sz="60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矩形 23"/>
          <p:cNvSpPr>
            <a:spLocks noChangeArrowheads="1"/>
          </p:cNvSpPr>
          <p:nvPr/>
        </p:nvSpPr>
        <p:spPr bwMode="auto">
          <a:xfrm>
            <a:off x="3090863" y="5089525"/>
            <a:ext cx="6113463" cy="9223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i="0" u="none" strike="noStrike" kern="0" cap="none" spc="0" normalizeH="0" baseline="0" noProof="0" dirty="0" smtClean="0">
                <a:ln>
                  <a:noFill/>
                </a:ln>
                <a:solidFill>
                  <a:srgbClr val="371A12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微软雅黑" panose="020B0503020204020204" pitchFamily="34" charset="-122"/>
              </a:rPr>
              <a:t>案例导入</a:t>
            </a:r>
            <a:endParaRPr kumimoji="0" lang="zh-CN" alt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371A12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3246783" cy="91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5" descr="C:\Users\Thinkpad\Desktop\植物\-_0047_图层-3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340850" y="3333750"/>
            <a:ext cx="2700338" cy="35385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26"/>
          <p:cNvSpPr txBox="1">
            <a:spLocks noChangeArrowheads="1"/>
          </p:cNvSpPr>
          <p:nvPr/>
        </p:nvSpPr>
        <p:spPr bwMode="auto">
          <a:xfrm>
            <a:off x="1150303" y="2344420"/>
            <a:ext cx="8189913" cy="28613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609600" algn="l" defTabSz="9144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cap="none" spc="0" normalizeH="0" baseline="0" noProof="1">
                <a:solidFill>
                  <a:srgbClr val="371A12"/>
                </a:solidFill>
                <a:latin typeface="楷体" panose="02010609060101010101" charset="-122"/>
                <a:ea typeface="楷体" panose="02010609060101010101" charset="-122"/>
                <a:cs typeface="+mn-cs"/>
                <a:sym typeface="微软雅黑" panose="020B0503020204020204" pitchFamily="34" charset="-122"/>
              </a:rPr>
              <a:t>2008年9月，四川省</a:t>
            </a:r>
            <a:r>
              <a:rPr kumimoji="0" lang="zh-CN" altLang="en-US" sz="2400" b="1" i="0" u="none" strike="noStrike" cap="none" spc="0" normalizeH="0" baseline="0" noProof="1">
                <a:solidFill>
                  <a:srgbClr val="371A12"/>
                </a:solidFill>
                <a:latin typeface="Arial" panose="020B0604020202020204" pitchFamily="34" charset="0"/>
                <a:ea typeface="楷体" panose="02010609060101010101" charset="-122"/>
                <a:cs typeface="+mn-cs"/>
                <a:sym typeface="微软雅黑" panose="020B0503020204020204" pitchFamily="34" charset="-122"/>
              </a:rPr>
              <a:t>××</a:t>
            </a:r>
            <a:r>
              <a:rPr kumimoji="0" lang="zh-CN" altLang="en-US" sz="2400" b="1" i="0" u="none" strike="noStrike" cap="none" spc="0" normalizeH="0" baseline="0" noProof="1">
                <a:solidFill>
                  <a:srgbClr val="371A12"/>
                </a:solidFill>
                <a:latin typeface="楷体" panose="02010609060101010101" charset="-122"/>
                <a:ea typeface="楷体" panose="02010609060101010101" charset="-122"/>
                <a:cs typeface="+mn-cs"/>
                <a:sym typeface="微软雅黑" panose="020B0503020204020204" pitchFamily="34" charset="-122"/>
              </a:rPr>
              <a:t>市人民政府办公室一篇关于中秋节放假的通知，引起全国舆论一片哗然，通知中把“中秋节”写成了“端午节”，两个字的错误，导致当事的四名官员被问责，三名官员被撤职。可见公文写作来不得半点马虎，是多么严肃和重要的事情。</a:t>
            </a:r>
            <a:r>
              <a:rPr kumimoji="0" lang="zh-CN" altLang="en-US" sz="2400" b="0" i="0" u="none" strike="noStrike" cap="none" spc="0" normalizeH="0" baseline="0" noProof="1">
                <a:solidFill>
                  <a:srgbClr val="371A12"/>
                </a:solidFill>
                <a:latin typeface="楷体" panose="02010609060101010101" charset="-122"/>
                <a:ea typeface="楷体" panose="02010609060101010101" charset="-122"/>
                <a:cs typeface="+mn-cs"/>
                <a:sym typeface="微软雅黑" panose="020B0503020204020204" pitchFamily="34" charset="-122"/>
              </a:rPr>
              <a:t>　　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371A12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84388" y="1001713"/>
            <a:ext cx="772795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b="1" dirty="0">
                <a:solidFill>
                  <a:srgbClr val="371A12"/>
                </a:solidFill>
                <a:latin typeface="楷体" panose="02010609060101010101" charset="-122"/>
                <a:ea typeface="楷体" panose="02010609060101010101" charset="-122"/>
                <a:sym typeface="微软雅黑" panose="020B0503020204020204" pitchFamily="34" charset="-122"/>
              </a:rPr>
              <a:t>一篇公文，两个字的错误，导致4名官员被问责，3名官员被撤职。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00125" y="677863"/>
            <a:ext cx="1166813" cy="14001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1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1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5438" y="-57150"/>
            <a:ext cx="3995737" cy="5318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椭圆 7"/>
          <p:cNvSpPr/>
          <p:nvPr/>
        </p:nvSpPr>
        <p:spPr>
          <a:xfrm>
            <a:off x="5327650" y="2601913"/>
            <a:ext cx="1635125" cy="15986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76200" dir="66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502275" y="2784475"/>
            <a:ext cx="1292225" cy="1198880"/>
          </a:xfrm>
          <a:prstGeom prst="rect">
            <a:avLst/>
          </a:prstGeom>
          <a:noFill/>
          <a:ln w="9525">
            <a:noFill/>
          </a:ln>
        </p:spPr>
        <p:txBody>
          <a:bodyPr vert="horz" anchor="t">
            <a:spAutoFit/>
          </a:bodyPr>
          <a:lstStyle/>
          <a:p>
            <a:pPr algn="ctr"/>
            <a:r>
              <a:rPr lang="zh-CN" altLang="en-US" sz="72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贰</a:t>
            </a:r>
            <a:endParaRPr lang="zh-CN" altLang="en-US" sz="60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矩形 23"/>
          <p:cNvSpPr>
            <a:spLocks noChangeArrowheads="1"/>
          </p:cNvSpPr>
          <p:nvPr/>
        </p:nvSpPr>
        <p:spPr bwMode="auto">
          <a:xfrm>
            <a:off x="3090863" y="5089525"/>
            <a:ext cx="6113463" cy="9223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371A12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微软雅黑" panose="020B0503020204020204" pitchFamily="34" charset="-122"/>
              </a:rPr>
              <a:t>文种指要</a:t>
            </a:r>
          </a:p>
        </p:txBody>
      </p:sp>
      <p:sp>
        <p:nvSpPr>
          <p:cNvPr id="11" name="矩形 10"/>
          <p:cNvSpPr/>
          <p:nvPr/>
        </p:nvSpPr>
        <p:spPr>
          <a:xfrm>
            <a:off x="0" y="0"/>
            <a:ext cx="3233529" cy="7818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内容占位符 2"/>
          <p:cNvSpPr>
            <a:spLocks noGrp="1"/>
          </p:cNvSpPr>
          <p:nvPr>
            <p:ph idx="1"/>
          </p:nvPr>
        </p:nvSpPr>
        <p:spPr>
          <a:xfrm>
            <a:off x="2281238" y="2146300"/>
            <a:ext cx="7313612" cy="1925638"/>
          </a:xfrm>
        </p:spPr>
        <p:txBody>
          <a:bodyPr vert="horz" wrap="square" lIns="91440" tIns="45720" rIns="91440" bIns="45720" anchor="t"/>
          <a:lstStyle/>
          <a:p>
            <a:pPr marL="0" indent="0" latinLnBrk="0">
              <a:lnSpc>
                <a:spcPct val="150000"/>
              </a:lnSpc>
              <a:buNone/>
            </a:pPr>
            <a:r>
              <a:rPr lang="en-US" altLang="zh-CN" sz="2400">
                <a:solidFill>
                  <a:srgbClr val="371A12"/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2400">
                <a:solidFill>
                  <a:srgbClr val="371A12"/>
                </a:solidFill>
                <a:latin typeface="楷体" panose="02010609060101010101" charset="-122"/>
                <a:ea typeface="楷体" panose="02010609060101010101" charset="-122"/>
              </a:rPr>
              <a:t>党政公文是党政机关实施领导、履行职能、处理公务的具有特定效力和规范体式的文书，是传达贯彻党和国家方针政策，公布法规和规章，指导、布置和商洽工作，请示和答复问题，报告、通报和交流情况等的重要工具。</a:t>
            </a:r>
          </a:p>
        </p:txBody>
      </p:sp>
      <p:pic>
        <p:nvPicPr>
          <p:cNvPr id="40963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1263" y="746125"/>
            <a:ext cx="1166812" cy="1400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2378075" y="1185863"/>
            <a:ext cx="3382963" cy="52228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800">
                <a:solidFill>
                  <a:srgbClr val="371A12"/>
                </a:solidFill>
                <a:latin typeface="楷体" panose="02010609060101010101" charset="-122"/>
                <a:ea typeface="楷体" panose="02010609060101010101" charset="-122"/>
              </a:rPr>
              <a:t>（一）党政公文概念</a:t>
            </a:r>
            <a:r>
              <a:rPr lang="zh-CN" altLang="en-US">
                <a:solidFill>
                  <a:srgbClr val="371A12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2532" name="组合 3"/>
          <p:cNvGrpSpPr/>
          <p:nvPr/>
        </p:nvGrpSpPr>
        <p:grpSpPr>
          <a:xfrm>
            <a:off x="8786813" y="3832225"/>
            <a:ext cx="3106737" cy="2781300"/>
            <a:chOff x="6700771" y="2418134"/>
            <a:chExt cx="3106747" cy="2780684"/>
          </a:xfrm>
        </p:grpSpPr>
        <p:pic>
          <p:nvPicPr>
            <p:cNvPr id="22533" name="Picture 2" descr="C:\Users\Thinkpad\Desktop\PNG\1_0003_图层-20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30228" y="2577670"/>
              <a:ext cx="2577290" cy="262114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2534" name="Picture 3" descr="C:\Users\Thinkpad\Desktop\PNG\1_0000_图层-2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98250" y="3888244"/>
              <a:ext cx="335383" cy="52629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2535" name="Picture 4" descr="C:\Users\Thinkpad\Desktop\PNG\1_0001_图层-23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88797" y="4066550"/>
              <a:ext cx="531453" cy="51081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2536" name="Picture 5" descr="C:\Users\Thinkpad\Desktop\PNG\1_0002_图层-21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79767" y="3335730"/>
              <a:ext cx="420519" cy="63980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2537" name="Picture 4" descr="C:\Users\Thinkpad\Desktop\PNG\1_0000_渐变映射-2-副本-9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44486" y="2418134"/>
              <a:ext cx="360040" cy="3190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2538" name="Picture 4" descr="C:\Users\Thinkpad\Desktop\PNG\1_0000_渐变映射-2-副本-9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00771" y="3467098"/>
              <a:ext cx="360040" cy="3190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2539" name="Picture 4" descr="C:\Users\Thinkpad\Desktop\PNG\1_0000_渐变映射-2-副本-9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50208" y="4679438"/>
              <a:ext cx="360040" cy="31907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3" name="矩形 12"/>
          <p:cNvSpPr/>
          <p:nvPr/>
        </p:nvSpPr>
        <p:spPr>
          <a:xfrm>
            <a:off x="0" y="159027"/>
            <a:ext cx="3246783" cy="6758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200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200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200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 build="p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035175" y="3270250"/>
            <a:ext cx="7494588" cy="17541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371A12"/>
                </a:solidFill>
                <a:latin typeface="楷体" panose="02010609060101010101" charset="-122"/>
                <a:ea typeface="楷体" panose="02010609060101010101" charset="-122"/>
              </a:rPr>
              <a:t>1.决议 2.决定  3.命令（令） 4.公报 5.公告 6.通告 7.意见 8.通知 9．通报 10.报告 11.请示 12.批复 13.议案 14.函 15.纪要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879600" y="1062038"/>
            <a:ext cx="8693150" cy="203041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371A12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pitchFamily="2" charset="-122"/>
              </a:rPr>
              <a:t>2012年4月16日，中共中央办公厅、国务院办公厅关于印发《党政机关公文处理工作条例》的通知（中办发〔2012〕14号）规定 公文种类主要有15种：</a:t>
            </a:r>
            <a:endParaRPr lang="zh-CN" altLang="en-US" sz="2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3555" name="组合 11"/>
          <p:cNvGrpSpPr/>
          <p:nvPr/>
        </p:nvGrpSpPr>
        <p:grpSpPr>
          <a:xfrm>
            <a:off x="8786813" y="3832225"/>
            <a:ext cx="3106737" cy="2781300"/>
            <a:chOff x="6700771" y="2418134"/>
            <a:chExt cx="3106747" cy="2780684"/>
          </a:xfrm>
        </p:grpSpPr>
        <p:pic>
          <p:nvPicPr>
            <p:cNvPr id="23556" name="Picture 2" descr="C:\Users\Thinkpad\Desktop\PNG\1_0003_图层-20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0228" y="2577670"/>
              <a:ext cx="2577290" cy="262114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557" name="Picture 3" descr="C:\Users\Thinkpad\Desktop\PNG\1_0000_图层-2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98250" y="3888244"/>
              <a:ext cx="335383" cy="52629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558" name="Picture 4" descr="C:\Users\Thinkpad\Desktop\PNG\1_0001_图层-23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88797" y="4066550"/>
              <a:ext cx="531453" cy="51081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559" name="Picture 5" descr="C:\Users\Thinkpad\Desktop\PNG\1_0002_图层-2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79767" y="3335730"/>
              <a:ext cx="420519" cy="63980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560" name="Picture 4" descr="C:\Users\Thinkpad\Desktop\PNG\1_0000_渐变映射-2-副本-9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44486" y="2418134"/>
              <a:ext cx="360040" cy="3190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561" name="Picture 4" descr="C:\Users\Thinkpad\Desktop\PNG\1_0000_渐变映射-2-副本-9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00771" y="3467098"/>
              <a:ext cx="360040" cy="3190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562" name="Picture 4" descr="C:\Users\Thinkpad\Desktop\PNG\1_0000_渐变映射-2-副本-9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50208" y="4679438"/>
              <a:ext cx="360040" cy="319072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40963" name="Picture 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7875" y="873125"/>
            <a:ext cx="1166813" cy="1400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矩形 12"/>
          <p:cNvSpPr/>
          <p:nvPr/>
        </p:nvSpPr>
        <p:spPr>
          <a:xfrm>
            <a:off x="0" y="0"/>
            <a:ext cx="3246783" cy="8083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内容占位符 2"/>
          <p:cNvSpPr>
            <a:spLocks noGrp="1"/>
          </p:cNvSpPr>
          <p:nvPr>
            <p:ph idx="1"/>
          </p:nvPr>
        </p:nvSpPr>
        <p:spPr>
          <a:xfrm>
            <a:off x="1806575" y="868363"/>
            <a:ext cx="3092450" cy="927100"/>
          </a:xfrm>
        </p:spPr>
        <p:txBody>
          <a:bodyPr vert="horz" wrap="square" lIns="91440" tIns="45720" rIns="91440" bIns="45720" anchor="t"/>
          <a:lstStyle/>
          <a:p>
            <a:pPr marL="0" indent="0" latinLnBrk="0">
              <a:lnSpc>
                <a:spcPct val="150000"/>
              </a:lnSpc>
              <a:buNone/>
            </a:pPr>
            <a:r>
              <a:rPr lang="zh-CN" altLang="en-US">
                <a:solidFill>
                  <a:srgbClr val="371A12"/>
                </a:solidFill>
                <a:latin typeface="楷体" panose="02010609060101010101" charset="-122"/>
                <a:ea typeface="楷体" panose="02010609060101010101" charset="-122"/>
              </a:rPr>
              <a:t>（二）行文关系：</a:t>
            </a:r>
          </a:p>
          <a:p>
            <a:pPr marL="0" indent="0" latinLnBrk="0">
              <a:lnSpc>
                <a:spcPct val="150000"/>
              </a:lnSpc>
              <a:buNone/>
            </a:pPr>
            <a:endParaRPr lang="zh-CN" altLang="en-US">
              <a:solidFill>
                <a:srgbClr val="371A12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203450" y="2192655"/>
            <a:ext cx="7534275" cy="48463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>
                <a:solidFill>
                  <a:srgbClr val="371A12"/>
                </a:solidFill>
                <a:latin typeface="楷体" panose="02010609060101010101" charset="-122"/>
                <a:ea typeface="楷体" panose="02010609060101010101" charset="-122"/>
              </a:rPr>
              <a:t>1.上行文：指下级机关向上级机关报送的公文，如请示、报告等。</a:t>
            </a: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371A12"/>
                </a:solidFill>
                <a:latin typeface="楷体" panose="02010609060101010101" charset="-122"/>
                <a:ea typeface="楷体" panose="02010609060101010101" charset="-122"/>
              </a:rPr>
              <a:t>2.下行文：指上级机关向所属下级机关的行文，如决议、决定、公告、通告、通知、通报等。</a:t>
            </a:r>
          </a:p>
          <a:p>
            <a:pPr>
              <a:lnSpc>
                <a:spcPct val="200000"/>
              </a:lnSpc>
            </a:pPr>
            <a:r>
              <a:rPr lang="zh-CN" altLang="en-US" sz="2400">
                <a:solidFill>
                  <a:srgbClr val="371A12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pitchFamily="2" charset="-122"/>
              </a:rPr>
              <a:t>3.平行文：指同级机关或不同隶属机关之间的行文，如函等。通知有时可作平行文。</a:t>
            </a:r>
            <a:endParaRPr lang="zh-CN" altLang="en-US" sz="2400">
              <a:solidFill>
                <a:srgbClr val="371A12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>
                <a:solidFill>
                  <a:srgbClr val="371A12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pitchFamily="2" charset="-122"/>
              </a:rPr>
              <a:t>4.灵活行文的：意见、纪要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4579" name="组合 11"/>
          <p:cNvGrpSpPr/>
          <p:nvPr/>
        </p:nvGrpSpPr>
        <p:grpSpPr>
          <a:xfrm>
            <a:off x="8786813" y="3832225"/>
            <a:ext cx="3106737" cy="2781300"/>
            <a:chOff x="6700771" y="2418134"/>
            <a:chExt cx="3106747" cy="2780684"/>
          </a:xfrm>
        </p:grpSpPr>
        <p:pic>
          <p:nvPicPr>
            <p:cNvPr id="24580" name="Picture 2" descr="C:\Users\Thinkpad\Desktop\PNG\1_0003_图层-20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0228" y="2577670"/>
              <a:ext cx="2577290" cy="262114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4581" name="Picture 3" descr="C:\Users\Thinkpad\Desktop\PNG\1_0000_图层-2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98250" y="3888244"/>
              <a:ext cx="335383" cy="52629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4582" name="Picture 4" descr="C:\Users\Thinkpad\Desktop\PNG\1_0001_图层-23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88797" y="4066550"/>
              <a:ext cx="531453" cy="51081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4583" name="Picture 5" descr="C:\Users\Thinkpad\Desktop\PNG\1_0002_图层-2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79767" y="3335730"/>
              <a:ext cx="420519" cy="63980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4584" name="Picture 4" descr="C:\Users\Thinkpad\Desktop\PNG\1_0000_渐变映射-2-副本-9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44486" y="2418134"/>
              <a:ext cx="360040" cy="3190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4585" name="Picture 4" descr="C:\Users\Thinkpad\Desktop\PNG\1_0000_渐变映射-2-副本-9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00771" y="3467098"/>
              <a:ext cx="360040" cy="3190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4586" name="Picture 4" descr="C:\Users\Thinkpad\Desktop\PNG\1_0000_渐变映射-2-副本-9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50208" y="4679438"/>
              <a:ext cx="360040" cy="31907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3" name="文本框 2"/>
          <p:cNvSpPr txBox="1"/>
          <p:nvPr/>
        </p:nvSpPr>
        <p:spPr>
          <a:xfrm>
            <a:off x="2101850" y="1558608"/>
            <a:ext cx="8496300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>
                <a:solidFill>
                  <a:srgbClr val="371A12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pitchFamily="2" charset="-122"/>
              </a:rPr>
              <a:t>一般可分为相互隶属关系，平行关系，不相隶属关系。</a:t>
            </a:r>
            <a:endParaRPr lang="zh-CN" altLang="en-US" sz="2800">
              <a:solidFill>
                <a:srgbClr val="371A12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40963" name="Picture 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35038" y="564515"/>
            <a:ext cx="1166812" cy="1400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矩形 13"/>
          <p:cNvSpPr/>
          <p:nvPr/>
        </p:nvSpPr>
        <p:spPr>
          <a:xfrm>
            <a:off x="0" y="1"/>
            <a:ext cx="3233530" cy="7686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2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2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2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2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2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2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 build="p"/>
      <p:bldP spid="2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FDDDD1CA-C686-4F16-A5FB-150E20BF87C1}"/>
  <p:tag name="GENSWF_ADVANCE_TIME" val="5"/>
  <p:tag name="ISPRING_CUSTOM_TIMING_USED" val="1"/>
  <p:tag name="KSO_WM_SLIDE_MODEL_TYPE" val="cov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1CA094BE-B88A-4BA9-B456-AF7DD6297AE9}"/>
  <p:tag name="GENSWF_ADVANCE_TIME" val="5"/>
  <p:tag name="ISPRING_CUSTOM_TIMING_USED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20EA45A2-1464-4165-B831-0111A52574D1}"/>
  <p:tag name="GENSWF_ADVANCE_TIME" val="8.5"/>
  <p:tag name="ISPRING_CUSTOM_TIMING_USED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8A79FDD6-2179-41AF-9112-195CBEFFD948}"/>
  <p:tag name="GENSWF_ADVANCE_TIME" val="5"/>
  <p:tag name="ISPRING_CUSTOM_TIMING_USED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77F8FDB7-3558-4317-8A77-678E22367803}"/>
  <p:tag name="GENSWF_ADVANCE_TIME" val="5"/>
  <p:tag name="ISPRING_CUSTOM_TIMING_USED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7846E4C0-4EC1-4582-A5AE-EA8592C8FBB2}"/>
  <p:tag name="GENSWF_ADVANCE_TIME" val="5"/>
  <p:tag name="ISPRING_CUSTOM_TIMING_USED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2726AF30-7A27-4AA9-8F00-FD2351137675}"/>
  <p:tag name="GENSWF_ADVANCE_TIME" val="5"/>
  <p:tag name="ISPRING_CUSTOM_TIMING_USED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2726AF30-7A27-4AA9-8F00-FD2351137675}"/>
  <p:tag name="GENSWF_ADVANCE_TIME" val="5"/>
  <p:tag name="ISPRING_CUSTOM_TIMING_USED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94AB8D28-9712-48C8-BE9A-99389090EAC3}"/>
  <p:tag name="GENSWF_ADVANCE_TIME" val="5"/>
  <p:tag name="ISPRING_CUSTOM_TIMING_USED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2778</Words>
  <Application>Microsoft Office PowerPoint</Application>
  <PresentationFormat>自定义</PresentationFormat>
  <Paragraphs>100</Paragraphs>
  <Slides>35</Slides>
  <Notes>9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35</vt:i4>
      </vt:variant>
    </vt:vector>
  </HeadingPairs>
  <TitlesOfParts>
    <vt:vector size="37" baseType="lpstr">
      <vt:lpstr>Office 主题​​</vt:lpstr>
      <vt:lpstr>1_Office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淡雅中国风</dc:title>
  <dc:creator>第一PPT</dc:creator>
  <cp:keywords>www.1ppt.com</cp:keywords>
  <dc:description>www.1ppt.com</dc:description>
  <cp:lastModifiedBy>Administrator</cp:lastModifiedBy>
  <cp:revision>161</cp:revision>
  <dcterms:created xsi:type="dcterms:W3CDTF">2017-05-03T23:55:00Z</dcterms:created>
  <dcterms:modified xsi:type="dcterms:W3CDTF">2020-04-11T08:11:30Z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2052-11.1.0.9141</vt:lpwstr>
  </property>
</Properties>
</file>